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</p:sldMasterIdLst>
  <p:notesMasterIdLst>
    <p:notesMasterId r:id="rId20"/>
  </p:notesMasterIdLst>
  <p:sldIdLst>
    <p:sldId id="256" r:id="rId2"/>
    <p:sldId id="263" r:id="rId3"/>
    <p:sldId id="265" r:id="rId4"/>
    <p:sldId id="264" r:id="rId5"/>
    <p:sldId id="257" r:id="rId6"/>
    <p:sldId id="261" r:id="rId7"/>
    <p:sldId id="258" r:id="rId8"/>
    <p:sldId id="268" r:id="rId9"/>
    <p:sldId id="259" r:id="rId10"/>
    <p:sldId id="271" r:id="rId11"/>
    <p:sldId id="269" r:id="rId12"/>
    <p:sldId id="270" r:id="rId13"/>
    <p:sldId id="272" r:id="rId14"/>
    <p:sldId id="274" r:id="rId15"/>
    <p:sldId id="260" r:id="rId16"/>
    <p:sldId id="273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6D9F7-2A5E-D44F-AA7D-3A12515A572B}" type="datetimeFigureOut">
              <a:rPr lang="en-US" smtClean="0"/>
              <a:t>9/29/17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9EDC8-D721-4847-AC4A-B5595F06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96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D13C5BA-BD74-7D49-B2CC-F431617573E6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3E81C10-7AAC-6346-8D62-B367E827A8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8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Attributes of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is essential to information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I have an algorithm that can look at today’s data and predict if the Dow Jones will increase or decrease.</a:t>
            </a:r>
          </a:p>
          <a:p>
            <a:r>
              <a:rPr lang="en-US" dirty="0" smtClean="0"/>
              <a:t>The algorithm is 95% accurate</a:t>
            </a:r>
          </a:p>
          <a:p>
            <a:r>
              <a:rPr lang="en-US" dirty="0" smtClean="0"/>
              <a:t>But, the algorithm takes 4036 hours to calculate its prediction.</a:t>
            </a:r>
          </a:p>
          <a:p>
            <a:r>
              <a:rPr lang="en-US" dirty="0" smtClean="0"/>
              <a:t>It has no value.</a:t>
            </a:r>
          </a:p>
          <a:p>
            <a:r>
              <a:rPr lang="en-US" dirty="0" smtClean="0"/>
              <a:t>What attribute is lacking?</a:t>
            </a:r>
            <a:endParaRPr lang="en-US" dirty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>
          <a:xfrm>
            <a:off x="860010" y="4995462"/>
            <a:ext cx="6619307" cy="1095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dirty="0" smtClean="0"/>
              <a:t>Delivery 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3190875" algn="l"/>
              </a:tabLst>
            </a:pPr>
            <a:r>
              <a:rPr lang="en-US" sz="2000" dirty="0" smtClean="0"/>
              <a:t>Timely	Accessible	Secure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89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Usability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2"/>
            <a:ext cx="6446520" cy="33779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 TPS </a:t>
            </a:r>
            <a:r>
              <a:rPr lang="en-US" sz="2000" dirty="0" smtClean="0"/>
              <a:t>reports </a:t>
            </a:r>
            <a:r>
              <a:rPr lang="en-US" sz="2000" dirty="0" smtClean="0"/>
              <a:t>include every single transaction detail. I filtered the report so it only shows details that matter to us.</a:t>
            </a:r>
            <a:endParaRPr lang="en-US" sz="2000" dirty="0" smtClean="0"/>
          </a:p>
          <a:p>
            <a:pPr lvl="1"/>
            <a:r>
              <a:rPr lang="en-US" sz="1800" b="1" dirty="0" smtClean="0"/>
              <a:t>This makes the TPS reports more ________.</a:t>
            </a:r>
          </a:p>
          <a:p>
            <a:endParaRPr lang="en-US" sz="2000" dirty="0" smtClean="0"/>
          </a:p>
          <a:p>
            <a:r>
              <a:rPr lang="en-US" sz="2000" dirty="0" smtClean="0"/>
              <a:t>The TPS reports are PDF files which cannot be </a:t>
            </a:r>
            <a:r>
              <a:rPr lang="en-US" sz="2000" dirty="0" smtClean="0"/>
              <a:t>modified </a:t>
            </a:r>
            <a:r>
              <a:rPr lang="en-US" sz="2000" dirty="0" smtClean="0"/>
              <a:t>easily, so we also provide the TPS data in standard XML format which can be </a:t>
            </a:r>
            <a:r>
              <a:rPr lang="en-US" sz="2000" dirty="0" smtClean="0"/>
              <a:t>easily converted </a:t>
            </a:r>
            <a:r>
              <a:rPr lang="en-US" sz="2000" dirty="0" smtClean="0"/>
              <a:t>to any other format.</a:t>
            </a:r>
          </a:p>
          <a:p>
            <a:pPr lvl="1"/>
            <a:r>
              <a:rPr lang="en-US" sz="1800" b="1" dirty="0" smtClean="0"/>
              <a:t>The XML format is more ___________.</a:t>
            </a:r>
          </a:p>
          <a:p>
            <a:pPr lvl="1"/>
            <a:endParaRPr lang="en-US" dirty="0" smtClean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1051202" y="5152916"/>
            <a:ext cx="6236924" cy="11042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smtClean="0"/>
              <a:t>Usability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2741613" algn="l"/>
                <a:tab pos="4108450" algn="l"/>
              </a:tabLst>
            </a:pPr>
            <a:r>
              <a:rPr lang="en-US" sz="2000" dirty="0" smtClean="0"/>
              <a:t>Relevant	Simple	Flexible	Economical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5339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Usability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2"/>
            <a:ext cx="6446520" cy="33779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TPS </a:t>
            </a:r>
            <a:r>
              <a:rPr lang="en-US" sz="2000" dirty="0" smtClean="0"/>
              <a:t>reports </a:t>
            </a:r>
            <a:r>
              <a:rPr lang="en-US" sz="2000" dirty="0" smtClean="0"/>
              <a:t>includes millions of records. I created a summary report that is much easier to interpret.</a:t>
            </a:r>
            <a:endParaRPr lang="en-US" sz="2000" dirty="0" smtClean="0"/>
          </a:p>
          <a:p>
            <a:pPr lvl="1"/>
            <a:r>
              <a:rPr lang="en-US" sz="1800" b="1" dirty="0" smtClean="0"/>
              <a:t>The summary report is ________.</a:t>
            </a:r>
            <a:endParaRPr lang="en-US" sz="1800" b="1" dirty="0" smtClean="0"/>
          </a:p>
          <a:p>
            <a:endParaRPr lang="en-US" sz="2000" dirty="0" smtClean="0"/>
          </a:p>
          <a:p>
            <a:r>
              <a:rPr lang="en-US" sz="2000" dirty="0" smtClean="0"/>
              <a:t>The TPS </a:t>
            </a:r>
            <a:r>
              <a:rPr lang="en-US" sz="2000" dirty="0" smtClean="0"/>
              <a:t>data is entered manually. We can capture the data with less work using a scanner.</a:t>
            </a:r>
            <a:endParaRPr lang="en-US" sz="2000" dirty="0" smtClean="0"/>
          </a:p>
          <a:p>
            <a:pPr lvl="1"/>
            <a:r>
              <a:rPr lang="en-US" sz="1800" b="1" dirty="0" smtClean="0"/>
              <a:t>This new process is  </a:t>
            </a:r>
            <a:r>
              <a:rPr lang="en-US" sz="1800" b="1" dirty="0" smtClean="0"/>
              <a:t>___________.</a:t>
            </a:r>
          </a:p>
          <a:p>
            <a:pPr lvl="1"/>
            <a:endParaRPr lang="en-US" dirty="0" smtClean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1051202" y="5152916"/>
            <a:ext cx="6236924" cy="11042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dirty="0" smtClean="0"/>
              <a:t>Usability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2741613" algn="l"/>
                <a:tab pos="4108450" algn="l"/>
              </a:tabLst>
            </a:pPr>
            <a:r>
              <a:rPr lang="en-US" sz="2000" dirty="0" smtClean="0"/>
              <a:t>Relevant	Simple	Flexible	Economical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925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of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2"/>
            <a:ext cx="6446520" cy="3216534"/>
          </a:xfrm>
        </p:spPr>
        <p:txBody>
          <a:bodyPr>
            <a:normAutofit/>
          </a:bodyPr>
          <a:lstStyle/>
          <a:p>
            <a:r>
              <a:rPr lang="en-US" dirty="0" smtClean="0"/>
              <a:t>Removing PCBs from Hudson River will cost $4B</a:t>
            </a:r>
          </a:p>
          <a:p>
            <a:r>
              <a:rPr lang="en-US" dirty="0" smtClean="0"/>
              <a:t>Only parts of the river (perhaps 50%) are believed to be contaminated</a:t>
            </a:r>
          </a:p>
          <a:p>
            <a:r>
              <a:rPr lang="en-US" dirty="0" smtClean="0"/>
              <a:t>Testing the sediment to determine exactly which parts are contaminated will cost $2B</a:t>
            </a:r>
          </a:p>
          <a:p>
            <a:pPr lvl="1"/>
            <a:r>
              <a:rPr lang="en-US" dirty="0" smtClean="0"/>
              <a:t>Then you still might have to remove half costing $2B.</a:t>
            </a:r>
          </a:p>
          <a:p>
            <a:r>
              <a:rPr lang="en-US" dirty="0" smtClean="0"/>
              <a:t>What if the test indicates that 60% contamination?</a:t>
            </a:r>
          </a:p>
          <a:p>
            <a:r>
              <a:rPr lang="en-US" dirty="0" smtClean="0"/>
              <a:t>The test dat</a:t>
            </a:r>
            <a:r>
              <a:rPr lang="en-US" dirty="0"/>
              <a:t>a</a:t>
            </a:r>
            <a:r>
              <a:rPr lang="en-US" dirty="0" smtClean="0"/>
              <a:t> is not _________________?</a:t>
            </a:r>
          </a:p>
          <a:p>
            <a:endParaRPr lang="en-US" dirty="0"/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1051202" y="5152916"/>
            <a:ext cx="6236924" cy="11042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dirty="0" smtClean="0"/>
              <a:t>Usability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2741613" algn="l"/>
                <a:tab pos="4108450" algn="l"/>
              </a:tabLst>
            </a:pPr>
            <a:r>
              <a:rPr lang="en-US" sz="2000" dirty="0" smtClean="0"/>
              <a:t>Relevant	Simple	Flexible	Economical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1876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2"/>
            <a:ext cx="6446520" cy="2893806"/>
          </a:xfrm>
        </p:spPr>
        <p:txBody>
          <a:bodyPr>
            <a:normAutofit/>
          </a:bodyPr>
          <a:lstStyle/>
          <a:p>
            <a:r>
              <a:rPr lang="en-US" dirty="0" smtClean="0"/>
              <a:t>Lab company tests water for quality and purity.</a:t>
            </a:r>
          </a:p>
          <a:p>
            <a:r>
              <a:rPr lang="en-US" dirty="0" smtClean="0"/>
              <a:t>But, throws out the sample after testing</a:t>
            </a:r>
          </a:p>
          <a:p>
            <a:r>
              <a:rPr lang="en-US" dirty="0" smtClean="0"/>
              <a:t>Customer gets report that their smelly water is high quality.</a:t>
            </a:r>
          </a:p>
          <a:p>
            <a:r>
              <a:rPr lang="en-US" dirty="0" smtClean="0"/>
              <a:t>The data in the report are not _______________.</a:t>
            </a:r>
          </a:p>
          <a:p>
            <a:endParaRPr lang="en-US" dirty="0"/>
          </a:p>
        </p:txBody>
      </p:sp>
      <p:sp>
        <p:nvSpPr>
          <p:cNvPr id="6" name="Content Placeholder 9"/>
          <p:cNvSpPr txBox="1">
            <a:spLocks/>
          </p:cNvSpPr>
          <p:nvPr/>
        </p:nvSpPr>
        <p:spPr>
          <a:xfrm>
            <a:off x="571231" y="4860088"/>
            <a:ext cx="7196866" cy="9063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 defTabSz="914400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defRPr/>
            </a:pPr>
            <a:r>
              <a:rPr lang="en-US" sz="2000" b="1" spc="10" dirty="0" smtClean="0"/>
              <a:t>Core Data Quality</a:t>
            </a:r>
            <a:endParaRPr lang="en-US" sz="2000" b="1" spc="10" dirty="0"/>
          </a:p>
          <a:p>
            <a:pPr marR="0" lvl="0" algn="ctr" defTabSz="914400" fontAlgn="auto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000" spc="10" dirty="0" smtClean="0"/>
              <a:t>Accurate	Verifiable	Complete	Reliable</a:t>
            </a:r>
            <a:endParaRPr lang="en-US" sz="2000" spc="10" dirty="0"/>
          </a:p>
        </p:txBody>
      </p:sp>
    </p:spTree>
    <p:extLst>
      <p:ext uri="{BB962C8B-B14F-4D97-AF65-F5344CB8AC3E}">
        <p14:creationId xmlns:p14="http://schemas.microsoft.com/office/powerpoint/2010/main" val="11415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smtClean="0"/>
              <a:t>attributes </a:t>
            </a:r>
            <a:r>
              <a:rPr lang="en-US" dirty="0" smtClean="0"/>
              <a:t>are enemies!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student evaluation report includes </a:t>
            </a:r>
            <a:r>
              <a:rPr lang="en-US" dirty="0" smtClean="0"/>
              <a:t>raw data with 23 </a:t>
            </a:r>
            <a:r>
              <a:rPr lang="en-US" dirty="0" smtClean="0"/>
              <a:t>answers from all 31 students.  </a:t>
            </a:r>
            <a:r>
              <a:rPr lang="en-US" dirty="0" smtClean="0"/>
              <a:t>From the raw data it is hard </a:t>
            </a:r>
            <a:r>
              <a:rPr lang="en-US" dirty="0" smtClean="0"/>
              <a:t>for me to tell if my evaluations are good or bad, but at least the data is __________.</a:t>
            </a:r>
          </a:p>
          <a:p>
            <a:r>
              <a:rPr lang="en-US" dirty="0" smtClean="0"/>
              <a:t>In the past, I would only get a a summary report with my </a:t>
            </a:r>
            <a:r>
              <a:rPr lang="en-US" dirty="0" smtClean="0"/>
              <a:t>average score, which </a:t>
            </a:r>
            <a:r>
              <a:rPr lang="en-US" dirty="0" smtClean="0"/>
              <a:t>was a </a:t>
            </a:r>
            <a:r>
              <a:rPr lang="en-US" dirty="0" smtClean="0"/>
              <a:t>very _______ </a:t>
            </a:r>
            <a:r>
              <a:rPr lang="en-US" dirty="0" smtClean="0"/>
              <a:t>report and </a:t>
            </a:r>
            <a:r>
              <a:rPr lang="en-US" dirty="0" smtClean="0"/>
              <a:t>easy to interpret, but I’d like all the data.</a:t>
            </a:r>
            <a:endParaRPr lang="en-US" dirty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>
          <a:xfrm>
            <a:off x="412882" y="4268081"/>
            <a:ext cx="7196866" cy="9063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 defTabSz="914400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defRPr/>
            </a:pPr>
            <a:r>
              <a:rPr lang="en-US" sz="2000" b="1" spc="10" dirty="0" smtClean="0"/>
              <a:t>Core Data Quality</a:t>
            </a:r>
            <a:endParaRPr lang="en-US" sz="2000" b="1" spc="10" dirty="0"/>
          </a:p>
          <a:p>
            <a:pPr marR="0" lvl="0" algn="ctr" defTabSz="914400" fontAlgn="auto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000" spc="10" dirty="0" smtClean="0"/>
              <a:t>Accurate	Verifiable	Complete	Reliable</a:t>
            </a:r>
            <a:endParaRPr lang="en-US" sz="2000" spc="10" dirty="0"/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1051202" y="5257736"/>
            <a:ext cx="6236924" cy="83909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dirty="0" smtClean="0"/>
              <a:t>Usability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2741613" algn="l"/>
                <a:tab pos="4108450" algn="l"/>
              </a:tabLst>
            </a:pPr>
            <a:r>
              <a:rPr lang="en-US" sz="2000" dirty="0" smtClean="0"/>
              <a:t>Relevant	Simple	Flexible	Economical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attributes are enemies (sometimes cannot have both)?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92853" y="1878779"/>
            <a:ext cx="6236924" cy="110427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/>
              <a:t>Usability</a:t>
            </a:r>
            <a:endParaRPr lang="en-US" sz="2000" b="1" dirty="0" smtClean="0"/>
          </a:p>
          <a:p>
            <a:pPr marL="0" indent="0" algn="ctr">
              <a:buNone/>
              <a:tabLst>
                <a:tab pos="1365250" algn="l"/>
                <a:tab pos="2741613" algn="l"/>
                <a:tab pos="4108450" algn="l"/>
              </a:tabLst>
            </a:pPr>
            <a:r>
              <a:rPr lang="en-US" sz="2000" dirty="0" smtClean="0"/>
              <a:t>Relevant</a:t>
            </a:r>
            <a:r>
              <a:rPr lang="en-US" sz="2000" dirty="0" smtClean="0"/>
              <a:t>	</a:t>
            </a:r>
            <a:r>
              <a:rPr lang="en-US" sz="2000" dirty="0" smtClean="0"/>
              <a:t>Simple</a:t>
            </a:r>
            <a:r>
              <a:rPr lang="en-US" sz="2000" dirty="0" smtClean="0"/>
              <a:t>	</a:t>
            </a:r>
            <a:r>
              <a:rPr lang="en-US" sz="2000" dirty="0" smtClean="0"/>
              <a:t>Flexible</a:t>
            </a:r>
            <a:r>
              <a:rPr lang="en-US" sz="2000" dirty="0"/>
              <a:t>	</a:t>
            </a:r>
            <a:r>
              <a:rPr lang="en-US" sz="2000" dirty="0" smtClean="0"/>
              <a:t>Economical</a:t>
            </a:r>
            <a:endParaRPr lang="en-US" sz="2000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701662" y="3080600"/>
            <a:ext cx="6619307" cy="10954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/>
              <a:t>Delivery </a:t>
            </a:r>
          </a:p>
          <a:p>
            <a:pPr marL="0" indent="0" algn="ctr">
              <a:buNone/>
              <a:tabLst>
                <a:tab pos="1365250" algn="l"/>
                <a:tab pos="3190875" algn="l"/>
              </a:tabLst>
            </a:pPr>
            <a:r>
              <a:rPr lang="en-US" sz="2000" dirty="0" smtClean="0"/>
              <a:t>Timely</a:t>
            </a:r>
            <a:r>
              <a:rPr lang="en-US" sz="2000" dirty="0"/>
              <a:t>	</a:t>
            </a:r>
            <a:r>
              <a:rPr lang="en-US" sz="2000" dirty="0" smtClean="0"/>
              <a:t>Accessible</a:t>
            </a:r>
            <a:r>
              <a:rPr lang="en-US" sz="2000" dirty="0"/>
              <a:t>	</a:t>
            </a:r>
            <a:r>
              <a:rPr lang="en-US" sz="2000" dirty="0" smtClean="0"/>
              <a:t>Secure</a:t>
            </a:r>
            <a:endParaRPr lang="en-US" sz="2000" dirty="0"/>
          </a:p>
        </p:txBody>
      </p:sp>
      <p:sp>
        <p:nvSpPr>
          <p:cNvPr id="11" name="Text Placeholder 8"/>
          <p:cNvSpPr txBox="1">
            <a:spLocks/>
          </p:cNvSpPr>
          <p:nvPr/>
        </p:nvSpPr>
        <p:spPr>
          <a:xfrm>
            <a:off x="3279194" y="3628319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412882" y="4268081"/>
            <a:ext cx="7196866" cy="11693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 defTabSz="914400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defRPr/>
            </a:pPr>
            <a:r>
              <a:rPr lang="en-US" sz="2000" b="1" spc="10" dirty="0" smtClean="0"/>
              <a:t>Core Data Quality</a:t>
            </a:r>
            <a:endParaRPr lang="en-US" sz="2000" b="1" spc="10" dirty="0"/>
          </a:p>
          <a:p>
            <a:pPr marR="0" lvl="0" algn="ctr" defTabSz="914400" fontAlgn="auto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000" spc="10" dirty="0" smtClean="0"/>
              <a:t>Accurate	Verifiable	Complete	Reliable</a:t>
            </a:r>
            <a:endParaRPr lang="en-US" sz="2000" spc="10" dirty="0"/>
          </a:p>
        </p:txBody>
      </p:sp>
    </p:spTree>
    <p:extLst>
      <p:ext uri="{BB962C8B-B14F-4D97-AF65-F5344CB8AC3E}">
        <p14:creationId xmlns:p14="http://schemas.microsoft.com/office/powerpoint/2010/main" val="9150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smtClean="0"/>
              <a:t>attributes </a:t>
            </a:r>
            <a:r>
              <a:rPr lang="en-US" dirty="0" smtClean="0"/>
              <a:t>are </a:t>
            </a:r>
            <a:r>
              <a:rPr lang="en-US" dirty="0" smtClean="0"/>
              <a:t>friends!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2"/>
            <a:ext cx="6446520" cy="1613646"/>
          </a:xfrm>
        </p:spPr>
        <p:txBody>
          <a:bodyPr/>
          <a:lstStyle/>
          <a:p>
            <a:r>
              <a:rPr lang="en-US" dirty="0" smtClean="0"/>
              <a:t>Siena uses a new system to post live game stats to their new mobile app. </a:t>
            </a:r>
            <a:r>
              <a:rPr lang="en-US" dirty="0" smtClean="0"/>
              <a:t>People who cannot watch the game can get the score instantly from anywhere.</a:t>
            </a:r>
          </a:p>
          <a:p>
            <a:r>
              <a:rPr lang="en-US" dirty="0" smtClean="0"/>
              <a:t>Which attributes are working together as friends? ______ and ______. </a:t>
            </a:r>
            <a:endParaRPr lang="en-US" dirty="0"/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1137595" y="4062582"/>
            <a:ext cx="6236924" cy="11042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smtClean="0"/>
              <a:t>Usability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2741613" algn="l"/>
                <a:tab pos="4108450" algn="l"/>
              </a:tabLst>
            </a:pPr>
            <a:r>
              <a:rPr lang="en-US" sz="2000" smtClean="0"/>
              <a:t>Relevant	Simple	Flexible	Economical</a:t>
            </a:r>
            <a:endParaRPr lang="en-US" sz="2000" dirty="0" smtClean="0"/>
          </a:p>
        </p:txBody>
      </p:sp>
      <p:sp>
        <p:nvSpPr>
          <p:cNvPr id="7" name="Content Placeholder 9"/>
          <p:cNvSpPr txBox="1">
            <a:spLocks/>
          </p:cNvSpPr>
          <p:nvPr/>
        </p:nvSpPr>
        <p:spPr>
          <a:xfrm>
            <a:off x="946404" y="5264403"/>
            <a:ext cx="6619307" cy="1095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smtClean="0"/>
              <a:t>Delivery 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3190875" algn="l"/>
              </a:tabLst>
            </a:pPr>
            <a:r>
              <a:rPr lang="en-US" sz="2000" smtClean="0"/>
              <a:t>Timely	Accessible	Secure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47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attributes are friends (i.e., compliment each other)?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92853" y="1878779"/>
            <a:ext cx="6236924" cy="110427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/>
              <a:t>Usability</a:t>
            </a:r>
            <a:endParaRPr lang="en-US" sz="2000" b="1" dirty="0" smtClean="0"/>
          </a:p>
          <a:p>
            <a:pPr marL="0" indent="0" algn="ctr">
              <a:buNone/>
              <a:tabLst>
                <a:tab pos="1365250" algn="l"/>
                <a:tab pos="2741613" algn="l"/>
                <a:tab pos="4108450" algn="l"/>
              </a:tabLst>
            </a:pPr>
            <a:r>
              <a:rPr lang="en-US" sz="2000" dirty="0" smtClean="0"/>
              <a:t>Relevant</a:t>
            </a:r>
            <a:r>
              <a:rPr lang="en-US" sz="2000" dirty="0" smtClean="0"/>
              <a:t>	</a:t>
            </a:r>
            <a:r>
              <a:rPr lang="en-US" sz="2000" dirty="0" smtClean="0"/>
              <a:t>Simple</a:t>
            </a:r>
            <a:r>
              <a:rPr lang="en-US" sz="2000" dirty="0" smtClean="0"/>
              <a:t>	</a:t>
            </a:r>
            <a:r>
              <a:rPr lang="en-US" sz="2000" dirty="0" smtClean="0"/>
              <a:t>Flexible</a:t>
            </a:r>
            <a:r>
              <a:rPr lang="en-US" sz="2000" dirty="0"/>
              <a:t>	</a:t>
            </a:r>
            <a:r>
              <a:rPr lang="en-US" sz="2000" dirty="0" smtClean="0"/>
              <a:t>Economical</a:t>
            </a:r>
            <a:endParaRPr lang="en-US" sz="2000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701662" y="3080600"/>
            <a:ext cx="6619307" cy="10954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/>
              <a:t>Delivery </a:t>
            </a:r>
          </a:p>
          <a:p>
            <a:pPr marL="0" indent="0" algn="ctr">
              <a:buNone/>
              <a:tabLst>
                <a:tab pos="1365250" algn="l"/>
                <a:tab pos="3190875" algn="l"/>
              </a:tabLst>
            </a:pPr>
            <a:r>
              <a:rPr lang="en-US" sz="2000" dirty="0" smtClean="0"/>
              <a:t>Timely</a:t>
            </a:r>
            <a:r>
              <a:rPr lang="en-US" sz="2000" dirty="0"/>
              <a:t>	</a:t>
            </a:r>
            <a:r>
              <a:rPr lang="en-US" sz="2000" dirty="0" smtClean="0"/>
              <a:t>Accessible</a:t>
            </a:r>
            <a:r>
              <a:rPr lang="en-US" sz="2000" dirty="0"/>
              <a:t>	</a:t>
            </a:r>
            <a:r>
              <a:rPr lang="en-US" sz="2000" dirty="0" smtClean="0"/>
              <a:t>Secure</a:t>
            </a:r>
            <a:endParaRPr lang="en-US" sz="2000" dirty="0"/>
          </a:p>
        </p:txBody>
      </p:sp>
      <p:sp>
        <p:nvSpPr>
          <p:cNvPr id="11" name="Text Placeholder 8"/>
          <p:cNvSpPr txBox="1">
            <a:spLocks/>
          </p:cNvSpPr>
          <p:nvPr/>
        </p:nvSpPr>
        <p:spPr>
          <a:xfrm>
            <a:off x="3279194" y="3628319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412882" y="4268081"/>
            <a:ext cx="7196866" cy="11693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 defTabSz="914400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defRPr/>
            </a:pPr>
            <a:r>
              <a:rPr lang="en-US" sz="2000" b="1" spc="10" dirty="0" smtClean="0"/>
              <a:t>Core Data Quality</a:t>
            </a:r>
            <a:endParaRPr lang="en-US" sz="2000" b="1" spc="10" dirty="0"/>
          </a:p>
          <a:p>
            <a:pPr marR="0" lvl="0" algn="ctr" defTabSz="914400" fontAlgn="auto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000" spc="10" dirty="0" smtClean="0"/>
              <a:t>Accurate	Verifiable	Complete	Reliable</a:t>
            </a:r>
            <a:endParaRPr lang="en-US" sz="2000" spc="10" dirty="0"/>
          </a:p>
        </p:txBody>
      </p:sp>
    </p:spTree>
    <p:extLst>
      <p:ext uri="{BB962C8B-B14F-4D97-AF65-F5344CB8AC3E}">
        <p14:creationId xmlns:p14="http://schemas.microsoft.com/office/powerpoint/2010/main" val="104411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Systems help companies achieve their goals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How do they do it</a:t>
            </a:r>
            <a:r>
              <a:rPr lang="en-US" dirty="0" smtClean="0"/>
              <a:t>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By processing raw data into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By adding </a:t>
            </a:r>
            <a:r>
              <a:rPr lang="en-US" dirty="0" smtClean="0"/>
              <a:t>value </a:t>
            </a:r>
            <a:r>
              <a:rPr lang="en-US" dirty="0" smtClean="0"/>
              <a:t>to information by </a:t>
            </a:r>
            <a:r>
              <a:rPr lang="en-US" dirty="0" smtClean="0"/>
              <a:t>enhancing </a:t>
            </a:r>
            <a:r>
              <a:rPr lang="en-US" dirty="0" smtClean="0"/>
              <a:t>key attributes </a:t>
            </a:r>
            <a:r>
              <a:rPr lang="en-US" dirty="0" smtClean="0"/>
              <a:t>(11 of them).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11 Attributes of Information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92853" y="1878779"/>
            <a:ext cx="6236924" cy="110427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/>
              <a:t>Usability</a:t>
            </a:r>
            <a:endParaRPr lang="en-US" sz="2000" b="1" dirty="0" smtClean="0"/>
          </a:p>
          <a:p>
            <a:pPr marL="0" indent="0" algn="ctr">
              <a:buNone/>
              <a:tabLst>
                <a:tab pos="1365250" algn="l"/>
                <a:tab pos="2741613" algn="l"/>
                <a:tab pos="4108450" algn="l"/>
              </a:tabLst>
            </a:pPr>
            <a:r>
              <a:rPr lang="en-US" sz="2000" dirty="0" smtClean="0"/>
              <a:t>Relevant</a:t>
            </a:r>
            <a:r>
              <a:rPr lang="en-US" sz="2000" dirty="0" smtClean="0"/>
              <a:t>	</a:t>
            </a:r>
            <a:r>
              <a:rPr lang="en-US" sz="2000" dirty="0" smtClean="0"/>
              <a:t>Simple</a:t>
            </a:r>
            <a:r>
              <a:rPr lang="en-US" sz="2000" dirty="0" smtClean="0"/>
              <a:t>	</a:t>
            </a:r>
            <a:r>
              <a:rPr lang="en-US" sz="2000" dirty="0" smtClean="0"/>
              <a:t>Flexible</a:t>
            </a:r>
            <a:r>
              <a:rPr lang="en-US" sz="2000" dirty="0"/>
              <a:t>	</a:t>
            </a:r>
            <a:r>
              <a:rPr lang="en-US" sz="2000" dirty="0" smtClean="0"/>
              <a:t>Economical</a:t>
            </a:r>
            <a:endParaRPr lang="en-US" sz="2000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701662" y="3080600"/>
            <a:ext cx="6619307" cy="10954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/>
              <a:t>Delivery </a:t>
            </a:r>
          </a:p>
          <a:p>
            <a:pPr marL="0" indent="0" algn="ctr">
              <a:buNone/>
              <a:tabLst>
                <a:tab pos="1365250" algn="l"/>
                <a:tab pos="3190875" algn="l"/>
              </a:tabLst>
            </a:pPr>
            <a:r>
              <a:rPr lang="en-US" sz="2000" dirty="0" smtClean="0"/>
              <a:t>Timely</a:t>
            </a:r>
            <a:r>
              <a:rPr lang="en-US" sz="2000" dirty="0"/>
              <a:t>	</a:t>
            </a:r>
            <a:r>
              <a:rPr lang="en-US" sz="2000" dirty="0" smtClean="0"/>
              <a:t>Accessible</a:t>
            </a:r>
            <a:r>
              <a:rPr lang="en-US" sz="2000" dirty="0"/>
              <a:t>	</a:t>
            </a:r>
            <a:r>
              <a:rPr lang="en-US" sz="2000" dirty="0" smtClean="0"/>
              <a:t>Secure</a:t>
            </a:r>
            <a:endParaRPr lang="en-US" sz="2000" dirty="0"/>
          </a:p>
        </p:txBody>
      </p:sp>
      <p:sp>
        <p:nvSpPr>
          <p:cNvPr id="11" name="Text Placeholder 8"/>
          <p:cNvSpPr txBox="1">
            <a:spLocks/>
          </p:cNvSpPr>
          <p:nvPr/>
        </p:nvSpPr>
        <p:spPr>
          <a:xfrm>
            <a:off x="3279194" y="3628319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412882" y="4268081"/>
            <a:ext cx="7196866" cy="11693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 defTabSz="914400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defRPr/>
            </a:pPr>
            <a:r>
              <a:rPr lang="en-US" sz="2000" b="1" spc="10" dirty="0" smtClean="0"/>
              <a:t>Core Data Quality</a:t>
            </a:r>
            <a:endParaRPr lang="en-US" sz="2000" b="1" spc="10" dirty="0"/>
          </a:p>
          <a:p>
            <a:pPr marR="0" lvl="0" algn="ctr" defTabSz="914400" fontAlgn="auto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000" spc="10" dirty="0" smtClean="0"/>
              <a:t>Accurate	Verifiable	Complete	Reliable</a:t>
            </a:r>
            <a:endParaRPr lang="en-US" sz="2000" spc="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Data </a:t>
            </a:r>
            <a:r>
              <a:rPr lang="en-US" sz="2000" i="1" dirty="0" err="1" smtClean="0">
                <a:sym typeface="Wingdings"/>
              </a:rPr>
              <a:t></a:t>
            </a:r>
            <a:r>
              <a:rPr lang="en-US" sz="2000" i="1" dirty="0" smtClean="0">
                <a:sym typeface="Wingdings"/>
              </a:rPr>
              <a:t> processing </a:t>
            </a:r>
            <a:r>
              <a:rPr lang="en-US" sz="2000" i="1" dirty="0" err="1" smtClean="0">
                <a:sym typeface="Wingdings"/>
              </a:rPr>
              <a:t></a:t>
            </a:r>
            <a:r>
              <a:rPr lang="en-US" sz="2000" i="1" dirty="0" smtClean="0">
                <a:sym typeface="Wingdings"/>
              </a:rPr>
              <a:t> </a:t>
            </a:r>
            <a:r>
              <a:rPr lang="en-US" sz="2000" b="1" dirty="0" smtClean="0">
                <a:sym typeface="Wingdings"/>
              </a:rPr>
              <a:t>Information </a:t>
            </a:r>
          </a:p>
          <a:p>
            <a:endParaRPr lang="en-US" sz="2000" b="1" dirty="0" smtClean="0">
              <a:sym typeface="Wingdings"/>
            </a:endParaRPr>
          </a:p>
          <a:p>
            <a:r>
              <a:rPr lang="en-US" sz="2000" b="1" dirty="0" smtClean="0">
                <a:sym typeface="Wingdings"/>
              </a:rPr>
              <a:t>Information </a:t>
            </a:r>
            <a:r>
              <a:rPr lang="en-US" sz="2000" i="1" dirty="0" smtClean="0">
                <a:sym typeface="Wingdings"/>
              </a:rPr>
              <a:t> intelligence  </a:t>
            </a:r>
            <a:r>
              <a:rPr lang="en-US" sz="2000" b="1" dirty="0" smtClean="0">
                <a:sym typeface="Wingdings"/>
              </a:rPr>
              <a:t>Knowledge </a:t>
            </a:r>
          </a:p>
          <a:p>
            <a:endParaRPr lang="en-US" sz="2000" b="1" dirty="0" smtClean="0">
              <a:sym typeface="Wingdings"/>
            </a:endParaRPr>
          </a:p>
          <a:p>
            <a:r>
              <a:rPr lang="en-US" sz="2000" b="1" dirty="0" smtClean="0">
                <a:sym typeface="Wingdings"/>
              </a:rPr>
              <a:t>Knowledge </a:t>
            </a:r>
            <a:r>
              <a:rPr lang="en-US" sz="2000" i="1" dirty="0" smtClean="0">
                <a:sym typeface="Wingdings"/>
              </a:rPr>
              <a:t> experience  </a:t>
            </a:r>
            <a:r>
              <a:rPr lang="en-US" sz="2000" b="1" dirty="0" smtClean="0">
                <a:sym typeface="Wingdings"/>
              </a:rPr>
              <a:t>Wisdom 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Often confused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calculator always does multiplication correctly in never makes an error.  My calculator is __________</a:t>
            </a:r>
          </a:p>
          <a:p>
            <a:pPr lvl="1"/>
            <a:r>
              <a:rPr lang="en-US" b="1" dirty="0" smtClean="0"/>
              <a:t>What attribute is described?</a:t>
            </a:r>
          </a:p>
          <a:p>
            <a:r>
              <a:rPr lang="en-US" dirty="0" smtClean="0"/>
              <a:t>However, I dropped it in the sink and sometimes it won’t turn on.</a:t>
            </a:r>
          </a:p>
          <a:p>
            <a:r>
              <a:rPr lang="en-US" dirty="0" smtClean="0"/>
              <a:t>My </a:t>
            </a:r>
            <a:r>
              <a:rPr lang="en-US" dirty="0"/>
              <a:t>calculator is </a:t>
            </a:r>
            <a:r>
              <a:rPr lang="en-US" dirty="0" smtClean="0"/>
              <a:t>not _________</a:t>
            </a:r>
          </a:p>
          <a:p>
            <a:pPr lvl="1"/>
            <a:r>
              <a:rPr lang="en-US" b="1" dirty="0" smtClean="0"/>
              <a:t>What attribute is described?</a:t>
            </a:r>
          </a:p>
        </p:txBody>
      </p:sp>
      <p:sp>
        <p:nvSpPr>
          <p:cNvPr id="4" name="Content Placeholder 9"/>
          <p:cNvSpPr txBox="1">
            <a:spLocks/>
          </p:cNvSpPr>
          <p:nvPr/>
        </p:nvSpPr>
        <p:spPr>
          <a:xfrm>
            <a:off x="746369" y="4526264"/>
            <a:ext cx="7196866" cy="11693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 defTabSz="914400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defRPr/>
            </a:pPr>
            <a:r>
              <a:rPr lang="en-US" sz="2000" b="1" spc="10" dirty="0" smtClean="0"/>
              <a:t>Core Data Quality</a:t>
            </a:r>
            <a:endParaRPr lang="en-US" sz="2000" b="1" spc="10" dirty="0"/>
          </a:p>
          <a:p>
            <a:pPr marR="0" lvl="0" algn="ctr" defTabSz="914400" fontAlgn="auto">
              <a:lnSpc>
                <a:spcPct val="10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000" spc="10" dirty="0" smtClean="0"/>
              <a:t>Accurate	Verifiable	Complete	Reliable</a:t>
            </a:r>
            <a:endParaRPr lang="en-US" sz="2000" spc="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vs.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Accuracy </a:t>
            </a:r>
            <a:r>
              <a:rPr lang="en-US" sz="2800" dirty="0" smtClean="0"/>
              <a:t>– true, free from error</a:t>
            </a:r>
          </a:p>
          <a:p>
            <a:pPr lvl="1"/>
            <a:r>
              <a:rPr lang="en-US" sz="2400" dirty="0" smtClean="0"/>
              <a:t>Precision – refers to the level of accuracy</a:t>
            </a:r>
          </a:p>
          <a:p>
            <a:pPr lvl="2"/>
            <a:r>
              <a:rPr lang="en-US" sz="2000" dirty="0" smtClean="0"/>
              <a:t>1/3 = 1.333 is accurate</a:t>
            </a:r>
          </a:p>
          <a:p>
            <a:pPr lvl="2"/>
            <a:r>
              <a:rPr lang="en-US" sz="2000" dirty="0" smtClean="0"/>
              <a:t>1/3 = 1.333333 is more precise</a:t>
            </a:r>
          </a:p>
          <a:p>
            <a:r>
              <a:rPr lang="en-US" sz="2800" b="1" dirty="0" smtClean="0"/>
              <a:t>Reliability </a:t>
            </a:r>
            <a:r>
              <a:rPr lang="en-US" sz="2800" dirty="0" smtClean="0"/>
              <a:t>– in </a:t>
            </a:r>
            <a:r>
              <a:rPr lang="en-US" sz="2800" dirty="0" smtClean="0"/>
              <a:t>this context, reliability </a:t>
            </a:r>
            <a:r>
              <a:rPr lang="en-US" sz="2800" dirty="0" smtClean="0"/>
              <a:t>refers to how </a:t>
            </a:r>
            <a:r>
              <a:rPr lang="en-US" sz="2800" dirty="0" smtClean="0"/>
              <a:t>often accurate information can be computed.</a:t>
            </a:r>
            <a:endParaRPr lang="en-US" sz="2800" dirty="0" smtClean="0"/>
          </a:p>
          <a:p>
            <a:pPr lvl="1"/>
            <a:r>
              <a:rPr lang="en-US" sz="2400" dirty="0" smtClean="0"/>
              <a:t>An information source could be error free but might not </a:t>
            </a:r>
            <a:r>
              <a:rPr lang="en-US" sz="2400" dirty="0" smtClean="0"/>
              <a:t>be able to produce data all </a:t>
            </a:r>
            <a:r>
              <a:rPr lang="en-US" sz="2400" dirty="0" smtClean="0"/>
              <a:t>the time.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Accurate vs. Reliable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Weatherman </a:t>
            </a:r>
            <a:r>
              <a:rPr lang="en-US" sz="2400" b="1" dirty="0" smtClean="0">
                <a:solidFill>
                  <a:srgbClr val="800000"/>
                </a:solidFill>
              </a:rPr>
              <a:t>A</a:t>
            </a:r>
            <a:r>
              <a:rPr lang="en-US" sz="2400" dirty="0" smtClean="0"/>
              <a:t> can predict tomorrows temperature to the </a:t>
            </a:r>
            <a:r>
              <a:rPr lang="en-US" sz="2400" b="1" dirty="0" smtClean="0"/>
              <a:t>exact degree </a:t>
            </a:r>
          </a:p>
          <a:p>
            <a:pPr lvl="1"/>
            <a:r>
              <a:rPr lang="en-US" sz="2000" dirty="0" smtClean="0"/>
              <a:t>but only 40% of the time. </a:t>
            </a:r>
          </a:p>
          <a:p>
            <a:pPr lvl="1"/>
            <a:r>
              <a:rPr lang="en-US" sz="2000" dirty="0" smtClean="0"/>
              <a:t>other 60% he cannot interpret the raw data</a:t>
            </a:r>
          </a:p>
          <a:p>
            <a:r>
              <a:rPr lang="en-US" sz="2400" dirty="0" smtClean="0"/>
              <a:t>Weatherman </a:t>
            </a:r>
            <a:r>
              <a:rPr lang="en-US" sz="2400" b="1" dirty="0" smtClean="0">
                <a:solidFill>
                  <a:srgbClr val="0000FF"/>
                </a:solidFill>
              </a:rPr>
              <a:t>B</a:t>
            </a:r>
            <a:r>
              <a:rPr lang="en-US" sz="2400" dirty="0" smtClean="0"/>
              <a:t> can predict tomorrows temperature </a:t>
            </a:r>
            <a:r>
              <a:rPr lang="en-US" sz="2400" b="1" dirty="0" smtClean="0"/>
              <a:t>but it may be off by 5 degrees</a:t>
            </a:r>
          </a:p>
          <a:p>
            <a:pPr lvl="1"/>
            <a:r>
              <a:rPr lang="en-US" sz="2000" dirty="0" smtClean="0"/>
              <a:t>But, his system works 95% of the time</a:t>
            </a:r>
          </a:p>
          <a:p>
            <a:r>
              <a:rPr lang="en-US" sz="2400" b="1" dirty="0" smtClean="0"/>
              <a:t>Who is more accurate?</a:t>
            </a:r>
          </a:p>
          <a:p>
            <a:r>
              <a:rPr lang="en-US" sz="2400" b="1" dirty="0" smtClean="0"/>
              <a:t>Who is more reliable?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Delivery of Information</a:t>
            </a:r>
            <a:br>
              <a:rPr lang="en-US" dirty="0" smtClean="0"/>
            </a:br>
            <a:r>
              <a:rPr lang="en-US" sz="3100" dirty="0" smtClean="0"/>
              <a:t>TPS </a:t>
            </a:r>
            <a:r>
              <a:rPr lang="en-US" sz="3100" dirty="0" smtClean="0"/>
              <a:t>– transaction processing system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2"/>
            <a:ext cx="6446520" cy="33779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 </a:t>
            </a:r>
            <a:r>
              <a:rPr lang="en-US" sz="2000" dirty="0" smtClean="0"/>
              <a:t>upload the </a:t>
            </a:r>
            <a:r>
              <a:rPr lang="en-US" sz="2000" dirty="0" smtClean="0"/>
              <a:t>TPS reports </a:t>
            </a:r>
            <a:r>
              <a:rPr lang="en-US" sz="2000" dirty="0" smtClean="0"/>
              <a:t>to the </a:t>
            </a:r>
            <a:r>
              <a:rPr lang="en-US" sz="2000" dirty="0" smtClean="0"/>
              <a:t>website </a:t>
            </a:r>
            <a:r>
              <a:rPr lang="en-US" sz="2000" dirty="0" smtClean="0"/>
              <a:t>every week so </a:t>
            </a:r>
            <a:r>
              <a:rPr lang="en-US" sz="2000" dirty="0" smtClean="0"/>
              <a:t>everyone can </a:t>
            </a:r>
            <a:r>
              <a:rPr lang="en-US" sz="2000" dirty="0" smtClean="0"/>
              <a:t>see them.</a:t>
            </a:r>
            <a:endParaRPr lang="en-US" sz="2000" dirty="0" smtClean="0"/>
          </a:p>
          <a:p>
            <a:pPr lvl="1"/>
            <a:r>
              <a:rPr lang="en-US" sz="1800" b="1" dirty="0" smtClean="0"/>
              <a:t>This makes the TPS reports more ________.</a:t>
            </a:r>
          </a:p>
          <a:p>
            <a:endParaRPr lang="en-US" sz="2000" dirty="0" smtClean="0"/>
          </a:p>
          <a:p>
            <a:r>
              <a:rPr lang="en-US" sz="2000" dirty="0" smtClean="0"/>
              <a:t>I created a script that updates the TPS reports on the website every day, so the people can stay up to date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1"/>
            <a:r>
              <a:rPr lang="en-US" sz="1800" b="1" dirty="0" smtClean="0"/>
              <a:t>This make the data more ___________.</a:t>
            </a:r>
            <a:endParaRPr lang="en-US" sz="1800" b="1" dirty="0" smtClean="0"/>
          </a:p>
          <a:p>
            <a:pPr lvl="1"/>
            <a:endParaRPr lang="en-US" dirty="0" smtClean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>
          <a:xfrm>
            <a:off x="860010" y="4995462"/>
            <a:ext cx="6619307" cy="1095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smtClean="0"/>
              <a:t>Delivery 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3190875" algn="l"/>
              </a:tabLst>
            </a:pPr>
            <a:r>
              <a:rPr lang="en-US" sz="2000" smtClean="0"/>
              <a:t>Timely	Accessible	Secure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271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Delivery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2"/>
            <a:ext cx="6446520" cy="33779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 put the TPS reports </a:t>
            </a:r>
            <a:r>
              <a:rPr lang="en-US" sz="2000" dirty="0" smtClean="0"/>
              <a:t>on our private server where only those with a </a:t>
            </a:r>
            <a:r>
              <a:rPr lang="en-US" sz="2000" dirty="0" err="1" smtClean="0"/>
              <a:t>userid</a:t>
            </a:r>
            <a:r>
              <a:rPr lang="en-US" sz="2000" dirty="0" smtClean="0"/>
              <a:t> and password can login</a:t>
            </a:r>
            <a:endParaRPr lang="en-US" sz="2000" dirty="0" smtClean="0"/>
          </a:p>
          <a:p>
            <a:pPr lvl="1"/>
            <a:r>
              <a:rPr lang="en-US" sz="1800" b="1" dirty="0" smtClean="0"/>
              <a:t>This makes the TPS reports more ________.</a:t>
            </a:r>
          </a:p>
          <a:p>
            <a:endParaRPr lang="en-US" sz="2000" dirty="0" smtClean="0"/>
          </a:p>
          <a:p>
            <a:r>
              <a:rPr lang="en-US" sz="2000" dirty="0" smtClean="0"/>
              <a:t>The TPS reports are </a:t>
            </a:r>
            <a:r>
              <a:rPr lang="en-US" sz="2000" dirty="0" smtClean="0"/>
              <a:t>in XML format, which is hard for people to open and read.</a:t>
            </a:r>
            <a:endParaRPr lang="en-US" sz="2000" dirty="0" smtClean="0"/>
          </a:p>
          <a:p>
            <a:pPr lvl="1"/>
            <a:r>
              <a:rPr lang="en-US" sz="1800" b="1" dirty="0" smtClean="0"/>
              <a:t>The </a:t>
            </a:r>
            <a:r>
              <a:rPr lang="en-US" sz="1800" b="1" dirty="0" smtClean="0"/>
              <a:t>TPS reports are _________    ___________.</a:t>
            </a:r>
            <a:endParaRPr lang="en-US" sz="1800" b="1" dirty="0" smtClean="0"/>
          </a:p>
          <a:p>
            <a:pPr lvl="1"/>
            <a:endParaRPr lang="en-US" dirty="0" smtClean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>
          <a:xfrm>
            <a:off x="860010" y="4995462"/>
            <a:ext cx="6619307" cy="1095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dirty="0" smtClean="0"/>
              <a:t>Delivery </a:t>
            </a:r>
          </a:p>
          <a:p>
            <a:pPr marL="0" indent="0" algn="ctr">
              <a:buFont typeface="Arial" pitchFamily="34" charset="0"/>
              <a:buNone/>
              <a:tabLst>
                <a:tab pos="1365250" algn="l"/>
                <a:tab pos="3190875" algn="l"/>
              </a:tabLst>
            </a:pPr>
            <a:r>
              <a:rPr lang="en-US" sz="2000" dirty="0" smtClean="0"/>
              <a:t>Timely	Accessible	Secure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185</TotalTime>
  <Words>837</Words>
  <Application>Microsoft Macintosh PowerPoint</Application>
  <PresentationFormat>On-screen Show 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Century Schoolbook</vt:lpstr>
      <vt:lpstr>Wingdings</vt:lpstr>
      <vt:lpstr>Wingdings 2</vt:lpstr>
      <vt:lpstr>Arial</vt:lpstr>
      <vt:lpstr>View</vt:lpstr>
      <vt:lpstr>Attributes of Information</vt:lpstr>
      <vt:lpstr>Overview</vt:lpstr>
      <vt:lpstr>11 Attributes of Information</vt:lpstr>
      <vt:lpstr>Information Spectrum</vt:lpstr>
      <vt:lpstr>Often confused</vt:lpstr>
      <vt:lpstr>Accuracy vs. Reliability</vt:lpstr>
      <vt:lpstr>Accurate vs. Reliable</vt:lpstr>
      <vt:lpstr>Delivery of Information TPS – transaction processing system</vt:lpstr>
      <vt:lpstr>Delivery of Information</vt:lpstr>
      <vt:lpstr>Delivery is essential to information value</vt:lpstr>
      <vt:lpstr>Usability of Information</vt:lpstr>
      <vt:lpstr>Usability of Information</vt:lpstr>
      <vt:lpstr>Usability of data </vt:lpstr>
      <vt:lpstr>Core quality</vt:lpstr>
      <vt:lpstr>Some attributes are enemies!</vt:lpstr>
      <vt:lpstr>Which attributes are enemies (sometimes cannot have both)?</vt:lpstr>
      <vt:lpstr>Some attributes are friends!</vt:lpstr>
      <vt:lpstr>Which attributes are friends (i.e., compliment each other)?</vt:lpstr>
    </vt:vector>
  </TitlesOfParts>
  <Company>Siena College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Attributes of Information</dc:title>
  <dc:creator>Eric Breimer</dc:creator>
  <cp:lastModifiedBy>Microsoft Office User</cp:lastModifiedBy>
  <cp:revision>16</cp:revision>
  <dcterms:created xsi:type="dcterms:W3CDTF">2011-01-28T16:48:19Z</dcterms:created>
  <dcterms:modified xsi:type="dcterms:W3CDTF">2017-09-29T11:51:29Z</dcterms:modified>
</cp:coreProperties>
</file>