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EBEBEB"/>
        </a:solidFill>
        <a:effectLst>
          <a:outerShdw sx="100000" sy="100000" kx="0" ky="0" algn="b" rotWithShape="0" blurRad="50800" dist="25400" dir="5400000">
            <a:srgbClr val="000000"/>
          </a:outerShdw>
        </a:effectLst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4E4E4E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0F0F0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6565">
              <a:alpha val="75000"/>
            </a:srgb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0F0F0"/>
              </a:solidFill>
              <a:prstDash val="solid"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61A1">
              <a:alpha val="8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>
              <a:alpha val="41000"/>
            </a:srgbClr>
          </a:solidFill>
        </a:fill>
      </a:tcStyle>
    </a:wholeTbl>
    <a:band2H>
      <a:tcTxStyle b="def" i="def"/>
      <a:tcStyle>
        <a:tcBdr/>
        <a:fill>
          <a:solidFill>
            <a:srgbClr val="909090">
              <a:alpha val="41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6350" cap="flat">
              <a:solidFill>
                <a:srgbClr val="484745"/>
              </a:solidFill>
              <a:prstDash val="solid"/>
              <a:miter lim="400000"/>
            </a:ln>
          </a:left>
          <a:right>
            <a:ln w="6350" cap="flat">
              <a:solidFill>
                <a:srgbClr val="5E5D5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6350" cap="flat">
              <a:solidFill>
                <a:srgbClr val="5E5D5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5E5D5B"/>
              </a:solidFill>
              <a:prstDash val="solid"/>
              <a:miter lim="400000"/>
            </a:ln>
          </a:top>
          <a:bottom>
            <a:ln w="6350" cap="flat">
              <a:solidFill>
                <a:srgbClr val="484745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714717"/>
              </a:solidFill>
              <a:prstDash val="solid"/>
              <a:miter lim="400000"/>
            </a:ln>
          </a:left>
          <a:right>
            <a:ln w="12700" cap="flat">
              <a:solidFill>
                <a:srgbClr val="714717"/>
              </a:solidFill>
              <a:prstDash val="solid"/>
              <a:miter lim="400000"/>
            </a:ln>
          </a:right>
          <a:top>
            <a:ln w="6350" cap="flat">
              <a:solidFill>
                <a:srgbClr val="484745"/>
              </a:solidFill>
              <a:prstDash val="solid"/>
              <a:miter lim="400000"/>
            </a:ln>
          </a:top>
          <a:bottom>
            <a:ln w="6350" cap="flat">
              <a:solidFill>
                <a:srgbClr val="5E5D5B"/>
              </a:solidFill>
              <a:prstDash val="solid"/>
              <a:miter lim="400000"/>
            </a:ln>
          </a:bottom>
          <a:insideH>
            <a:ln w="12700" cap="flat">
              <a:solidFill>
                <a:srgbClr val="714717"/>
              </a:solidFill>
              <a:prstDash val="solid"/>
              <a:miter lim="400000"/>
            </a:ln>
          </a:insideH>
          <a:insideV>
            <a:ln w="12700" cap="flat">
              <a:solidFill>
                <a:srgbClr val="714717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3F1D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D4D4D"/>
          </a:solidFill>
        </a:fill>
      </a:tcStyle>
    </a:wholeTbl>
    <a:band2H>
      <a:tcTxStyle b="def" i="def"/>
      <a:tcStyle>
        <a:tcBdr/>
        <a:fill>
          <a:solidFill>
            <a:srgbClr val="5A5A5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3F1DF"/>
              </a:solidFill>
              <a:prstDash val="solid"/>
              <a:miter lim="400000"/>
            </a:ln>
          </a:left>
          <a:right>
            <a:ln w="12700" cap="flat">
              <a:solidFill>
                <a:srgbClr val="F3F1DF"/>
              </a:solidFill>
              <a:prstDash val="solid"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-1022247"/>
              <a:satOff val="34289"/>
              <a:lumOff val="-18384"/>
            </a:schemeClr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3F1DF"/>
              </a:solidFill>
              <a:prstDash val="solid"/>
              <a:miter lim="400000"/>
            </a:ln>
          </a:top>
          <a:bottom>
            <a:ln w="12700" cap="flat">
              <a:solidFill>
                <a:srgbClr val="F3F1DF"/>
              </a:solidFill>
              <a:prstDash val="solid"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D6D6D"/>
          </a:solidFill>
        </a:fill>
      </a:tcStyle>
    </a:wholeTbl>
    <a:band2H>
      <a:tcTxStyle b="def" i="def"/>
      <a:tcStyle>
        <a:tcBdr/>
        <a:fill>
          <a:solidFill>
            <a:srgbClr val="7D7D7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C5C5B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2828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2A7A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96663"/>
              <a:satOff val="-16428"/>
              <a:lumOff val="3004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D5D"/>
          </a:solidFill>
        </a:fill>
      </a:tcStyle>
    </a:wholeTbl>
    <a:band2H>
      <a:tcTxStyle b="def" i="def"/>
      <a:tcStyle>
        <a:tcBdr/>
        <a:fill>
          <a:solidFill>
            <a:srgbClr val="69696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6350" cap="flat">
              <a:solidFill>
                <a:srgbClr val="FFFFFF"/>
              </a:solidFill>
              <a:prstDash val="solid"/>
              <a:miter lim="400000"/>
            </a:ln>
          </a:right>
          <a:top>
            <a:ln w="6350" cap="flat">
              <a:solidFill>
                <a:srgbClr val="FFFFFF"/>
              </a:solidFill>
              <a:prstDash val="solid"/>
              <a:miter lim="400000"/>
            </a:ln>
          </a:top>
          <a:bottom>
            <a:ln w="635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635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8787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635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87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10000"/>
            </a:srgbClr>
          </a:solidFill>
        </a:fill>
      </a:tcStyle>
    </a:wholeTbl>
    <a:band2H>
      <a:tcTxStyle b="def" i="def"/>
      <a:tcStyle>
        <a:tcBdr/>
        <a:fill>
          <a:solidFill>
            <a:srgbClr val="888888">
              <a:alpha val="1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0F0F0"/>
              </a:solidFill>
              <a:prstDash val="solid"/>
              <a:miter lim="400000"/>
            </a:ln>
          </a:right>
          <a:top>
            <a:ln w="6350" cap="flat">
              <a:solidFill>
                <a:srgbClr val="F0F0F0"/>
              </a:solidFill>
              <a:prstDash val="solid"/>
              <a:miter lim="400000"/>
            </a:ln>
          </a:top>
          <a:bottom>
            <a:ln w="635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0F0F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0F0F0"/>
              </a:solidFill>
              <a:prstDash val="solid"/>
              <a:miter lim="400000"/>
            </a:ln>
          </a:bottom>
          <a:insideH>
            <a:ln w="6350" cap="flat">
              <a:solidFill>
                <a:srgbClr val="F0F0F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762000" y="2463800"/>
            <a:ext cx="11480800" cy="2540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762000" y="5156200"/>
            <a:ext cx="11480800" cy="8636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05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SzTx/>
              <a:buNone/>
              <a:defRPr b="1" i="1" sz="2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53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  <a:effectLst>
                  <a:outerShdw sx="100000" sy="100000" kx="0" ky="0" algn="b" rotWithShape="0" blurRad="50800" dist="25400" dir="5400000">
                    <a:srgbClr val="020202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104900" y="758938"/>
            <a:ext cx="10795000" cy="5943601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762000" y="6883400"/>
            <a:ext cx="11480800" cy="10795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762000" y="8128000"/>
            <a:ext cx="11480800" cy="914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74600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762000" y="3517900"/>
            <a:ext cx="11480800" cy="27178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654800" y="419100"/>
            <a:ext cx="5588000" cy="8648700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762000" y="419100"/>
            <a:ext cx="5384800" cy="4597400"/>
          </a:xfrm>
          <a:prstGeom prst="rect">
            <a:avLst/>
          </a:prstGeom>
        </p:spPr>
        <p:txBody>
          <a:bodyPr anchor="b"/>
          <a:lstStyle>
            <a:lvl1pPr>
              <a:defRPr sz="52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762000" y="5245100"/>
            <a:ext cx="5384800" cy="3810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xfrm>
            <a:off x="6311798" y="9251950"/>
            <a:ext cx="368504" cy="374600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654800" y="2374900"/>
            <a:ext cx="5588000" cy="6807200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762000" y="2374900"/>
            <a:ext cx="5384800" cy="6807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>
                <a:srgbClr val="EBEBEB"/>
              </a:buClr>
              <a:defRPr sz="2800"/>
            </a:lvl1pPr>
            <a:lvl2pPr marL="685800" indent="-342900">
              <a:spcBef>
                <a:spcPts val="3200"/>
              </a:spcBef>
              <a:buClr>
                <a:srgbClr val="EBEBEB"/>
              </a:buClr>
              <a:defRPr sz="2800"/>
            </a:lvl2pPr>
            <a:lvl3pPr marL="1028700" indent="-342900">
              <a:spcBef>
                <a:spcPts val="3200"/>
              </a:spcBef>
              <a:buClr>
                <a:srgbClr val="EBEBEB"/>
              </a:buClr>
              <a:defRPr sz="2800"/>
            </a:lvl3pPr>
            <a:lvl4pPr marL="1371600" indent="-342900">
              <a:spcBef>
                <a:spcPts val="3200"/>
              </a:spcBef>
              <a:buClr>
                <a:srgbClr val="EBEBEB"/>
              </a:buClr>
              <a:defRPr sz="2800"/>
            </a:lvl4pPr>
            <a:lvl5pPr marL="1714500" indent="-342900">
              <a:spcBef>
                <a:spcPts val="3200"/>
              </a:spcBef>
              <a:buClr>
                <a:srgbClr val="EBEBEB"/>
              </a:buClr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762000" y="965200"/>
            <a:ext cx="11480800" cy="78232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626100"/>
            <a:ext cx="5588000" cy="3441700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half" idx="14"/>
          </p:nvPr>
        </p:nvSpPr>
        <p:spPr>
          <a:xfrm>
            <a:off x="6680200" y="419100"/>
            <a:ext cx="5588000" cy="4914900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762000" y="419100"/>
            <a:ext cx="5588000" cy="8648700"/>
          </a:xfrm>
          <a:prstGeom prst="rect">
            <a:avLst/>
          </a:prstGeom>
          <a:ln w="25400"/>
          <a:effectLst>
            <a:outerShdw sx="100000" sy="100000" kx="0" ky="0" algn="b" rotWithShape="0" blurRad="254000" dist="127000" dir="5400000">
              <a:srgbClr val="000000">
                <a:alpha val="7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762000" y="203200"/>
            <a:ext cx="11480800" cy="214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762000" y="2413000"/>
            <a:ext cx="11480800" cy="6362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55150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6400" u="none">
          <a:ln>
            <a:noFill/>
          </a:ln>
          <a:solidFill>
            <a:srgbClr val="FFFFFF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4064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8128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12192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16256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20320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24384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28448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32512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3657600" marR="0" indent="-4064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400" u="none">
          <a:ln>
            <a:noFill/>
          </a:ln>
          <a:solidFill>
            <a:srgbClr val="EBEBEB"/>
          </a:solidFill>
          <a:effectLst>
            <a:outerShdw sx="100000" sy="100000" kx="0" ky="0" algn="b" rotWithShape="0" blurRad="50800" dist="25400" dir="5400000">
              <a:srgbClr val="000000"/>
            </a:outerShdw>
          </a:effectLst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hapter 1 Highlight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 sz="7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Chapter 1 Highlights</a:t>
            </a:r>
          </a:p>
        </p:txBody>
      </p:sp>
      <p:sp>
        <p:nvSpPr>
          <p:cNvPr id="120" name="Using MIS by David Kroenk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332993">
              <a:defRPr sz="1368"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</a:defRPr>
            </a:pPr>
          </a:p>
          <a:p>
            <a:pPr defTabSz="332993">
              <a:defRPr b="1" sz="3648">
                <a:effectLst>
                  <a:outerShdw sx="100000" sy="100000" kx="0" ky="0" algn="b" rotWithShape="0" blurRad="28956" dist="14478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Using MIS by David Kroenke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What is MIS?  Why should you care about 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MIS?  Why should you care about ?</a:t>
            </a:r>
          </a:p>
        </p:txBody>
      </p:sp>
      <p:sp>
        <p:nvSpPr>
          <p:cNvPr id="123" name="Management Information Syste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5440" indent="-345440" defTabSz="496570">
              <a:spcBef>
                <a:spcPts val="3500"/>
              </a:spcBef>
              <a:defRPr b="1"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Management Information Systems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Systems for Managing Information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NOT Information Systems focused on the field of Management </a:t>
            </a:r>
            <a:br/>
            <a:r>
              <a:t>(too narrow of a scope)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MIS touches many areas of business (Accounting, Marketing, Finance, Human Resources, etc.)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MIS poses a threat to people who perform routine jobs.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MIS has created many new types of jobs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ired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Fired?</a:t>
            </a:r>
          </a:p>
        </p:txBody>
      </p:sp>
      <p:sp>
        <p:nvSpPr>
          <p:cNvPr id="126" name="Did you read the story on pages 2 and 3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759" indent="-365759" defTabSz="525779">
              <a:spcBef>
                <a:spcPts val="3700"/>
              </a:spcBef>
              <a:defRPr sz="431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Did you read the story on pages 2 and 3?</a:t>
            </a:r>
          </a:p>
          <a:p>
            <a:pPr lvl="1" marL="731519" indent="-365759" defTabSz="525779">
              <a:spcBef>
                <a:spcPts val="3700"/>
              </a:spcBef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Jennifer got fired</a:t>
            </a:r>
          </a:p>
          <a:p>
            <a:pPr lvl="1" marL="731519" indent="-365759" defTabSz="525779">
              <a:spcBef>
                <a:spcPts val="3700"/>
              </a:spcBef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Did not demonstrate non-routine skills.</a:t>
            </a:r>
          </a:p>
          <a:p>
            <a:pPr marL="365759" indent="-365759" defTabSz="525779">
              <a:spcBef>
                <a:spcPts val="3700"/>
              </a:spcBef>
              <a:defRPr sz="431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Part of MIS:  How to replace routine human labor with computer-based automation.</a:t>
            </a:r>
          </a:p>
          <a:p>
            <a:pPr lvl="1" marL="731519" indent="-365759" defTabSz="525779">
              <a:spcBef>
                <a:spcPts val="3700"/>
              </a:spcBef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Not just about eliminating jobs and costs (efficiency), it is actually more about improving quality (Panera example)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ew Job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New Jobs</a:t>
            </a:r>
          </a:p>
        </p:txBody>
      </p:sp>
      <p:sp>
        <p:nvSpPr>
          <p:cNvPr id="129" name="Computers do certain things better than huma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Computers do certain things better than humans</a:t>
            </a:r>
          </a:p>
          <a:p>
            <a:pPr lvl="1"/>
            <a:r>
              <a:t>Luckily, there are still many more things that humans do better than computers</a:t>
            </a:r>
          </a:p>
          <a:p>
            <a:pPr lvl="1"/>
            <a:r>
              <a:t>People are still an essential part of information systems (development &amp; operational usage), but the work is non-routine or things that are still too costly to fully automate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on-routine Skill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Non-routine Skills</a:t>
            </a:r>
          </a:p>
        </p:txBody>
      </p:sp>
      <p:sp>
        <p:nvSpPr>
          <p:cNvPr id="132" name="These are the thing that will keep you employed as Information Systems replace human-centered process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759" indent="-365759" defTabSz="525779">
              <a:spcBef>
                <a:spcPts val="3700"/>
              </a:spcBef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These are the thing that will keep you employed as Information Systems replace human-centered processes.</a:t>
            </a:r>
          </a:p>
          <a:p>
            <a:pPr marL="365759" indent="-365759" defTabSz="525779">
              <a:spcBef>
                <a:spcPts val="3700"/>
              </a:spcBef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These are things that are still difficult for computers, even in light of future A.I. advancement</a:t>
            </a:r>
          </a:p>
          <a:p>
            <a:pPr marL="571500" indent="-571500" defTabSz="525779">
              <a:spcBef>
                <a:spcPts val="3700"/>
              </a:spcBef>
              <a:buSzPct val="100000"/>
              <a:buAutoNum type="arabicPeriod" startAt="1"/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Abstract Reasoning (CS, IS &amp; Liberal Arts)</a:t>
            </a:r>
          </a:p>
          <a:p>
            <a:pPr marL="571500" indent="-571500" defTabSz="525779">
              <a:spcBef>
                <a:spcPts val="3700"/>
              </a:spcBef>
              <a:buSzPct val="100000"/>
              <a:buAutoNum type="arabicPeriod" startAt="1"/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Systems Thinking (CS or IS)</a:t>
            </a:r>
          </a:p>
          <a:p>
            <a:pPr marL="571500" indent="-571500" defTabSz="525779">
              <a:spcBef>
                <a:spcPts val="3700"/>
              </a:spcBef>
              <a:buSzPct val="100000"/>
              <a:buAutoNum type="arabicPeriod" startAt="1"/>
              <a:defRPr b="1" sz="3059">
                <a:solidFill>
                  <a:srgbClr val="FFFC79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Collaboration (Siena)</a:t>
            </a:r>
          </a:p>
          <a:p>
            <a:pPr marL="571500" indent="-571500" defTabSz="525779">
              <a:spcBef>
                <a:spcPts val="3700"/>
              </a:spcBef>
              <a:buSzPct val="100000"/>
              <a:buAutoNum type="arabicPeriod" startAt="1"/>
              <a:defRPr sz="305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</a:defRPr>
            </a:pPr>
            <a:r>
              <a:t>Ability to Experiment (Science)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S is Goal-centere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MIS is Goal-centered</a:t>
            </a:r>
          </a:p>
        </p:txBody>
      </p:sp>
      <p:sp>
        <p:nvSpPr>
          <p:cNvPr id="135" name="To understand modern MIS systems, one must analyze systems in the context of broader goals through the “eyes” of an organization, company or type of user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To understand modern MIS systems, one must analyze systems in the context of broader goals through the “eyes” of an organization, company or type of user.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Diagram on page 10 helps one analyze systems in a very complete way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Key considerations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The fundamental threat of automation:   Hardware &amp; Software replacing Procedures &amp; People</a:t>
            </a:r>
          </a:p>
          <a:p>
            <a:pPr lvl="1" marL="69088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Biggest barrier to change: Procedures &amp; People are hard to change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Tunes Example"/>
          <p:cNvSpPr txBox="1"/>
          <p:nvPr>
            <p:ph type="title"/>
          </p:nvPr>
        </p:nvSpPr>
        <p:spPr>
          <a:xfrm>
            <a:off x="762000" y="209550"/>
            <a:ext cx="11480800" cy="2146300"/>
          </a:xfrm>
          <a:prstGeom prst="rect">
            <a:avLst/>
          </a:prstGeom>
        </p:spPr>
        <p:txBody>
          <a:bodyPr/>
          <a:lstStyle/>
          <a:p>
            <a:pPr/>
            <a:r>
              <a:t>iTunes Example</a:t>
            </a:r>
          </a:p>
        </p:txBody>
      </p:sp>
      <p:sp>
        <p:nvSpPr>
          <p:cNvPr id="138" name="Goal-center Perspective :    Someone wishing to purchase new mus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Goal-center Perspective :    Someone wishing to purchase new music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Store &amp; Clerk replaced with iPhone &amp; iTunes Software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Human interaction replaced with “Search” &amp; “Suggest” Algorithms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Exchange of cash (human-centered procedure) replaced with entirely automated software process (credit card transaction online).</a:t>
            </a:r>
          </a:p>
          <a:p>
            <a:pPr marL="345440" indent="-345440" defTabSz="496570">
              <a:spcBef>
                <a:spcPts val="3500"/>
              </a:spcBef>
              <a:defRPr sz="2890">
                <a:effectLst>
                  <a:outerShdw sx="100000" sy="100000" kx="0" ky="0" algn="b" rotWithShape="0" blurRad="43180" dist="21590" dir="5400000">
                    <a:srgbClr val="000000"/>
                  </a:outerShdw>
                </a:effectLst>
              </a:defRPr>
            </a:pPr>
            <a:r>
              <a:t>The data (music) remains the same,  but everything else shifted from the human side to the computer side.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|—      Collaboration      —| Data -&gt; Processing -&gt; Inf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|—      Collaboration      —|</a:t>
            </a:r>
            <a:br/>
            <a:r>
              <a:t>Data -&gt; Processing -&gt; Info</a:t>
            </a:r>
          </a:p>
        </p:txBody>
      </p:sp>
      <p:sp>
        <p:nvSpPr>
          <p:cNvPr id="141" name="While MIS is focused on the computer side, we will study the human side just as mu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7275" indent="-387275" defTabSz="525779">
              <a:spcBef>
                <a:spcPts val="3700"/>
              </a:spcBef>
              <a:defRPr sz="3239">
                <a:solidFill>
                  <a:srgbClr val="FFFFFF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While MIS is focused on the computer side, we will study the human side just as much</a:t>
            </a:r>
          </a:p>
          <a:p>
            <a:pPr marL="387275" indent="-387275" defTabSz="525779">
              <a:spcBef>
                <a:spcPts val="3700"/>
              </a:spcBef>
              <a:defRPr sz="3239">
                <a:solidFill>
                  <a:srgbClr val="FFFFFF"/>
                </a:solidFill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Data is the center of Information Systems, but human collaboration is necessary to transform data into something that is more valuable (Information)</a:t>
            </a:r>
          </a:p>
          <a:p>
            <a:pPr marL="387275" indent="-387275" defTabSz="525779">
              <a:spcBef>
                <a:spcPts val="3700"/>
              </a:spcBef>
              <a:defRPr sz="323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rPr>
                <a:solidFill>
                  <a:srgbClr val="FFFFFF"/>
                </a:solidFill>
              </a:rPr>
              <a:t>Next week, we will focus on Human Collaboration and how systems can enhance it</a:t>
            </a:r>
          </a:p>
          <a:p>
            <a:pPr marL="387275" indent="-387275" defTabSz="525779">
              <a:spcBef>
                <a:spcPts val="3700"/>
              </a:spcBef>
              <a:defRPr sz="3239">
                <a:effectLst>
                  <a:outerShdw sx="100000" sy="100000" kx="0" ky="0" algn="b" rotWithShape="0" blurRad="45720" dist="22860" dir="5400000">
                    <a:srgbClr val="000000"/>
                  </a:outerShdw>
                </a:effectLst>
                <a:latin typeface="+mn-lt"/>
                <a:ea typeface="+mn-ea"/>
                <a:cs typeface="+mn-cs"/>
                <a:sym typeface="Helvetica Neue"/>
              </a:defRPr>
            </a:pPr>
            <a:r>
              <a:t>Over two weeks, we will also study the role of Collaboration in building systems and transforming data into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hings to d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Things to do</a:t>
            </a:r>
          </a:p>
        </p:txBody>
      </p:sp>
      <p:sp>
        <p:nvSpPr>
          <p:cNvPr id="144" name="On Wednesday there will be a Chapter 1 quiz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On Wednesday there will be a Chapter 1 quiz</a:t>
            </a:r>
          </a:p>
          <a:p>
            <a:pPr lvl="1"/>
            <a:r>
              <a:t>Review / Re-read Chapter 1 with the thought of not being Jennifer</a:t>
            </a:r>
          </a:p>
          <a:p>
            <a:pPr/>
            <a:r>
              <a:t>Read (casually) Chapter 2 </a:t>
            </a:r>
            <a:br/>
            <a:r>
              <a:t>first 14 pages</a:t>
            </a:r>
            <a:br/>
            <a:r>
              <a:t>pages 28-42 </a:t>
            </a:r>
            <a:br/>
            <a:r>
              <a:t>before Lab on Monday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C000EB"/>
      </a:dk1>
      <a:lt1>
        <a:srgbClr val="EBEBEB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2">
  <a:themeElements>
    <a:clrScheme name="New_Template2">
      <a:dk1>
        <a:srgbClr val="000000"/>
      </a:dk1>
      <a:lt1>
        <a:srgbClr val="FFFFFF"/>
      </a:lt1>
      <a:dk2>
        <a:srgbClr val="525252"/>
      </a:dk2>
      <a:lt2>
        <a:srgbClr val="C9C9C9"/>
      </a:lt2>
      <a:accent1>
        <a:srgbClr val="619AE3"/>
      </a:accent1>
      <a:accent2>
        <a:srgbClr val="54BFB9"/>
      </a:accent2>
      <a:accent3>
        <a:srgbClr val="29C439"/>
      </a:accent3>
      <a:accent4>
        <a:srgbClr val="EDAC0F"/>
      </a:accent4>
      <a:accent5>
        <a:srgbClr val="D41D03"/>
      </a:accent5>
      <a:accent6>
        <a:srgbClr val="B264DA"/>
      </a:accent6>
      <a:hlink>
        <a:srgbClr val="0000FF"/>
      </a:hlink>
      <a:folHlink>
        <a:srgbClr val="FF00FF"/>
      </a:folHlink>
    </a:clrScheme>
    <a:fontScheme name="New_Template2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New_Templat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80000"/>
                </a:srgbClr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EBEBEB"/>
            </a:solidFill>
            <a:effectLst>
              <a:outerShdw sx="100000" sy="100000" kx="0" ky="0" algn="b" rotWithShape="0" blurRad="50800" dist="25400" dir="5400000">
                <a:srgbClr val="000000"/>
              </a:outerShdw>
            </a:effectLst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