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19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mtClean="0"/>
            </a:lvl1pPr>
          </a:lstStyle>
          <a:p>
            <a:fld id="{87FF7790-062C-314C-842D-ADEB71829B0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87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mtClean="0"/>
            </a:lvl1pPr>
          </a:lstStyle>
          <a:p>
            <a:fld id="{6F97BA59-0C8C-F843-BE7A-C317BE9CFE9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1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hyperlink" Target="../../../../../../../../../Program%20Files/TurningPoint/2003/Question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../../../Program%20Files/TurningPoint/2003/Questions.html" TargetMode="External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../../../../../../../../../Program%20Files/TurningPoint/2003/Questions.html" TargetMode="Externa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Relationship Id="rId3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Relationship Id="rId3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Relationship Id="rId3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hyperlink" Target="../../../../../../../../../Program%20Files/TurningPoint/2003/Questions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hyperlink" Target="../../../../../../../../../Program%20Files/TurningPoint/2003/Questions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hyperlink" Target="../../../../../../../../../Program%20Files/TurningPoint/2003/Questions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../../../../../../../../../Program%20Files/TurningPoint/2003/Questions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../../../../../../../../../Program%20Files/TurningPoint/2003/Questions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../../../../Program%20Files/TurningPoint/2003/Question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500"/>
              <a:t>Chapter</a:t>
            </a:r>
            <a:r>
              <a:rPr lang="en-US" sz="7500"/>
              <a:t> 3</a:t>
            </a:r>
            <a:br>
              <a:rPr lang="en-US" sz="7500"/>
            </a:b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Strategic Advantage</a:t>
            </a:r>
            <a:br>
              <a:rPr lang="en-US" sz="2400" dirty="0"/>
            </a:br>
            <a:r>
              <a:rPr lang="en-US" sz="2400" dirty="0"/>
              <a:t>5 Competitive Forces</a:t>
            </a:r>
          </a:p>
        </p:txBody>
      </p:sp>
      <p:sp>
        <p:nvSpPr>
          <p:cNvPr id="5124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6818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Bargaining power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  <a:buNone/>
            </a:pPr>
            <a:r>
              <a:rPr lang="en-US" sz="2800" b="1" dirty="0"/>
              <a:t>Customer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marL="533400" indent="-533400">
              <a:lnSpc>
                <a:spcPct val="80000"/>
              </a:lnSpc>
            </a:pPr>
            <a:r>
              <a:rPr lang="en-US" sz="2400" dirty="0"/>
              <a:t>E-commerce has empowered the customer</a:t>
            </a:r>
          </a:p>
          <a:p>
            <a:pPr marL="533400" indent="-533400">
              <a:lnSpc>
                <a:spcPct val="80000"/>
              </a:lnSpc>
            </a:pPr>
            <a:r>
              <a:rPr lang="en-US" sz="2400" b="1" dirty="0"/>
              <a:t>Examples:</a:t>
            </a:r>
          </a:p>
          <a:p>
            <a:pPr marL="914400" lvl="1" indent="-457200">
              <a:lnSpc>
                <a:spcPct val="80000"/>
              </a:lnSpc>
            </a:pPr>
            <a:r>
              <a:rPr lang="en-US" sz="2400" dirty="0" err="1"/>
              <a:t>Ebay</a:t>
            </a:r>
            <a:endParaRPr lang="en-US" sz="2400" dirty="0"/>
          </a:p>
          <a:p>
            <a:pPr marL="914400" lvl="1" indent="-457200">
              <a:lnSpc>
                <a:spcPct val="80000"/>
              </a:lnSpc>
            </a:pPr>
            <a:r>
              <a:rPr lang="en-US" sz="2400" dirty="0"/>
              <a:t>Lending Tree </a:t>
            </a:r>
          </a:p>
          <a:p>
            <a:pPr marL="914400" lvl="1" indent="-457200">
              <a:lnSpc>
                <a:spcPct val="80000"/>
              </a:lnSpc>
            </a:pPr>
            <a:r>
              <a:rPr lang="en-US" sz="2400" dirty="0"/>
              <a:t>Reverse auctions</a:t>
            </a:r>
          </a:p>
          <a:p>
            <a:pPr marL="533400" indent="-533400">
              <a:lnSpc>
                <a:spcPct val="80000"/>
              </a:lnSpc>
            </a:pPr>
            <a:r>
              <a:rPr lang="en-US" sz="2400" dirty="0"/>
              <a:t>Drives prices down!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-106" charset="2"/>
              <a:buNone/>
            </a:pPr>
            <a:r>
              <a:rPr lang="en-US" sz="2800" b="1" dirty="0"/>
              <a:t>Suppliers</a:t>
            </a:r>
            <a:r>
              <a:rPr lang="en-US" sz="2800" b="1" dirty="0" smtClean="0"/>
              <a:t>: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sz="2400" b="1" dirty="0"/>
              <a:t>Example:</a:t>
            </a:r>
            <a:r>
              <a:rPr lang="en-US" sz="2400" dirty="0"/>
              <a:t> A </a:t>
            </a:r>
            <a:r>
              <a:rPr lang="en-US" sz="2400" b="1" dirty="0" smtClean="0"/>
              <a:t>major supplier </a:t>
            </a:r>
            <a:r>
              <a:rPr lang="en-US" sz="2400" dirty="0"/>
              <a:t>can force retailers to </a:t>
            </a:r>
            <a:r>
              <a:rPr lang="en-US" sz="2400" dirty="0" smtClean="0"/>
              <a:t>use </a:t>
            </a:r>
            <a:r>
              <a:rPr lang="en-US" sz="2400" dirty="0"/>
              <a:t>their </a:t>
            </a:r>
            <a:r>
              <a:rPr lang="en-US" sz="2400" b="1" dirty="0"/>
              <a:t>Supply Chain </a:t>
            </a:r>
            <a:r>
              <a:rPr lang="en-US" sz="2400" b="1" dirty="0" smtClean="0"/>
              <a:t>Management System</a:t>
            </a:r>
            <a:r>
              <a:rPr lang="en-US" sz="2400" b="1" dirty="0"/>
              <a:t>.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Pushes costs on to the retailer 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More profit for the suppliers</a:t>
            </a:r>
          </a:p>
        </p:txBody>
      </p:sp>
      <p:sp>
        <p:nvSpPr>
          <p:cNvPr id="12292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999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Competitive Strategies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800"/>
              <a:t>Cost Leadership</a:t>
            </a:r>
            <a:br>
              <a:rPr lang="en-US" sz="2800"/>
            </a:br>
            <a:endParaRPr lang="en-US" sz="28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800"/>
              <a:t>Differentiation</a:t>
            </a:r>
            <a:br>
              <a:rPr lang="en-US" sz="2800"/>
            </a:br>
            <a:endParaRPr lang="en-US" sz="28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800"/>
              <a:t>Innovation</a:t>
            </a:r>
            <a:br>
              <a:rPr lang="en-US" sz="2800"/>
            </a:br>
            <a:endParaRPr lang="en-US" sz="28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800"/>
              <a:t>Growth</a:t>
            </a:r>
            <a:br>
              <a:rPr lang="en-US" sz="2800"/>
            </a:br>
            <a:endParaRPr lang="en-US" sz="28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800"/>
              <a:t>Alliance</a:t>
            </a:r>
          </a:p>
        </p:txBody>
      </p:sp>
      <p:sp>
        <p:nvSpPr>
          <p:cNvPr id="17412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6583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obr3588x_02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00921" y="-16586"/>
            <a:ext cx="7826189" cy="6161893"/>
          </a:xfrm>
          <a:noFill/>
          <a:ln/>
        </p:spPr>
      </p:pic>
      <p:sp>
        <p:nvSpPr>
          <p:cNvPr id="10244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23439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Leadership Strategy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Using information technology to become the lowest-cost provider of products and </a:t>
            </a:r>
            <a:r>
              <a:rPr lang="en-US" sz="2800" dirty="0" smtClean="0"/>
              <a:t>services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Using IT to reduce costs</a:t>
            </a:r>
          </a:p>
          <a:p>
            <a:pPr lvl="2">
              <a:lnSpc>
                <a:spcPct val="90000"/>
              </a:lnSpc>
            </a:pPr>
            <a:r>
              <a:rPr lang="en-US" sz="2800" b="1" dirty="0"/>
              <a:t>Example: Dell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Leveraging IT investments to </a:t>
            </a:r>
            <a:br>
              <a:rPr lang="en-US" sz="2800" dirty="0"/>
            </a:br>
            <a:r>
              <a:rPr lang="en-US" sz="2800" dirty="0"/>
              <a:t>drive up costs for the competition</a:t>
            </a:r>
          </a:p>
          <a:p>
            <a:pPr lvl="2">
              <a:lnSpc>
                <a:spcPct val="90000"/>
              </a:lnSpc>
            </a:pPr>
            <a:r>
              <a:rPr lang="en-US" sz="2800" b="1" dirty="0"/>
              <a:t>Example: Apple</a:t>
            </a:r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>
              <a:solidFill>
                <a:srgbClr val="990000"/>
              </a:solidFill>
            </a:endParaRPr>
          </a:p>
        </p:txBody>
      </p:sp>
      <p:sp>
        <p:nvSpPr>
          <p:cNvPr id="18437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8291" y="2638462"/>
            <a:ext cx="14478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8291" y="4137089"/>
            <a:ext cx="1447800" cy="149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46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Strategy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Developing ways to differentiate </a:t>
            </a:r>
            <a:r>
              <a:rPr lang="en-US" sz="2400" dirty="0" smtClean="0"/>
              <a:t>products </a:t>
            </a:r>
            <a:r>
              <a:rPr lang="en-US" sz="2400" dirty="0"/>
              <a:t>and services from </a:t>
            </a:r>
            <a:r>
              <a:rPr lang="en-US" sz="2400" dirty="0" smtClean="0"/>
              <a:t>the competitors</a:t>
            </a:r>
            <a:r>
              <a:rPr lang="en-US" sz="2400" dirty="0"/>
              <a:t>’</a:t>
            </a:r>
          </a:p>
          <a:p>
            <a:pPr lvl="1"/>
            <a:r>
              <a:rPr lang="en-US" sz="2000" dirty="0"/>
              <a:t>Example: Starbuck vs. Dunkin Donuts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3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07" y="3486151"/>
            <a:ext cx="5641593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6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Strategy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Development of unique products and services</a:t>
            </a:r>
          </a:p>
          <a:p>
            <a:pPr>
              <a:lnSpc>
                <a:spcPct val="90000"/>
              </a:lnSpc>
            </a:pPr>
            <a:r>
              <a:rPr lang="en-US" sz="2800"/>
              <a:t>Entry into a unique market</a:t>
            </a:r>
          </a:p>
          <a:p>
            <a:pPr>
              <a:lnSpc>
                <a:spcPct val="90000"/>
              </a:lnSpc>
            </a:pPr>
            <a:r>
              <a:rPr lang="en-US" sz="2800"/>
              <a:t>Making radical changes that alter the fundamental structure of an industry</a:t>
            </a:r>
          </a:p>
        </p:txBody>
      </p:sp>
      <p:sp>
        <p:nvSpPr>
          <p:cNvPr id="20486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pic>
        <p:nvPicPr>
          <p:cNvPr id="2048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5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 Strategy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Significantly </a:t>
            </a:r>
            <a:r>
              <a:rPr lang="en-US" sz="2800" b="1" dirty="0"/>
              <a:t>expanding capacity</a:t>
            </a:r>
            <a:r>
              <a:rPr lang="en-US" sz="2800" dirty="0"/>
              <a:t> to produce goods and services</a:t>
            </a:r>
          </a:p>
          <a:p>
            <a:pPr lvl="1"/>
            <a:r>
              <a:rPr lang="en-US" sz="2800" dirty="0"/>
              <a:t>Expanding into </a:t>
            </a:r>
            <a:r>
              <a:rPr lang="en-US" sz="2800" b="1" dirty="0"/>
              <a:t>global markets</a:t>
            </a:r>
          </a:p>
          <a:p>
            <a:r>
              <a:rPr lang="en-US" sz="2800" b="1" dirty="0"/>
              <a:t>Diversifying</a:t>
            </a:r>
            <a:r>
              <a:rPr lang="en-US" sz="2800" dirty="0"/>
              <a:t> into new products and services</a:t>
            </a:r>
          </a:p>
          <a:p>
            <a:r>
              <a:rPr lang="en-US" sz="2800" b="1" dirty="0"/>
              <a:t>Integrating</a:t>
            </a:r>
            <a:r>
              <a:rPr lang="en-US" sz="2800" dirty="0"/>
              <a:t> into related products and services</a:t>
            </a:r>
          </a:p>
          <a:p>
            <a:pPr>
              <a:buFont typeface="Wingdings" pitchFamily="-106" charset="2"/>
              <a:buNone/>
            </a:pPr>
            <a:r>
              <a:rPr lang="en-US" sz="2800" b="1" dirty="0"/>
              <a:t>E-commerce: enables Global Reach for small companies</a:t>
            </a:r>
            <a:endParaRPr lang="en-US" sz="2800" dirty="0"/>
          </a:p>
          <a:p>
            <a:pPr>
              <a:buFont typeface="Wingdings" pitchFamily="-106" charset="2"/>
              <a:buNone/>
            </a:pPr>
            <a:endParaRPr lang="en-US" sz="2800" dirty="0"/>
          </a:p>
        </p:txBody>
      </p:sp>
      <p:sp>
        <p:nvSpPr>
          <p:cNvPr id="21510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133600" y="5334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 b="1"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48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Alliance Strategy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Establishing new business linkages and alliances with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customers,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suppliers,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competitors,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consultants, etc.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800"/>
              <a:t>Supplier and Retailer sharing information systems, sharing IT infrastructure.</a:t>
            </a:r>
          </a:p>
        </p:txBody>
      </p:sp>
      <p:sp>
        <p:nvSpPr>
          <p:cNvPr id="22532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07230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8741" y="854623"/>
            <a:ext cx="9603275" cy="1049235"/>
          </a:xfrm>
        </p:spPr>
        <p:txBody>
          <a:bodyPr/>
          <a:lstStyle/>
          <a:p>
            <a:r>
              <a:rPr lang="en-US" dirty="0" smtClean="0"/>
              <a:t>CLASSIC Examples</a:t>
            </a: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-106" charset="2"/>
              <a:buNone/>
            </a:pPr>
            <a:r>
              <a:rPr lang="en-US" sz="2800" b="1" dirty="0"/>
              <a:t>Cost Leadership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marL="0" indent="0">
              <a:buNone/>
            </a:pPr>
            <a:r>
              <a:rPr lang="en-US" sz="2800" b="1" dirty="0" err="1" smtClean="0"/>
              <a:t>Priceline.com</a:t>
            </a:r>
            <a:endParaRPr lang="en-US" sz="2800" b="1" dirty="0"/>
          </a:p>
          <a:p>
            <a:pPr marL="0" indent="0">
              <a:buNone/>
            </a:pPr>
            <a:r>
              <a:rPr lang="en-US" sz="2800" dirty="0" smtClean="0"/>
              <a:t>Bidding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Buyer set pricing</a:t>
            </a:r>
          </a:p>
        </p:txBody>
      </p:sp>
      <p:sp>
        <p:nvSpPr>
          <p:cNvPr id="34821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4687"/>
          <a:stretch/>
        </p:blipFill>
        <p:spPr>
          <a:xfrm>
            <a:off x="5056949" y="2624320"/>
            <a:ext cx="5835067" cy="142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41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Examples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b="1" dirty="0"/>
              <a:t>Innovation</a:t>
            </a:r>
            <a:r>
              <a:rPr lang="en-US" sz="2800" dirty="0"/>
              <a:t>:</a:t>
            </a:r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b="1" dirty="0"/>
              <a:t>E-trade</a:t>
            </a:r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dirty="0"/>
              <a:t>Online discount stock trading</a:t>
            </a:r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dirty="0"/>
              <a:t>Market leader in 2000, but then they collapsed because everyone else entered the market.</a:t>
            </a:r>
          </a:p>
        </p:txBody>
      </p:sp>
      <p:sp>
        <p:nvSpPr>
          <p:cNvPr id="38917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755" y="2015732"/>
            <a:ext cx="6006353" cy="15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Strategic Information Technology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Technology is not an </a:t>
            </a:r>
            <a:r>
              <a:rPr lang="en-US" sz="2800" dirty="0" smtClean="0"/>
              <a:t>afterthought</a:t>
            </a:r>
          </a:p>
          <a:p>
            <a:r>
              <a:rPr lang="en-US" sz="2800" dirty="0" smtClean="0"/>
              <a:t>Technology </a:t>
            </a:r>
            <a:r>
              <a:rPr lang="en-US" sz="2800" dirty="0"/>
              <a:t>drives business strategy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Information Technology changes the way businesses compete.</a:t>
            </a:r>
          </a:p>
        </p:txBody>
      </p:sp>
      <p:sp>
        <p:nvSpPr>
          <p:cNvPr id="7172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0810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3600" b="1" dirty="0"/>
              <a:t>Growth:</a:t>
            </a:r>
            <a:endParaRPr lang="en-US" sz="36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3800" b="1" dirty="0"/>
              <a:t>Walmart</a:t>
            </a:r>
            <a:endParaRPr lang="en-US" sz="2800" b="1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dirty="0"/>
              <a:t>Streamlining supply chain and distribution so they can open stores everywhere at minimal cost.</a:t>
            </a:r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dirty="0"/>
              <a:t>Beer, diapers, discount beef jerky, country </a:t>
            </a:r>
            <a:r>
              <a:rPr lang="en-US" sz="2800" dirty="0" smtClean="0"/>
              <a:t>music, </a:t>
            </a:r>
            <a:r>
              <a:rPr lang="en-US" sz="2800" dirty="0"/>
              <a:t>NASCAR merchandise, cheap plastic furniture, and every ingredient you need to make napalm (all at low prices).</a:t>
            </a:r>
          </a:p>
        </p:txBody>
      </p:sp>
      <p:sp>
        <p:nvSpPr>
          <p:cNvPr id="37897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4151" b="29242"/>
          <a:stretch/>
        </p:blipFill>
        <p:spPr>
          <a:xfrm>
            <a:off x="4583079" y="2015732"/>
            <a:ext cx="5124593" cy="14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-106" charset="2"/>
              <a:buNone/>
            </a:pPr>
            <a:r>
              <a:rPr lang="en-US" sz="2800" b="1" dirty="0"/>
              <a:t>Differentiation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Moen &amp; </a:t>
            </a:r>
            <a:r>
              <a:rPr lang="en-US" sz="2800" b="1" dirty="0" smtClean="0"/>
              <a:t>Lego</a:t>
            </a:r>
            <a:endParaRPr lang="en-US" sz="2800" b="1" dirty="0"/>
          </a:p>
          <a:p>
            <a:pPr marL="0" indent="0">
              <a:buNone/>
            </a:pPr>
            <a:r>
              <a:rPr lang="en-US" sz="2800" dirty="0"/>
              <a:t>Online customer </a:t>
            </a:r>
            <a:r>
              <a:rPr lang="en-US" sz="2800" dirty="0" smtClean="0"/>
              <a:t>design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Increase in market share</a:t>
            </a:r>
          </a:p>
        </p:txBody>
      </p:sp>
      <p:sp>
        <p:nvSpPr>
          <p:cNvPr id="35845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1" y="1066801"/>
            <a:ext cx="21240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452" y="2787143"/>
            <a:ext cx="6333275" cy="3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6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3600" b="1" dirty="0"/>
              <a:t>Alliance:</a:t>
            </a:r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3600" b="1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b="1" dirty="0"/>
              <a:t>Wal-Mart &amp; Proctor N’ Gamble</a:t>
            </a:r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dirty="0"/>
              <a:t>Beer, diapers, discount beef jerky, country music CD’s, NASCAR merchandise, cheap plastic furniture, every ingredient you need to make napalm, and </a:t>
            </a:r>
            <a:r>
              <a:rPr lang="en-US" sz="2800" b="1" dirty="0" err="1"/>
              <a:t>oxycontin</a:t>
            </a:r>
            <a:r>
              <a:rPr lang="en-US" sz="2800" dirty="0"/>
              <a:t> (all at low prices).</a:t>
            </a:r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dirty="0"/>
              <a:t>Outcome: Market gains as a Pharmacy</a:t>
            </a:r>
          </a:p>
        </p:txBody>
      </p:sp>
      <p:sp>
        <p:nvSpPr>
          <p:cNvPr id="39943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4151" b="29242"/>
          <a:stretch/>
        </p:blipFill>
        <p:spPr>
          <a:xfrm>
            <a:off x="5930261" y="2128466"/>
            <a:ext cx="5124593" cy="14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 vs. Necessity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/>
              <a:t>Competitive Advantage</a:t>
            </a:r>
            <a:r>
              <a:rPr lang="en-US" sz="2800"/>
              <a:t> – developing products, services, or capabilities that give a company a </a:t>
            </a:r>
            <a:r>
              <a:rPr lang="en-US" sz="2800" b="1" u="sng"/>
              <a:t>superior business position</a:t>
            </a:r>
            <a:r>
              <a:rPr lang="en-US" sz="2800"/>
              <a:t> relative to its competitors</a:t>
            </a:r>
            <a:br>
              <a:rPr lang="en-US" sz="2800"/>
            </a:br>
            <a:endParaRPr lang="en-US" sz="2800"/>
          </a:p>
          <a:p>
            <a:pPr>
              <a:lnSpc>
                <a:spcPct val="90000"/>
              </a:lnSpc>
            </a:pPr>
            <a:r>
              <a:rPr lang="en-US" sz="2800" b="1"/>
              <a:t>Competitive Necessity</a:t>
            </a:r>
            <a:r>
              <a:rPr lang="en-US" sz="2800"/>
              <a:t> – developing products, services, or capabilities that are </a:t>
            </a:r>
            <a:br>
              <a:rPr lang="en-US" sz="2800"/>
            </a:br>
            <a:r>
              <a:rPr lang="en-US" sz="2800"/>
              <a:t> </a:t>
            </a:r>
            <a:r>
              <a:rPr lang="en-US" sz="2800" b="1" u="sng"/>
              <a:t>simply necessary to do business</a:t>
            </a:r>
            <a:r>
              <a:rPr lang="en-US" sz="2800"/>
              <a:t> in an industry</a:t>
            </a:r>
          </a:p>
        </p:txBody>
      </p:sp>
      <p:sp>
        <p:nvSpPr>
          <p:cNvPr id="43014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37151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Business Process Reengineering (BPR)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Fundamental </a:t>
            </a:r>
            <a:r>
              <a:rPr lang="en-US" sz="3600" dirty="0"/>
              <a:t>rethinking and radical redesign of business processes to achieve dramatic improvements in cost, quality, speed, and service.</a:t>
            </a:r>
          </a:p>
        </p:txBody>
      </p:sp>
      <p:sp>
        <p:nvSpPr>
          <p:cNvPr id="88068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8161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Improvement (BI)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BI: Companies are always trying to improve, but most improve incrementally.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necessary to compete.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BPR: Business Process Re-engineering is more than just BI…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BPR involves radical change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BPR is done to achieve </a:t>
            </a:r>
            <a:r>
              <a:rPr lang="en-US" sz="2400" dirty="0" smtClean="0"/>
              <a:t>competitive </a:t>
            </a:r>
            <a:r>
              <a:rPr lang="en-US" sz="2400" dirty="0"/>
              <a:t>advantage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65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obr3588x_0209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44450"/>
            <a:ext cx="9144000" cy="6813550"/>
          </a:xfrm>
          <a:noFill/>
          <a:ln/>
        </p:spPr>
      </p:pic>
      <p:sp>
        <p:nvSpPr>
          <p:cNvPr id="89091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5178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Agility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The ability of a company to prosper in rapidly changing market</a:t>
            </a:r>
          </a:p>
          <a:p>
            <a:pPr lvl="1"/>
            <a:r>
              <a:rPr lang="en-US" sz="2400" dirty="0"/>
              <a:t>market demands high-quality, high performance, customer-configured products and services.</a:t>
            </a:r>
          </a:p>
          <a:p>
            <a:r>
              <a:rPr lang="en-US" sz="2800" dirty="0"/>
              <a:t>Information Systems can improve a companies Agility.</a:t>
            </a:r>
          </a:p>
          <a:p>
            <a:pPr>
              <a:buFont typeface="Wingdings" pitchFamily="-106" charset="2"/>
              <a:buNone/>
            </a:pPr>
            <a:endParaRPr lang="en-US" dirty="0"/>
          </a:p>
        </p:txBody>
      </p:sp>
      <p:sp>
        <p:nvSpPr>
          <p:cNvPr id="90116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1226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Agile Company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-106" charset="2"/>
              <a:buNone/>
            </a:pPr>
            <a:r>
              <a:rPr lang="en-US" u="sng"/>
              <a:t>Definition:</a:t>
            </a:r>
          </a:p>
          <a:p>
            <a:r>
              <a:rPr lang="en-US"/>
              <a:t>A company that can make a profit in markets with </a:t>
            </a:r>
          </a:p>
          <a:p>
            <a:pPr lvl="1"/>
            <a:r>
              <a:rPr lang="en-US"/>
              <a:t>broad product ranges</a:t>
            </a:r>
          </a:p>
          <a:p>
            <a:pPr lvl="1"/>
            <a:r>
              <a:rPr lang="en-US"/>
              <a:t>short model lifetimes</a:t>
            </a:r>
          </a:p>
          <a:p>
            <a:r>
              <a:rPr lang="en-US"/>
              <a:t>can produce orders individually and in arbitrary lot sizes.</a:t>
            </a:r>
          </a:p>
        </p:txBody>
      </p:sp>
      <p:sp>
        <p:nvSpPr>
          <p:cNvPr id="91140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2546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Mass Customization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-106" charset="2"/>
              <a:buNone/>
            </a:pPr>
            <a:r>
              <a:rPr lang="en-US" sz="2400" u="sng" dirty="0"/>
              <a:t>Definition:</a:t>
            </a:r>
          </a:p>
          <a:p>
            <a:r>
              <a:rPr lang="en-US" sz="2400" dirty="0"/>
              <a:t>Providing individualized products while maintaining high volumes of production</a:t>
            </a:r>
          </a:p>
          <a:p>
            <a:r>
              <a:rPr lang="en-US" sz="2400" dirty="0" smtClean="0"/>
              <a:t>Think about how </a:t>
            </a:r>
            <a:r>
              <a:rPr lang="en-US" sz="2400" dirty="0" smtClean="0"/>
              <a:t>Information </a:t>
            </a:r>
            <a:r>
              <a:rPr lang="en-US" sz="2400" dirty="0"/>
              <a:t>System can help a company achieve Mass Customization </a:t>
            </a:r>
            <a:r>
              <a:rPr lang="en-US" sz="2400" dirty="0" smtClean="0"/>
              <a:t>initiatives???</a:t>
            </a:r>
            <a:endParaRPr lang="en-US" sz="2400" dirty="0"/>
          </a:p>
        </p:txBody>
      </p:sp>
      <p:sp>
        <p:nvSpPr>
          <p:cNvPr id="92164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7749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View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Information systems are </a:t>
            </a:r>
            <a:r>
              <a:rPr lang="en-US" sz="2800" b="1" dirty="0"/>
              <a:t>vital competitive networks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Information systems enable </a:t>
            </a:r>
            <a:r>
              <a:rPr lang="en-US" sz="2800" b="1" dirty="0"/>
              <a:t>organizational renewal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Information systems enable a business to quickly </a:t>
            </a:r>
            <a:r>
              <a:rPr lang="en-US" sz="2800" b="1" dirty="0"/>
              <a:t>reengineer or reinvent</a:t>
            </a:r>
            <a:endParaRPr lang="en-US" sz="2800" dirty="0"/>
          </a:p>
        </p:txBody>
      </p:sp>
      <p:sp>
        <p:nvSpPr>
          <p:cNvPr id="9220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713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Value Chain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-106" charset="2"/>
              <a:buNone/>
            </a:pPr>
            <a:r>
              <a:rPr lang="en-US" sz="2800" u="sng" dirty="0"/>
              <a:t>Definition:</a:t>
            </a:r>
          </a:p>
          <a:p>
            <a:r>
              <a:rPr lang="en-US" sz="2800" dirty="0"/>
              <a:t>All companies are just a series or chain of basic activities that…</a:t>
            </a:r>
            <a:br>
              <a:rPr lang="en-US" sz="2800" dirty="0"/>
            </a:br>
            <a:r>
              <a:rPr lang="en-US" sz="2800" b="1" u="sng" dirty="0"/>
              <a:t>add value to its products and services</a:t>
            </a:r>
            <a:r>
              <a:rPr lang="en-US" sz="2800" dirty="0"/>
              <a:t>, </a:t>
            </a:r>
          </a:p>
          <a:p>
            <a:r>
              <a:rPr lang="en-US" sz="3200" dirty="0"/>
              <a:t>Raw Material </a:t>
            </a:r>
            <a:r>
              <a:rPr lang="en-US" sz="3200" dirty="0">
                <a:sym typeface="Wingdings" pitchFamily="-106" charset="2"/>
              </a:rPr>
              <a:t> Add Value  Products/Services</a:t>
            </a:r>
            <a:endParaRPr lang="en-US" sz="3200" dirty="0"/>
          </a:p>
        </p:txBody>
      </p:sp>
      <p:sp>
        <p:nvSpPr>
          <p:cNvPr id="46084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48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01041" y="-12109"/>
            <a:ext cx="10847540" cy="6870109"/>
          </a:xfrm>
        </p:spPr>
      </p:pic>
      <p:sp>
        <p:nvSpPr>
          <p:cNvPr id="47109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949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&amp; The Value Chain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6900" y="1898252"/>
            <a:ext cx="8229600" cy="656179"/>
          </a:xfrm>
        </p:spPr>
        <p:txBody>
          <a:bodyPr/>
          <a:lstStyle/>
          <a:p>
            <a:r>
              <a:rPr lang="en-US" dirty="0" smtClean="0"/>
              <a:t>Integrate the </a:t>
            </a:r>
            <a:r>
              <a:rPr lang="en-US" dirty="0"/>
              <a:t>value chain in multiple Companies</a:t>
            </a:r>
          </a:p>
          <a:p>
            <a:endParaRPr lang="en-US" dirty="0"/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/>
          <a:srcRect t="50000"/>
          <a:stretch>
            <a:fillRect/>
          </a:stretch>
        </p:blipFill>
        <p:spPr bwMode="auto">
          <a:xfrm>
            <a:off x="1524000" y="396240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4648200" y="259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Times New Roman" pitchFamily="-106" charset="0"/>
              </a:rPr>
              <a:t>Wrap With US</a:t>
            </a:r>
            <a:endParaRPr lang="en-US" sz="2400" b="1" dirty="0">
              <a:solidFill>
                <a:schemeClr val="accent2"/>
              </a:solidFill>
              <a:latin typeface="Times New Roman" pitchFamily="-106" charset="0"/>
            </a:endParaRP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5351374" y="3519332"/>
            <a:ext cx="209885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8000"/>
                </a:solidFill>
                <a:latin typeface="Times New Roman" pitchFamily="-106" charset="0"/>
              </a:rPr>
              <a:t>Amazon.com</a:t>
            </a: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2362200" y="2590800"/>
            <a:ext cx="7162800" cy="4114800"/>
          </a:xfrm>
          <a:prstGeom prst="rect">
            <a:avLst/>
          </a:prstGeom>
          <a:noFill/>
          <a:ln w="635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5029200" y="3458621"/>
            <a:ext cx="2590800" cy="3094579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1752600" y="3552139"/>
            <a:ext cx="251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Times New Roman" pitchFamily="-106" charset="0"/>
              </a:rPr>
              <a:t>General Plastics</a:t>
            </a:r>
            <a:endParaRPr lang="en-US" sz="2000" b="1" dirty="0">
              <a:solidFill>
                <a:srgbClr val="CC0000"/>
              </a:solidFill>
              <a:latin typeface="Times New Roman" pitchFamily="-106" charset="0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1524000" y="3519332"/>
            <a:ext cx="2438400" cy="3063488"/>
          </a:xfrm>
          <a:prstGeom prst="rect">
            <a:avLst/>
          </a:prstGeom>
          <a:noFill/>
          <a:ln w="635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10000" y="3062810"/>
            <a:ext cx="1447800" cy="356659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400800" y="3048001"/>
            <a:ext cx="3657600" cy="310938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 w="12700">
                <a:solidFill>
                  <a:schemeClr val="tx1"/>
                </a:solidFill>
              </a:ln>
              <a:solidFill>
                <a:srgbClr val="0066CC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086600" y="2987759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itchFamily="-106" charset="0"/>
              </a:rPr>
              <a:t>SalesForce.com</a:t>
            </a:r>
            <a:endParaRPr lang="en-US" sz="2400" b="1" dirty="0">
              <a:solidFill>
                <a:srgbClr val="0070C0"/>
              </a:solidFill>
              <a:latin typeface="Times New Roman" pitchFamily="-106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873094" y="3127659"/>
            <a:ext cx="1384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7030A0"/>
                </a:solidFill>
                <a:latin typeface="Times New Roman" pitchFamily="-106" charset="0"/>
              </a:rPr>
              <a:t>RobotWorx</a:t>
            </a:r>
            <a:endParaRPr lang="en-US" b="1" dirty="0">
              <a:solidFill>
                <a:srgbClr val="7030A0"/>
              </a:solidFill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Customer-Focused Business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sz="2800" dirty="0"/>
              <a:t>A business that</a:t>
            </a:r>
            <a:r>
              <a:rPr lang="en-US" sz="2800" dirty="0" smtClean="0"/>
              <a:t>: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can anticipate customers’ future needs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responds to customer concerns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provides top-quality customer service.</a:t>
            </a:r>
          </a:p>
        </p:txBody>
      </p:sp>
      <p:sp>
        <p:nvSpPr>
          <p:cNvPr id="44036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205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obr3588x_020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44450"/>
            <a:ext cx="9144000" cy="6813550"/>
          </a:xfrm>
          <a:noFill/>
          <a:ln/>
        </p:spPr>
      </p:pic>
      <p:sp>
        <p:nvSpPr>
          <p:cNvPr id="45060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6377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Porter’s Competitive Forces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b="1" dirty="0"/>
              <a:t>Rivalry</a:t>
            </a:r>
            <a:r>
              <a:rPr lang="en-US" sz="2800" dirty="0"/>
              <a:t> of competitors within an </a:t>
            </a:r>
            <a:r>
              <a:rPr lang="en-US" sz="2800" dirty="0" smtClean="0"/>
              <a:t>industry</a:t>
            </a:r>
            <a:br>
              <a:rPr lang="en-US" sz="2800" dirty="0" smtClean="0"/>
            </a:br>
            <a:endParaRPr lang="en-US" sz="2800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Threat of </a:t>
            </a:r>
            <a:r>
              <a:rPr lang="en-US" sz="2800" b="1" dirty="0"/>
              <a:t>new entrants</a:t>
            </a:r>
            <a:r>
              <a:rPr lang="en-US" sz="2800" dirty="0"/>
              <a:t> into an </a:t>
            </a:r>
            <a:r>
              <a:rPr lang="en-US" sz="2800" dirty="0" smtClean="0"/>
              <a:t>industry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Threat </a:t>
            </a:r>
            <a:r>
              <a:rPr lang="en-US" sz="2800" dirty="0" smtClean="0"/>
              <a:t>of </a:t>
            </a:r>
            <a:r>
              <a:rPr lang="en-US" sz="2800" b="1" dirty="0"/>
              <a:t>substitute products</a:t>
            </a:r>
            <a:r>
              <a:rPr lang="en-US" sz="2800" dirty="0"/>
              <a:t> </a:t>
            </a:r>
            <a:r>
              <a:rPr lang="en-US" sz="2800" dirty="0" smtClean="0"/>
              <a:t>to “steal” market </a:t>
            </a:r>
            <a:r>
              <a:rPr lang="en-US" sz="2800" dirty="0"/>
              <a:t>share</a:t>
            </a:r>
            <a:br>
              <a:rPr lang="en-US" sz="2800" dirty="0"/>
            </a:br>
            <a:endParaRPr lang="en-US" sz="2800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Bargaining power of </a:t>
            </a:r>
            <a:r>
              <a:rPr lang="en-US" sz="2800" b="1" dirty="0"/>
              <a:t>customers</a:t>
            </a:r>
            <a:br>
              <a:rPr lang="en-US" sz="2800" b="1" dirty="0"/>
            </a:br>
            <a:endParaRPr lang="en-US" sz="2800" b="1" dirty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Bargaining power of </a:t>
            </a:r>
            <a:r>
              <a:rPr lang="en-US" sz="2800" b="1" dirty="0"/>
              <a:t>suppliers</a:t>
            </a:r>
          </a:p>
        </p:txBody>
      </p:sp>
      <p:sp>
        <p:nvSpPr>
          <p:cNvPr id="27652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0313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ig3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3247" y="369900"/>
            <a:ext cx="7162800" cy="5643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569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ig3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786" y="429410"/>
            <a:ext cx="9700708" cy="5435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911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Rivalry of competitors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Online-shopping, </a:t>
            </a:r>
            <a:r>
              <a:rPr lang="en-US" sz="2800" dirty="0" smtClean="0"/>
              <a:t>E-commerce, Price </a:t>
            </a:r>
            <a:r>
              <a:rPr lang="en-US" sz="2800" dirty="0"/>
              <a:t>comparison tools </a:t>
            </a:r>
            <a:r>
              <a:rPr lang="en-US" sz="2800" dirty="0" smtClean="0"/>
              <a:t>increase </a:t>
            </a:r>
            <a:r>
              <a:rPr lang="en-US" sz="2800" dirty="0"/>
              <a:t>rivalry</a:t>
            </a:r>
            <a:r>
              <a:rPr lang="en-US" sz="2800" dirty="0" smtClean="0"/>
              <a:t>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Industries with high rivalry?</a:t>
            </a:r>
          </a:p>
          <a:p>
            <a:pPr lvl="1">
              <a:lnSpc>
                <a:spcPct val="90000"/>
              </a:lnSpc>
              <a:buFont typeface="Wingdings" pitchFamily="-106" charset="2"/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Industries with low rivalry?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3252" y="2978076"/>
            <a:ext cx="2514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65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Threat of new entrants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E-commerce enables a business to emerge overnight</a:t>
            </a:r>
          </a:p>
          <a:p>
            <a:r>
              <a:rPr lang="en-US" sz="2800" dirty="0"/>
              <a:t>A medium-sized retail store can become a global E-commerce competitor at little cost.</a:t>
            </a:r>
          </a:p>
          <a:p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9693" y="4055057"/>
            <a:ext cx="32766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7678270" y="3547334"/>
            <a:ext cx="2514600" cy="1752600"/>
          </a:xfrm>
          <a:prstGeom prst="wedgeRectCallout">
            <a:avLst>
              <a:gd name="adj1" fmla="val -88574"/>
              <a:gd name="adj2" fmla="val 23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Whereas, it costs a lot to become a global donut competitor</a:t>
            </a:r>
          </a:p>
        </p:txBody>
      </p:sp>
      <p:sp>
        <p:nvSpPr>
          <p:cNvPr id="23558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8703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Substitute Products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Internet </a:t>
            </a:r>
            <a:r>
              <a:rPr lang="en-US" sz="2800" dirty="0" smtClean="0"/>
              <a:t>&amp; technology makes </a:t>
            </a:r>
            <a:r>
              <a:rPr lang="en-US" sz="2800" dirty="0"/>
              <a:t>substitutes easier to find.</a:t>
            </a:r>
          </a:p>
          <a:p>
            <a:pPr lvl="1"/>
            <a:r>
              <a:rPr lang="en-US" sz="2600" dirty="0"/>
              <a:t>Can’t afford to </a:t>
            </a:r>
            <a:r>
              <a:rPr lang="en-US" sz="2600" dirty="0" smtClean="0"/>
              <a:t>fly ...  take </a:t>
            </a:r>
            <a:r>
              <a:rPr lang="en-US" sz="2600" dirty="0"/>
              <a:t>a train.</a:t>
            </a:r>
          </a:p>
          <a:p>
            <a:pPr lvl="1"/>
            <a:r>
              <a:rPr lang="en-US" sz="2600" dirty="0"/>
              <a:t>iPhone too </a:t>
            </a:r>
            <a:r>
              <a:rPr lang="en-US" sz="2600" dirty="0" smtClean="0"/>
              <a:t>expensive ...  buy </a:t>
            </a:r>
            <a:r>
              <a:rPr lang="en-US" sz="2600" dirty="0"/>
              <a:t>a </a:t>
            </a:r>
            <a:r>
              <a:rPr lang="en-US" sz="2600" dirty="0" err="1"/>
              <a:t>MotoZ</a:t>
            </a:r>
            <a:endParaRPr lang="en-US" sz="2600" dirty="0"/>
          </a:p>
        </p:txBody>
      </p:sp>
      <p:sp>
        <p:nvSpPr>
          <p:cNvPr id="24582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 b="1">
                <a:latin typeface="Tahoma" pitchFamily="-10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16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</TotalTime>
  <Words>754</Words>
  <Application>Microsoft Macintosh PowerPoint</Application>
  <PresentationFormat>Widescreen</PresentationFormat>
  <Paragraphs>179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Gill Sans MT</vt:lpstr>
      <vt:lpstr>Tahoma</vt:lpstr>
      <vt:lpstr>Times New Roman</vt:lpstr>
      <vt:lpstr>Wingdings</vt:lpstr>
      <vt:lpstr>Arial</vt:lpstr>
      <vt:lpstr>Gallery</vt:lpstr>
      <vt:lpstr>Chapter 3 </vt:lpstr>
      <vt:lpstr>Strategic Information Technology</vt:lpstr>
      <vt:lpstr>Strategic View</vt:lpstr>
      <vt:lpstr>Porter’s Competitive Forces</vt:lpstr>
      <vt:lpstr>PowerPoint Presentation</vt:lpstr>
      <vt:lpstr>PowerPoint Presentation</vt:lpstr>
      <vt:lpstr>Rivalry of competitors</vt:lpstr>
      <vt:lpstr>Threat of new entrants</vt:lpstr>
      <vt:lpstr>Substitute Products</vt:lpstr>
      <vt:lpstr>Bargaining power</vt:lpstr>
      <vt:lpstr>Competitive Strategies</vt:lpstr>
      <vt:lpstr>PowerPoint Presentation</vt:lpstr>
      <vt:lpstr>Cost Leadership Strategy</vt:lpstr>
      <vt:lpstr>Differentiation Strategy</vt:lpstr>
      <vt:lpstr>Innovation Strategy</vt:lpstr>
      <vt:lpstr>Growth Strategy</vt:lpstr>
      <vt:lpstr>Alliance Strategy</vt:lpstr>
      <vt:lpstr>CLASSIC Examples</vt:lpstr>
      <vt:lpstr>CLASSIC Examples</vt:lpstr>
      <vt:lpstr>Examples</vt:lpstr>
      <vt:lpstr>Examples</vt:lpstr>
      <vt:lpstr>Examples</vt:lpstr>
      <vt:lpstr>Advantage vs. Necessity</vt:lpstr>
      <vt:lpstr>Business Process Reengineering (BPR)</vt:lpstr>
      <vt:lpstr>Business Improvement (BI)</vt:lpstr>
      <vt:lpstr>PowerPoint Presentation</vt:lpstr>
      <vt:lpstr>Agility</vt:lpstr>
      <vt:lpstr>Agile Company</vt:lpstr>
      <vt:lpstr>Mass Customization</vt:lpstr>
      <vt:lpstr>Value Chain</vt:lpstr>
      <vt:lpstr>PowerPoint Presentation</vt:lpstr>
      <vt:lpstr>IS &amp; The Value Chain</vt:lpstr>
      <vt:lpstr>Customer-Focused Business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 </dc:title>
  <dc:creator>Microsoft Office User</dc:creator>
  <cp:lastModifiedBy>Microsoft Office User</cp:lastModifiedBy>
  <cp:revision>5</cp:revision>
  <dcterms:created xsi:type="dcterms:W3CDTF">2017-10-06T11:26:50Z</dcterms:created>
  <dcterms:modified xsi:type="dcterms:W3CDTF">2017-10-06T11:56:15Z</dcterms:modified>
</cp:coreProperties>
</file>