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4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3755" autoAdjust="0"/>
  </p:normalViewPr>
  <p:slideViewPr>
    <p:cSldViewPr>
      <p:cViewPr varScale="1">
        <p:scale>
          <a:sx n="104" d="100"/>
          <a:sy n="104" d="100"/>
        </p:scale>
        <p:origin x="232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C31DB-5645-4BB4-BB40-7449B80C8C03}" type="datetimeFigureOut">
              <a:rPr lang="en-US" smtClean="0"/>
              <a:pPr/>
              <a:t>10/4/17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BAD52-F1FF-4809-BBF7-AC226AC64F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BAD52-F1FF-4809-BBF7-AC226AC64FE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Spreadsheets and databases</a:t>
            </a:r>
            <a:r>
              <a:rPr lang="en-US" baseline="0" dirty="0" smtClean="0"/>
              <a:t> both have their place.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an application isn’t working for you, its probably the interface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That’s what we’ll talk about next.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BAD52-F1FF-4809-BBF7-AC226AC64FE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F27FAD-8910-4A80-98E6-DCEE4BE027E5}" type="slidenum">
              <a:rPr lang="en-US"/>
              <a:pPr/>
              <a:t>11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D4D7EB-75F8-4310-B322-94366CC6488D}" type="slidenum">
              <a:rPr lang="en-US"/>
              <a:pPr/>
              <a:t>13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User Interfaces </a:t>
            </a:r>
            <a:r>
              <a:rPr lang="en-US" dirty="0"/>
              <a:t>have changed many people’s lives. </a:t>
            </a:r>
            <a:endParaRPr lang="en-US" dirty="0" smtClean="0"/>
          </a:p>
          <a:p>
            <a:r>
              <a:rPr lang="en-US" dirty="0" smtClean="0"/>
              <a:t>Customer service reps handle your calls better </a:t>
            </a:r>
          </a:p>
          <a:p>
            <a:r>
              <a:rPr lang="en-US" dirty="0" smtClean="0"/>
              <a:t>pilots </a:t>
            </a:r>
            <a:r>
              <a:rPr lang="en-US" dirty="0"/>
              <a:t>can fly airplanes more safely </a:t>
            </a:r>
            <a:endParaRPr lang="en-US" dirty="0" smtClean="0"/>
          </a:p>
          <a:p>
            <a:r>
              <a:rPr lang="en-US" dirty="0" smtClean="0"/>
              <a:t>children </a:t>
            </a:r>
            <a:r>
              <a:rPr lang="en-US" dirty="0"/>
              <a:t>can learn more effectively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Down side to ineffective user interfaces: frustration, fear, </a:t>
            </a:r>
            <a:endParaRPr lang="en-US" dirty="0" smtClean="0"/>
          </a:p>
          <a:p>
            <a:r>
              <a:rPr lang="en-US" dirty="0" smtClean="0"/>
              <a:t>failure </a:t>
            </a:r>
            <a:r>
              <a:rPr lang="en-US" dirty="0"/>
              <a:t>when they encounter excessively complex menus, </a:t>
            </a:r>
            <a:endParaRPr lang="en-US" dirty="0" smtClean="0"/>
          </a:p>
          <a:p>
            <a:r>
              <a:rPr lang="en-US" dirty="0" smtClean="0"/>
              <a:t>chaotic </a:t>
            </a:r>
            <a:r>
              <a:rPr lang="en-US" dirty="0"/>
              <a:t>navigation paths.  </a:t>
            </a:r>
          </a:p>
          <a:p>
            <a:endParaRPr lang="en-US" dirty="0"/>
          </a:p>
          <a:p>
            <a:r>
              <a:rPr lang="en-US" dirty="0" smtClean="0"/>
              <a:t>Windows used</a:t>
            </a:r>
            <a:r>
              <a:rPr lang="en-US" baseline="0" dirty="0" smtClean="0"/>
              <a:t> to run on top of DOS.  Now it’s a DOS emulator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Used to have to run games in DOS.  </a:t>
            </a:r>
          </a:p>
          <a:p>
            <a:endParaRPr lang="en-US" dirty="0"/>
          </a:p>
          <a:p>
            <a:r>
              <a:rPr lang="en-US" dirty="0" smtClean="0"/>
              <a:t>all there was to the user interface was a &gt; symbol and a blinking cursor. And the screen was monochrome--either light orange or bright green on a dark grey background. The rest was up to you and your imagination.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AB48E1-90F5-497F-8E69-C011AD072073}" type="slidenum">
              <a:rPr lang="en-US"/>
              <a:pPr/>
              <a:t>14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would be a good time to ask the class what interfaces they enjoy working with and ones </a:t>
            </a:r>
            <a:endParaRPr lang="en-US" dirty="0" smtClean="0"/>
          </a:p>
          <a:p>
            <a:r>
              <a:rPr lang="en-US" dirty="0" smtClean="0"/>
              <a:t>that </a:t>
            </a:r>
            <a:r>
              <a:rPr lang="en-US" dirty="0"/>
              <a:t>frustrate them. The examples may include websites, computer programs, games, ATMS, card readers, etc…</a:t>
            </a:r>
          </a:p>
          <a:p>
            <a:endParaRPr lang="en-US" dirty="0" smtClean="0"/>
          </a:p>
          <a:p>
            <a:r>
              <a:rPr lang="en-US" dirty="0" smtClean="0"/>
              <a:t>Blackboard: to create</a:t>
            </a:r>
            <a:r>
              <a:rPr lang="en-US" baseline="0" dirty="0" smtClean="0"/>
              <a:t> a quiz is totally different than making an assignment.  </a:t>
            </a:r>
          </a:p>
          <a:p>
            <a:r>
              <a:rPr lang="en-US" baseline="0" dirty="0" smtClean="0"/>
              <a:t>The controls are all over the place.  </a:t>
            </a:r>
            <a:endParaRPr lang="en-US" dirty="0" smtClean="0"/>
          </a:p>
          <a:p>
            <a:r>
              <a:rPr lang="en-US" dirty="0" smtClean="0"/>
              <a:t>Bad: blackboard’s </a:t>
            </a:r>
            <a:r>
              <a:rPr lang="en-US" dirty="0" err="1" smtClean="0"/>
              <a:t>gradebook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Commands to reorder the columns</a:t>
            </a:r>
            <a:r>
              <a:rPr lang="en-US" baseline="0" dirty="0" smtClean="0"/>
              <a:t> is in one place, command to create a new column is completely different.  </a:t>
            </a:r>
          </a:p>
          <a:p>
            <a:r>
              <a:rPr lang="en-US" baseline="0" dirty="0" smtClean="0"/>
              <a:t>You can’t add one grade to a percentage of another grade – </a:t>
            </a:r>
          </a:p>
          <a:p>
            <a:r>
              <a:rPr lang="en-US" baseline="0" dirty="0" smtClean="0"/>
              <a:t>reason you have so many columns.  </a:t>
            </a:r>
          </a:p>
          <a:p>
            <a:r>
              <a:rPr lang="en-US" baseline="0" dirty="0" smtClean="0"/>
              <a:t>I also hate the credit card reader at the gas station –</a:t>
            </a:r>
          </a:p>
          <a:p>
            <a:r>
              <a:rPr lang="en-US" baseline="0" dirty="0" smtClean="0"/>
              <a:t> it always asks you if you want a car wash, it can’t tell if my card is debit or credit.  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4083C4-9072-45FD-8A18-CB59859A4A49}" type="slidenum">
              <a:rPr lang="en-US"/>
              <a:pPr/>
              <a:t>15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CF53FD-09C3-4D4E-8132-8C13BF603639}" type="slidenum">
              <a:rPr lang="en-US"/>
              <a:pPr/>
              <a:t>16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Consistent sequences of actions should be required in similar situations –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why Excel is often much easier for students to learn.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sequence of many actions is similar to Word a program 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students are already familiar with. However, Access is very different causing some frustration when learning it.</a:t>
            </a:r>
          </a:p>
          <a:p>
            <a:endParaRPr lang="en-US" dirty="0"/>
          </a:p>
          <a:p>
            <a:r>
              <a:rPr lang="en-US" dirty="0"/>
              <a:t>Identical terminology should be used in prompts, menus, help screens, and consistent color, layout, capitalization, fonts, etc.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156A3E-8A12-4868-8075-BDEEFE7254B9}" type="slidenum">
              <a:rPr lang="en-US"/>
              <a:pPr/>
              <a:t>17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Users often choose system functions by mistake and need a clearly </a:t>
            </a:r>
            <a:endParaRPr lang="en-US" dirty="0" smtClean="0"/>
          </a:p>
          <a:p>
            <a:r>
              <a:rPr lang="en-US" dirty="0" smtClean="0"/>
              <a:t>marked </a:t>
            </a:r>
            <a:r>
              <a:rPr lang="en-US" dirty="0"/>
              <a:t>"emergency exit" to leave the unwanted state without having to </a:t>
            </a:r>
            <a:endParaRPr lang="en-US" dirty="0" smtClean="0"/>
          </a:p>
          <a:p>
            <a:r>
              <a:rPr lang="en-US" dirty="0" smtClean="0"/>
              <a:t>go </a:t>
            </a:r>
            <a:r>
              <a:rPr lang="en-US" dirty="0"/>
              <a:t>through an extended dialogue. Support undo and redo.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6EB415-7F1C-416E-86F7-FDD9729C1A29}" type="slidenum">
              <a:rPr lang="en-US"/>
              <a:pPr/>
              <a:t>18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</a:t>
            </a:r>
            <a:r>
              <a:rPr lang="en-US" baseline="0" dirty="0" smtClean="0"/>
              <a:t> types of users should be taken into consideration.</a:t>
            </a:r>
          </a:p>
          <a:p>
            <a:r>
              <a:rPr lang="en-US" baseline="0" dirty="0" smtClean="0"/>
              <a:t>For novice users, there should be explanations, help button.</a:t>
            </a:r>
          </a:p>
          <a:p>
            <a:r>
              <a:rPr lang="en-US" baseline="0" dirty="0" smtClean="0"/>
              <a:t>For experienced users, there should be short cuts and faster pacing.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D0B9E3-5574-4E40-A728-8468D8D9C18D}" type="slidenum">
              <a:rPr lang="en-US"/>
              <a:pPr/>
              <a:t>19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Transactions should have a beginning,</a:t>
            </a:r>
            <a:r>
              <a:rPr lang="en-US" baseline="0" dirty="0" smtClean="0"/>
              <a:t> middle and end.</a:t>
            </a:r>
          </a:p>
          <a:p>
            <a:endParaRPr lang="en-US" dirty="0" smtClean="0"/>
          </a:p>
          <a:p>
            <a:r>
              <a:rPr lang="en-US" dirty="0" smtClean="0"/>
              <a:t>Example </a:t>
            </a:r>
            <a:r>
              <a:rPr lang="en-US" dirty="0"/>
              <a:t>e-commerce site that moves the user through </a:t>
            </a:r>
            <a:r>
              <a:rPr lang="en-US" dirty="0" smtClean="0"/>
              <a:t>each </a:t>
            </a:r>
            <a:r>
              <a:rPr lang="en-US" dirty="0"/>
              <a:t>process of purchase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</a:t>
            </a:r>
            <a:r>
              <a:rPr lang="en-US" baseline="0" dirty="0" smtClean="0"/>
              <a:t> some e-commerce sites, they’ll show you your progress, with </a:t>
            </a:r>
          </a:p>
          <a:p>
            <a:r>
              <a:rPr lang="en-US" baseline="0" dirty="0" smtClean="0"/>
              <a:t>Completed steps </a:t>
            </a:r>
            <a:r>
              <a:rPr lang="en-US" baseline="0" dirty="0" err="1" smtClean="0"/>
              <a:t>greyed</a:t>
            </a:r>
            <a:r>
              <a:rPr lang="en-US" baseline="0" dirty="0" smtClean="0"/>
              <a:t> out and the current step in bold and future steps.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Feedback should be offered when each step is completed.</a:t>
            </a:r>
          </a:p>
          <a:p>
            <a:r>
              <a:rPr lang="en-US" dirty="0" smtClean="0"/>
              <a:t>Don’t want to be lost in no man’s land with no end in site.  </a:t>
            </a:r>
            <a:endParaRPr lang="en-US" dirty="0"/>
          </a:p>
          <a:p>
            <a:r>
              <a:rPr lang="en-US" b="1" dirty="0"/>
              <a:t>Dialogs should be designed to yield closure.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23F512-A149-42E2-94CB-CE7EDF861BB8}" type="slidenum">
              <a:rPr lang="en-US"/>
              <a:pPr/>
              <a:t>20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User should be in control.  </a:t>
            </a:r>
          </a:p>
          <a:p>
            <a:endParaRPr lang="en-US" dirty="0" smtClean="0"/>
          </a:p>
          <a:p>
            <a:r>
              <a:rPr lang="en-US" dirty="0" smtClean="0"/>
              <a:t>Should not</a:t>
            </a:r>
            <a:r>
              <a:rPr lang="en-US" baseline="0" dirty="0" smtClean="0"/>
              <a:t> have to enter the same data over again</a:t>
            </a:r>
          </a:p>
          <a:p>
            <a:r>
              <a:rPr lang="en-US" baseline="0" dirty="0" smtClean="0"/>
              <a:t>Shouldn’t be hard to find tools you need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We’ll first learn about what is important in User Interfaces</a:t>
            </a:r>
          </a:p>
          <a:p>
            <a:endParaRPr lang="en-US" dirty="0" smtClean="0"/>
          </a:p>
          <a:p>
            <a:r>
              <a:rPr lang="en-US" dirty="0" smtClean="0"/>
              <a:t>We’ll look at Excel and Access to see how they are different.</a:t>
            </a:r>
          </a:p>
          <a:p>
            <a:endParaRPr lang="en-US" dirty="0" smtClean="0"/>
          </a:p>
          <a:p>
            <a:r>
              <a:rPr lang="en-US" dirty="0" smtClean="0"/>
              <a:t>We’ll build</a:t>
            </a:r>
            <a:r>
              <a:rPr lang="en-US" baseline="0" dirty="0" smtClean="0"/>
              <a:t> an interface in Access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BAD52-F1FF-4809-BBF7-AC226AC64FE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268615-8FAE-43ED-A088-640A50F0F74B}" type="slidenum">
              <a:rPr lang="en-US"/>
              <a:pPr/>
              <a:t>21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r>
              <a:rPr lang="en-US" baseline="0" dirty="0" smtClean="0"/>
              <a:t> – you should feel secure that you completed a task successfully</a:t>
            </a:r>
          </a:p>
          <a:p>
            <a:r>
              <a:rPr lang="en-US" baseline="0" dirty="0" smtClean="0"/>
              <a:t>Especially if it includes your credit card number.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Message or box pop up saying “you did this successfully”.</a:t>
            </a:r>
          </a:p>
          <a:p>
            <a:endParaRPr lang="en-US" baseline="0" dirty="0" smtClean="0"/>
          </a:p>
          <a:p>
            <a:r>
              <a:rPr lang="en-US" dirty="0" smtClean="0"/>
              <a:t>Blackboard does this to the extreme.  Any little action you have to click a stupid “ok” button.</a:t>
            </a:r>
          </a:p>
          <a:p>
            <a:endParaRPr lang="en-US" dirty="0" smtClean="0"/>
          </a:p>
          <a:p>
            <a:r>
              <a:rPr lang="en-US" dirty="0" smtClean="0"/>
              <a:t>“You did this successfully” button.    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36C9BE-7A5D-4BCD-AE78-3DC98106B78A}" type="slidenum">
              <a:rPr lang="en-US"/>
              <a:pPr/>
              <a:t>22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Even better than good error messages is a </a:t>
            </a:r>
            <a:r>
              <a:rPr lang="en-US" dirty="0" smtClean="0"/>
              <a:t> </a:t>
            </a:r>
            <a:r>
              <a:rPr lang="en-US" dirty="0"/>
              <a:t>design </a:t>
            </a:r>
            <a:r>
              <a:rPr lang="en-US" dirty="0" smtClean="0"/>
              <a:t>that </a:t>
            </a:r>
            <a:r>
              <a:rPr lang="en-US" dirty="0"/>
              <a:t>prevents a problem </a:t>
            </a:r>
            <a:endParaRPr lang="en-US" dirty="0" smtClean="0"/>
          </a:p>
          <a:p>
            <a:pPr lvl="1"/>
            <a:r>
              <a:rPr lang="en-US" dirty="0" smtClean="0"/>
              <a:t>from </a:t>
            </a:r>
            <a:r>
              <a:rPr lang="en-US" dirty="0"/>
              <a:t>occurring in the first place.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system can be designed to prevent errors  by </a:t>
            </a:r>
            <a:r>
              <a:rPr lang="en-US" dirty="0" smtClean="0"/>
              <a:t>not </a:t>
            </a:r>
            <a:r>
              <a:rPr lang="en-US" dirty="0"/>
              <a:t>allowing inaccurate data from being entered. 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We’ll see this in lab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When errors are made the error messages should be expressed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plain language (no codes), precisely indicate the problem, and constructively suggest a solution.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5F412-AAF3-44E0-8836-81AA73053C19}" type="slidenum">
              <a:rPr lang="en-US"/>
              <a:pPr/>
              <a:t>23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Minimize the user's memory load</a:t>
            </a:r>
          </a:p>
          <a:p>
            <a:r>
              <a:rPr lang="en-US" dirty="0"/>
              <a:t>by making objects, actions, and options visible.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user should not have to remember information from one part of the dialogue to </a:t>
            </a:r>
            <a:r>
              <a:rPr lang="en-US" dirty="0" smtClean="0"/>
              <a:t>another.</a:t>
            </a:r>
            <a:r>
              <a:rPr lang="en-US" baseline="0" dirty="0" smtClean="0"/>
              <a:t> 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 instructions in blackboard; do</a:t>
            </a:r>
            <a:r>
              <a:rPr lang="en-US" baseline="0" dirty="0" smtClean="0"/>
              <a:t> not use worksheet.  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D2F19C-7890-4A77-A6B2-AEC6A4BFB9D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DB and SS can both</a:t>
            </a:r>
            <a:r>
              <a:rPr lang="en-US" baseline="0" dirty="0" smtClean="0"/>
              <a:t> store sort and query data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Confusing to determine which application is right for the job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Spreadsheet used for mostly numerical data</a:t>
            </a:r>
          </a:p>
          <a:p>
            <a:endParaRPr lang="en-US" dirty="0" smtClean="0"/>
          </a:p>
          <a:p>
            <a:r>
              <a:rPr lang="en-US" dirty="0" smtClean="0"/>
              <a:t>Can manipulate data in many ways</a:t>
            </a:r>
          </a:p>
          <a:p>
            <a:endParaRPr lang="en-US" dirty="0" smtClean="0"/>
          </a:p>
          <a:p>
            <a:r>
              <a:rPr lang="en-US" dirty="0" smtClean="0"/>
              <a:t>Display graphs very easily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BAD52-F1FF-4809-BBF7-AC226AC64FE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Interface for a spreadsheet is something all of you have seen:</a:t>
            </a:r>
          </a:p>
          <a:p>
            <a:r>
              <a:rPr lang="en-US" dirty="0" smtClean="0"/>
              <a:t>	grid</a:t>
            </a:r>
            <a:r>
              <a:rPr lang="en-US" baseline="0" dirty="0" smtClean="0"/>
              <a:t> of cells</a:t>
            </a:r>
          </a:p>
          <a:p>
            <a:r>
              <a:rPr lang="en-US" baseline="0" dirty="0" smtClean="0"/>
              <a:t>	menu at top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are easy to learn and more of an individual tool</a:t>
            </a:r>
          </a:p>
          <a:p>
            <a:r>
              <a:rPr lang="en-US" baseline="0" dirty="0" smtClean="0"/>
              <a:t>	that is why they might be used incorrectly instead of a db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BAD52-F1FF-4809-BBF7-AC226AC64FE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68D67-45ED-4ACD-98EC-103A69EAC6D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Used for computations if the data set is small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What if analysis</a:t>
            </a:r>
          </a:p>
          <a:p>
            <a:pPr eaLnBrk="1" hangingPunct="1"/>
            <a:r>
              <a:rPr lang="en-US" dirty="0" smtClean="0"/>
              <a:t>	you might have seen this in 010 class or spreadsheet</a:t>
            </a:r>
            <a:r>
              <a:rPr lang="en-US" baseline="0" dirty="0" smtClean="0"/>
              <a:t> class</a:t>
            </a:r>
          </a:p>
          <a:p>
            <a:pPr eaLnBrk="1" hangingPunct="1"/>
            <a:r>
              <a:rPr lang="en-US" baseline="0" dirty="0" smtClean="0"/>
              <a:t>	goal seek – where you change one variable to get a value for another variable</a:t>
            </a:r>
          </a:p>
          <a:p>
            <a:pPr eaLnBrk="1" hangingPunct="1"/>
            <a:r>
              <a:rPr lang="en-US" baseline="0" dirty="0" smtClean="0"/>
              <a:t>		the application is usually buying a car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These projects usually are individual efforts – only one person would be working on a spreadsheet</a:t>
            </a:r>
          </a:p>
          <a:p>
            <a:pPr eaLnBrk="1" hangingPunct="1"/>
            <a:r>
              <a:rPr lang="en-US" baseline="0" dirty="0" smtClean="0"/>
              <a:t>	especially at one time. 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Database</a:t>
            </a:r>
            <a:r>
              <a:rPr lang="en-US" baseline="0" dirty="0" smtClean="0"/>
              <a:t> is a collection of tables</a:t>
            </a:r>
          </a:p>
          <a:p>
            <a:r>
              <a:rPr lang="en-US" baseline="0" dirty="0" smtClean="0"/>
              <a:t>	In the picture, employees table is defined</a:t>
            </a:r>
          </a:p>
          <a:p>
            <a:r>
              <a:rPr lang="en-US" baseline="0" dirty="0" smtClean="0"/>
              <a:t>	Field name, data type and description METADATA!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BAD52-F1FF-4809-BBF7-AC226AC64FE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Database is very complex and has many components</a:t>
            </a:r>
          </a:p>
          <a:p>
            <a:r>
              <a:rPr lang="en-US" dirty="0" smtClean="0"/>
              <a:t>	as we will see in lab</a:t>
            </a:r>
          </a:p>
          <a:p>
            <a:endParaRPr lang="en-US" dirty="0" smtClean="0"/>
          </a:p>
          <a:p>
            <a:r>
              <a:rPr lang="en-US" dirty="0" smtClean="0"/>
              <a:t>Access is</a:t>
            </a:r>
            <a:r>
              <a:rPr lang="en-US" baseline="0" dirty="0" smtClean="0"/>
              <a:t> a little different than most databases</a:t>
            </a:r>
          </a:p>
          <a:p>
            <a:r>
              <a:rPr lang="en-US" baseline="0" dirty="0" smtClean="0"/>
              <a:t>Because you can see the datasheet.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most databases, there isn’t an option to look at a table</a:t>
            </a:r>
          </a:p>
          <a:p>
            <a:r>
              <a:rPr lang="en-US" baseline="0" dirty="0" smtClean="0"/>
              <a:t>The only way you can see data in a table is if you query the table.</a:t>
            </a:r>
          </a:p>
          <a:p>
            <a:r>
              <a:rPr lang="en-US" baseline="0" dirty="0" smtClean="0"/>
              <a:t>	This is very confusing the first time you use a db after using access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Highly customizable – point of a database</a:t>
            </a:r>
          </a:p>
          <a:p>
            <a:r>
              <a:rPr lang="en-US" dirty="0" smtClean="0"/>
              <a:t>	it’s the</a:t>
            </a:r>
            <a:r>
              <a:rPr lang="en-US" baseline="0" dirty="0" smtClean="0"/>
              <a:t> use’s job to make the most of the database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BAD52-F1FF-4809-BBF7-AC226AC64FE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F84F31-C982-4196-A7EF-B3F4AF02E4E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Why would you go</a:t>
            </a:r>
            <a:r>
              <a:rPr lang="en-US" baseline="0" dirty="0" smtClean="0"/>
              <a:t> through the trouble of using a database</a:t>
            </a:r>
          </a:p>
          <a:p>
            <a:pPr eaLnBrk="1" hangingPunct="1"/>
            <a:r>
              <a:rPr lang="en-US" baseline="0" dirty="0" smtClean="0"/>
              <a:t>	when its so complex.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Can handle large amounts of data – millions of customers, can’t use excel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Databases</a:t>
            </a:r>
            <a:r>
              <a:rPr lang="en-US" baseline="0" dirty="0" smtClean="0"/>
              <a:t> have the tools within them for security  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Avoid redundancy, which is important and we’ll see in lab</a:t>
            </a:r>
          </a:p>
          <a:p>
            <a:pPr eaLnBrk="1" hangingPunct="1"/>
            <a:r>
              <a:rPr lang="en-US" baseline="0" dirty="0" smtClean="0"/>
              <a:t>We don’t want to repeat data in more than one place</a:t>
            </a:r>
          </a:p>
          <a:p>
            <a:pPr eaLnBrk="1" hangingPunct="1"/>
            <a:r>
              <a:rPr lang="en-US" baseline="0" dirty="0" smtClean="0"/>
              <a:t>	name, phone number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If something changes, like a phone number and its stored in </a:t>
            </a:r>
          </a:p>
          <a:p>
            <a:pPr eaLnBrk="1" hangingPunct="1"/>
            <a:r>
              <a:rPr lang="en-US" baseline="0" dirty="0" smtClean="0"/>
              <a:t>2 spreadsheets or two tables, you’ll have to change it in both places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In database, you can easily store it in one place and only have to update </a:t>
            </a:r>
          </a:p>
          <a:p>
            <a:pPr eaLnBrk="1" hangingPunct="1"/>
            <a:r>
              <a:rPr lang="en-US" baseline="0" dirty="0" smtClean="0"/>
              <a:t>One time.  </a:t>
            </a: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C63D-0D5E-40BE-9953-F977825E2D7C}" type="datetimeFigureOut">
              <a:rPr lang="en-US" smtClean="0"/>
              <a:pPr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C63D-0D5E-40BE-9953-F977825E2D7C}" type="datetimeFigureOut">
              <a:rPr lang="en-US" smtClean="0"/>
              <a:pPr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E150-99F0-4B99-87F1-352CAF28A6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C63D-0D5E-40BE-9953-F977825E2D7C}" type="datetimeFigureOut">
              <a:rPr lang="en-US" smtClean="0"/>
              <a:pPr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E150-99F0-4B99-87F1-352CAF28A6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C63D-0D5E-40BE-9953-F977825E2D7C}" type="datetimeFigureOut">
              <a:rPr lang="en-US" smtClean="0"/>
              <a:pPr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E150-99F0-4B99-87F1-352CAF28A6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C63D-0D5E-40BE-9953-F977825E2D7C}" type="datetimeFigureOut">
              <a:rPr lang="en-US" smtClean="0"/>
              <a:pPr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E150-99F0-4B99-87F1-352CAF28A6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C63D-0D5E-40BE-9953-F977825E2D7C}" type="datetimeFigureOut">
              <a:rPr lang="en-US" smtClean="0"/>
              <a:pPr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E150-99F0-4B99-87F1-352CAF28A6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C63D-0D5E-40BE-9953-F977825E2D7C}" type="datetimeFigureOut">
              <a:rPr lang="en-US" smtClean="0"/>
              <a:pPr/>
              <a:t>10/4/17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E150-99F0-4B99-87F1-352CAF28A6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C63D-0D5E-40BE-9953-F977825E2D7C}" type="datetimeFigureOut">
              <a:rPr lang="en-US" smtClean="0"/>
              <a:pPr/>
              <a:t>10/4/17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E150-99F0-4B99-87F1-352CAF28A6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C63D-0D5E-40BE-9953-F977825E2D7C}" type="datetimeFigureOut">
              <a:rPr lang="en-US" smtClean="0"/>
              <a:pPr/>
              <a:t>10/4/17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E150-99F0-4B99-87F1-352CAF28A6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C63D-0D5E-40BE-9953-F977825E2D7C}" type="datetimeFigureOut">
              <a:rPr lang="en-US" smtClean="0"/>
              <a:pPr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E150-99F0-4B99-87F1-352CAF28A6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3B4C63D-0D5E-40BE-9953-F977825E2D7C}" type="datetimeFigureOut">
              <a:rPr lang="en-US" smtClean="0"/>
              <a:pPr/>
              <a:t>10/4/17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2D0E150-99F0-4B99-87F1-352CAF28A6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A3B4C63D-0D5E-40BE-9953-F977825E2D7C}" type="datetimeFigureOut">
              <a:rPr lang="en-US" smtClean="0"/>
              <a:pPr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22D0E150-99F0-4B99-87F1-352CAF28A6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8458200" cy="2209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dirty="0" smtClean="0"/>
              <a:t>Database Management Systems </a:t>
            </a:r>
            <a:r>
              <a:rPr lang="en-US" sz="3600" dirty="0" smtClean="0"/>
              <a:t>(DBMS) </a:t>
            </a:r>
            <a:br>
              <a:rPr lang="en-US" sz="3600" dirty="0" smtClean="0"/>
            </a:br>
            <a:r>
              <a:rPr lang="en-US" sz="3600" dirty="0" smtClean="0"/>
              <a:t>Examples: Oracle, MS Access</a:t>
            </a:r>
            <a:br>
              <a:rPr lang="en-US" sz="3600" dirty="0" smtClean="0"/>
            </a:br>
            <a:r>
              <a:rPr lang="en-US" sz="3600" dirty="0" smtClean="0"/>
              <a:t>vs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SpreadSheets</a:t>
            </a:r>
            <a:r>
              <a:rPr lang="en-US" sz="3600" dirty="0" smtClean="0"/>
              <a:t> (</a:t>
            </a:r>
            <a:r>
              <a:rPr lang="en-US" sz="3600" dirty="0" smtClean="0"/>
              <a:t>SS)</a:t>
            </a:r>
            <a:br>
              <a:rPr lang="en-US" sz="3600" dirty="0" smtClean="0"/>
            </a:br>
            <a:r>
              <a:rPr lang="en-US" sz="3600" dirty="0" smtClean="0"/>
              <a:t>Examples: Excel, Google Sheets </a:t>
            </a:r>
            <a:endParaRPr lang="en-US" sz="36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267200"/>
            <a:ext cx="8763000" cy="1447800"/>
          </a:xfrm>
        </p:spPr>
        <p:txBody>
          <a:bodyPr anchor="t">
            <a:noAutofit/>
          </a:bodyPr>
          <a:lstStyle/>
          <a:p>
            <a:pPr algn="ctr" eaLnBrk="1" hangingPunct="1"/>
            <a:r>
              <a:rPr lang="en-US" sz="3200" smtClean="0"/>
              <a:t>Learning </a:t>
            </a:r>
            <a:r>
              <a:rPr lang="en-US" sz="3200" dirty="0" smtClean="0"/>
              <a:t>about software Interfaces</a:t>
            </a:r>
          </a:p>
          <a:p>
            <a:pPr algn="ctr" eaLnBrk="1" hangingPunct="1"/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Core Message of this lab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676400"/>
            <a:ext cx="8001000" cy="4343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Many companies and organizations use spreadsheets because employees are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familiar with Excel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has a more intuitive user interface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not familiar with </a:t>
            </a:r>
            <a:r>
              <a:rPr lang="en-US" dirty="0" smtClean="0"/>
              <a:t>DBMS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has many, many advanced features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complex user interface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not easy to do simple tasks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But, </a:t>
            </a:r>
            <a:r>
              <a:rPr lang="en-US" b="1" dirty="0" smtClean="0"/>
              <a:t>DBMS should </a:t>
            </a:r>
            <a:r>
              <a:rPr lang="en-US" b="1" dirty="0" smtClean="0"/>
              <a:t>be used instead of Excel for many </a:t>
            </a:r>
            <a:r>
              <a:rPr lang="en-US" b="1" dirty="0" smtClean="0"/>
              <a:t>core business processes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969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S 08</a:t>
            </a: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CSIS 114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AFE30C-C4DA-49FB-A46D-CE50176C764F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8077200" cy="3124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Database Management Systems </a:t>
            </a:r>
            <a:br>
              <a:rPr lang="en-US" sz="4800" dirty="0" smtClean="0"/>
            </a:br>
            <a:r>
              <a:rPr lang="en-US" sz="4800" dirty="0" smtClean="0"/>
              <a:t>(DBMS) </a:t>
            </a:r>
            <a:br>
              <a:rPr lang="en-US" sz="4800" dirty="0" smtClean="0"/>
            </a:br>
            <a:r>
              <a:rPr lang="en-US" sz="4800" dirty="0" err="1" smtClean="0"/>
              <a:t>vs</a:t>
            </a:r>
            <a:r>
              <a:rPr lang="en-US" sz="4800" dirty="0" smtClean="0"/>
              <a:t> </a:t>
            </a:r>
            <a:br>
              <a:rPr lang="en-US" sz="4800" dirty="0" smtClean="0"/>
            </a:br>
            <a:r>
              <a:rPr lang="en-US" sz="4800" dirty="0" err="1" smtClean="0"/>
              <a:t>SpreadSheets</a:t>
            </a:r>
            <a:r>
              <a:rPr lang="en-US" sz="4800" dirty="0" smtClean="0"/>
              <a:t> (SS) 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14800"/>
            <a:ext cx="8077200" cy="89001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makes for a good user interface?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user interface?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involved in using a program</a:t>
            </a:r>
          </a:p>
          <a:p>
            <a:pPr lvl="1"/>
            <a:r>
              <a:rPr lang="en-US" dirty="0" smtClean="0"/>
              <a:t>from the mouse to menus to messages</a:t>
            </a:r>
            <a:endParaRPr lang="en-US" sz="2800" dirty="0" smtClean="0"/>
          </a:p>
          <a:p>
            <a:endParaRPr lang="en-US" b="1" i="1" dirty="0" smtClean="0"/>
          </a:p>
          <a:p>
            <a:r>
              <a:rPr lang="en-US" dirty="0" smtClean="0"/>
              <a:t>Goal of the user interface?</a:t>
            </a:r>
          </a:p>
          <a:p>
            <a:pPr lvl="1"/>
            <a:r>
              <a:rPr lang="en-US" sz="2800" dirty="0" smtClean="0"/>
              <a:t>Make the user's experience productive, efficient, effective, and humane</a:t>
            </a:r>
            <a:r>
              <a:rPr lang="en-US" sz="2800" i="1" dirty="0" smtClean="0"/>
              <a:t>.</a:t>
            </a:r>
            <a:endParaRPr lang="en-US" sz="2800" b="1" i="1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Early Computers…</a:t>
            </a:r>
            <a:br>
              <a:rPr lang="en-US" sz="4800" dirty="0" smtClean="0"/>
            </a:b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Required great effort to</a:t>
            </a:r>
            <a:br>
              <a:rPr lang="en-US" dirty="0" smtClean="0"/>
            </a:br>
            <a:r>
              <a:rPr lang="en-US" dirty="0" smtClean="0"/>
              <a:t>master the interface.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274B-E589-45BC-ACDA-C38745D9E65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9461" name="Picture 5" descr="dos4x"/>
          <p:cNvPicPr>
            <a:picLocks noChangeAspect="1" noChangeArrowheads="1"/>
          </p:cNvPicPr>
          <p:nvPr/>
        </p:nvPicPr>
        <p:blipFill>
          <a:blip r:embed="rId3" cstate="print"/>
          <a:srcRect t="5872" r="32654" b="20734"/>
          <a:stretch>
            <a:fillRect/>
          </a:stretch>
        </p:blipFill>
        <p:spPr bwMode="auto">
          <a:xfrm>
            <a:off x="2743200" y="2955925"/>
            <a:ext cx="4648200" cy="3521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Today user interfaces</a:t>
            </a:r>
            <a:br>
              <a:rPr lang="en-US" sz="4800" dirty="0" smtClean="0"/>
            </a:br>
            <a:endParaRPr lang="en-US" dirty="0"/>
          </a:p>
        </p:txBody>
      </p:sp>
      <p:sp>
        <p:nvSpPr>
          <p:cNvPr id="5734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9713" lvl="1" indent="0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marL="239713" lvl="1" indent="0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marL="239713" lvl="1" indent="0">
              <a:lnSpc>
                <a:spcPct val="90000"/>
              </a:lnSpc>
              <a:buNone/>
            </a:pPr>
            <a:r>
              <a:rPr lang="en-US" sz="2800" dirty="0" smtClean="0"/>
              <a:t>Easier </a:t>
            </a:r>
            <a:r>
              <a:rPr lang="en-US" sz="2800" dirty="0"/>
              <a:t>for novices to use </a:t>
            </a:r>
            <a:endParaRPr lang="en-US" sz="2800" dirty="0" smtClean="0"/>
          </a:p>
          <a:p>
            <a:pPr marL="239713" lvl="1" indent="0">
              <a:lnSpc>
                <a:spcPct val="90000"/>
              </a:lnSpc>
              <a:buNone/>
            </a:pPr>
            <a:endParaRPr lang="en-US" sz="2800" dirty="0" smtClean="0"/>
          </a:p>
          <a:p>
            <a:pPr marL="239713" lvl="1" indent="0">
              <a:lnSpc>
                <a:spcPct val="90000"/>
              </a:lnSpc>
              <a:buNone/>
            </a:pPr>
            <a:r>
              <a:rPr lang="en-US" sz="2800" dirty="0" smtClean="0"/>
              <a:t>Richer </a:t>
            </a:r>
            <a:r>
              <a:rPr lang="en-US" sz="2800" dirty="0"/>
              <a:t>visual </a:t>
            </a:r>
            <a:r>
              <a:rPr lang="en-US" sz="2800" dirty="0" smtClean="0"/>
              <a:t>cues</a:t>
            </a:r>
            <a:endParaRPr lang="en-US" sz="2800" dirty="0" smtClean="0"/>
          </a:p>
          <a:p>
            <a:pPr marL="239713" lvl="1" indent="0">
              <a:lnSpc>
                <a:spcPct val="90000"/>
              </a:lnSpc>
              <a:buNone/>
            </a:pPr>
            <a:endParaRPr lang="en-US" dirty="0"/>
          </a:p>
          <a:p>
            <a:pPr marL="239713" lvl="1" indent="0">
              <a:lnSpc>
                <a:spcPct val="90000"/>
              </a:lnSpc>
              <a:buNone/>
            </a:pPr>
            <a:r>
              <a:rPr lang="en-US" sz="2800" dirty="0" smtClean="0"/>
              <a:t>Shift from Mouse to Touchscreen controls</a:t>
            </a:r>
          </a:p>
          <a:p>
            <a:pPr marL="239713" lvl="1" indent="0">
              <a:lnSpc>
                <a:spcPct val="90000"/>
              </a:lnSpc>
              <a:buNone/>
            </a:pPr>
            <a:endParaRPr lang="en-US" dirty="0"/>
          </a:p>
          <a:p>
            <a:pPr marL="239713" lvl="1" indent="0">
              <a:lnSpc>
                <a:spcPct val="90000"/>
              </a:lnSpc>
              <a:buNone/>
            </a:pPr>
            <a:r>
              <a:rPr lang="en-US" sz="2800" dirty="0" smtClean="0"/>
              <a:t>Moving toward complex but now moving back to simple</a:t>
            </a:r>
            <a:endParaRPr lang="en-US" sz="2800" dirty="0" smtClean="0"/>
          </a:p>
          <a:p>
            <a:pPr marL="239713" lvl="1" indent="0">
              <a:lnSpc>
                <a:spcPct val="90000"/>
              </a:lnSpc>
              <a:buNone/>
            </a:pPr>
            <a:endParaRPr lang="en-US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D19A-B5FA-453C-BDA5-63FB92E86AA3}" type="slidenum">
              <a:rPr lang="en-US"/>
              <a:pPr/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80388"/>
            <a:ext cx="4504003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00200"/>
            <a:ext cx="6629400" cy="46783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4000" i="1" dirty="0"/>
              <a:t>What characteristics are most effective in a user Interface?</a:t>
            </a:r>
          </a:p>
          <a:p>
            <a:pPr marL="0" indent="0" algn="ctr">
              <a:buFontTx/>
              <a:buNone/>
            </a:pPr>
            <a:endParaRPr lang="en-US" sz="4000" i="1" dirty="0"/>
          </a:p>
          <a:p>
            <a:pPr marL="0" indent="0" algn="ctr">
              <a:buFontTx/>
              <a:buNone/>
            </a:pPr>
            <a:r>
              <a:rPr lang="en-US" sz="3600" i="1" dirty="0"/>
              <a:t>The Eight Golden Rules of</a:t>
            </a:r>
            <a:br>
              <a:rPr lang="en-US" sz="3600" i="1" dirty="0"/>
            </a:br>
            <a:r>
              <a:rPr lang="en-US" sz="3600" i="1" dirty="0"/>
              <a:t>Interface Design</a:t>
            </a:r>
            <a:br>
              <a:rPr lang="en-US" sz="3600" i="1" dirty="0"/>
            </a:br>
            <a:r>
              <a:rPr lang="en-US" sz="2800" i="1" dirty="0"/>
              <a:t>(CRUCIFEM)</a:t>
            </a:r>
            <a:r>
              <a:rPr lang="en-US" sz="3600" i="1" dirty="0"/>
              <a:t> </a:t>
            </a:r>
          </a:p>
          <a:p>
            <a:pPr marL="0" indent="0"/>
            <a:endParaRPr lang="en-US" sz="3600" i="1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C263-9E9D-4504-8373-E36F0AFB9FCA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US"/>
              <a:t>Strive for </a:t>
            </a:r>
            <a:r>
              <a:rPr lang="en-US" b="1">
                <a:solidFill>
                  <a:srgbClr val="E72403"/>
                </a:solidFill>
              </a:rPr>
              <a:t>C</a:t>
            </a:r>
            <a:r>
              <a:rPr lang="en-US"/>
              <a:t>onsistency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6629400" cy="39925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600" b="1" dirty="0" smtClean="0"/>
              <a:t>The same actions should produce the same outcome every time.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i="1" dirty="0" smtClean="0"/>
              <a:t>In Access, two buttons that appear the same can do very different things based on the context (some consider Access to be very inconsistent)</a:t>
            </a:r>
            <a:endParaRPr lang="en-US" sz="2800" i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6B07F-F59D-4462-B47D-AE65DE25E0B6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Easy</a:t>
            </a:r>
            <a:r>
              <a:rPr lang="en-US" b="1"/>
              <a:t> </a:t>
            </a:r>
            <a:r>
              <a:rPr lang="en-US" b="1">
                <a:solidFill>
                  <a:srgbClr val="E72403"/>
                </a:solidFill>
              </a:rPr>
              <a:t>R</a:t>
            </a:r>
            <a:r>
              <a:rPr lang="en-US"/>
              <a:t>eversal of Actions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6629400" cy="43735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b="1" dirty="0"/>
              <a:t>Users often select functions by mistake and need an emergency exit.</a:t>
            </a:r>
          </a:p>
          <a:p>
            <a:pPr marL="0" indent="0">
              <a:buFontTx/>
              <a:buNone/>
            </a:pPr>
            <a:endParaRPr lang="en-US" b="1" dirty="0" smtClean="0"/>
          </a:p>
          <a:p>
            <a:pPr marL="0" indent="0">
              <a:buFontTx/>
              <a:buNone/>
            </a:pPr>
            <a:r>
              <a:rPr lang="en-US" i="1" dirty="0" smtClean="0"/>
              <a:t>In Access, some action queries cannot be undone.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55BB-F84D-43E4-8A98-191C833199FB}" type="slidenum">
              <a:rPr lang="en-US"/>
              <a:pPr/>
              <a:t>17</a:t>
            </a:fld>
            <a:endParaRPr lang="en-US"/>
          </a:p>
        </p:txBody>
      </p:sp>
      <p:pic>
        <p:nvPicPr>
          <p:cNvPr id="23558" name="Picture 6" descr="Un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572000"/>
            <a:ext cx="2971800" cy="1976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E72403"/>
                </a:solidFill>
              </a:rPr>
              <a:t>U</a:t>
            </a:r>
            <a:r>
              <a:rPr lang="en-US"/>
              <a:t>niversal </a:t>
            </a:r>
            <a:r>
              <a:rPr lang="en-US" b="1"/>
              <a:t>U</a:t>
            </a:r>
            <a:r>
              <a:rPr lang="en-US"/>
              <a:t>sability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6629400" cy="5105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b="1" dirty="0"/>
              <a:t>Consider the needs of diverse kinds of users </a:t>
            </a:r>
            <a:br>
              <a:rPr lang="en-US" b="1" dirty="0"/>
            </a:br>
            <a:r>
              <a:rPr lang="en-US" b="1" dirty="0"/>
              <a:t>	Novice to expert users</a:t>
            </a:r>
          </a:p>
          <a:p>
            <a:pPr marL="466725" lvl="1" indent="0">
              <a:buFontTx/>
              <a:buNone/>
            </a:pPr>
            <a:r>
              <a:rPr lang="en-US" b="1" dirty="0"/>
              <a:t>	Age ranges</a:t>
            </a:r>
          </a:p>
          <a:p>
            <a:pPr marL="466725" lvl="1" indent="0">
              <a:buFontTx/>
              <a:buNone/>
            </a:pPr>
            <a:r>
              <a:rPr lang="en-US" b="1" dirty="0"/>
              <a:t>	Disabilities</a:t>
            </a:r>
            <a:br>
              <a:rPr lang="en-US" b="1" dirty="0"/>
            </a:br>
            <a:endParaRPr lang="en-US" b="1" dirty="0" smtClean="0"/>
          </a:p>
          <a:p>
            <a:pPr marL="0" indent="0">
              <a:buFontTx/>
              <a:buNone/>
            </a:pPr>
            <a:r>
              <a:rPr lang="en-US" sz="2800" i="1" dirty="0" smtClean="0"/>
              <a:t>Excel requires little knowledge to use for simple tasks, but also supports features for expert usage.</a:t>
            </a:r>
          </a:p>
          <a:p>
            <a:pPr marL="0" indent="0">
              <a:buFontTx/>
              <a:buNone/>
            </a:pPr>
            <a:r>
              <a:rPr lang="en-US" sz="2800" i="1" dirty="0" smtClean="0"/>
              <a:t>Access is not designed for novice use.</a:t>
            </a:r>
            <a:endParaRPr lang="en-US" sz="2800" i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8CAC-2E98-45BF-ABA5-35D13080606A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Move towards</a:t>
            </a:r>
            <a:r>
              <a:rPr lang="en-US" b="1"/>
              <a:t> </a:t>
            </a:r>
            <a:r>
              <a:rPr lang="en-US" b="1">
                <a:solidFill>
                  <a:srgbClr val="E72403"/>
                </a:solidFill>
              </a:rPr>
              <a:t>C</a:t>
            </a:r>
            <a:r>
              <a:rPr lang="en-US"/>
              <a:t>ompletion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6629400" cy="1524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u="sng" dirty="0" smtClean="0"/>
              <a:t>Tasks</a:t>
            </a:r>
            <a:r>
              <a:rPr lang="en-US" sz="2800" b="1" dirty="0" smtClean="0"/>
              <a:t> should </a:t>
            </a:r>
            <a:r>
              <a:rPr lang="en-US" sz="2800" b="1" dirty="0"/>
              <a:t>be organized into logical groups with a beginning, middle and end.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DEBF-E46A-486E-AF9D-E5D3FCB02C4F}" type="slidenum">
              <a:rPr lang="en-US"/>
              <a:pPr/>
              <a:t>19</a:t>
            </a:fld>
            <a:endParaRPr lang="en-US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743200"/>
            <a:ext cx="5105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114800"/>
            <a:ext cx="32004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5257800"/>
            <a:ext cx="1752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6019800"/>
            <a:ext cx="106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715000" y="3124200"/>
            <a:ext cx="274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A “Wizard” interface supports step-by-step completion of task.</a:t>
            </a:r>
          </a:p>
          <a:p>
            <a:endParaRPr lang="en-US" sz="2400" i="1" dirty="0" smtClean="0"/>
          </a:p>
          <a:p>
            <a:r>
              <a:rPr lang="en-US" sz="2400" i="1" dirty="0" smtClean="0"/>
              <a:t>Access has this for some tasks.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Software Interfaces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</a:t>
            </a:r>
            <a:r>
              <a:rPr lang="en-US" dirty="0" smtClean="0"/>
              <a:t>lab we examined</a:t>
            </a:r>
            <a:endParaRPr lang="en-US" dirty="0" smtClean="0"/>
          </a:p>
          <a:p>
            <a:pPr lvl="1" eaLnBrk="1" hangingPunct="1"/>
            <a:r>
              <a:rPr lang="en-US" dirty="0" smtClean="0"/>
              <a:t>Excel Spreadsheet Interface</a:t>
            </a:r>
          </a:p>
          <a:p>
            <a:pPr lvl="1" eaLnBrk="1" hangingPunct="1"/>
            <a:r>
              <a:rPr lang="en-US" dirty="0" smtClean="0"/>
              <a:t>Access Database Interface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We also learned about User </a:t>
            </a:r>
            <a:r>
              <a:rPr lang="en-US" dirty="0" smtClean="0"/>
              <a:t>Interface Design</a:t>
            </a:r>
          </a:p>
          <a:p>
            <a:pPr lvl="1"/>
            <a:r>
              <a:rPr lang="en-US" dirty="0" smtClean="0"/>
              <a:t>Part of an area of research called Human Computer </a:t>
            </a:r>
            <a:r>
              <a:rPr lang="en-US" dirty="0" smtClean="0"/>
              <a:t>Interaction (HCI)</a:t>
            </a:r>
            <a:endParaRPr lang="en-US" dirty="0" smtClean="0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CSIS 114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8C8F55-6DA2-4DBD-9087-D56723110282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/>
              <a:t>Support an </a:t>
            </a:r>
            <a:r>
              <a:rPr lang="en-US" b="1">
                <a:solidFill>
                  <a:srgbClr val="E72403"/>
                </a:solidFill>
              </a:rPr>
              <a:t>I</a:t>
            </a:r>
            <a:r>
              <a:rPr lang="en-US" sz="4000"/>
              <a:t>nternal Locus</a:t>
            </a:r>
            <a:br>
              <a:rPr lang="en-US" sz="4000"/>
            </a:br>
            <a:r>
              <a:rPr lang="en-US" sz="4000"/>
              <a:t>of Control </a:t>
            </a:r>
            <a:r>
              <a:rPr lang="en-US" sz="3600"/>
              <a:t>(User Task Focus)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2800" dirty="0"/>
              <a:t>The user should feel in </a:t>
            </a:r>
            <a:r>
              <a:rPr lang="en-US" sz="2800" u="sng" dirty="0" smtClean="0">
                <a:solidFill>
                  <a:schemeClr val="accent6">
                    <a:lumMod val="50000"/>
                  </a:schemeClr>
                </a:solidFill>
              </a:rPr>
              <a:t>control</a:t>
            </a:r>
            <a:r>
              <a:rPr lang="en-US" sz="2800" dirty="0" smtClean="0"/>
              <a:t> of </a:t>
            </a:r>
            <a:r>
              <a:rPr lang="en-US" sz="2800" dirty="0"/>
              <a:t>the environment, not reacting to it.</a:t>
            </a:r>
            <a:br>
              <a:rPr lang="en-US" sz="2800" dirty="0"/>
            </a:br>
            <a:endParaRPr lang="en-US" sz="2800" dirty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800" dirty="0"/>
              <a:t>The</a:t>
            </a:r>
            <a:r>
              <a:rPr lang="en-US" sz="2800" dirty="0" smtClean="0"/>
              <a:t> user interface should NOT:</a:t>
            </a:r>
            <a:endParaRPr lang="en-US" sz="1800" i="1" dirty="0" smtClean="0"/>
          </a:p>
          <a:p>
            <a:pPr marL="674180" indent="-395288">
              <a:lnSpc>
                <a:spcPct val="90000"/>
              </a:lnSpc>
            </a:pPr>
            <a:r>
              <a:rPr lang="en-US" sz="2400" dirty="0" smtClean="0"/>
              <a:t>Change unexpectedly</a:t>
            </a:r>
          </a:p>
          <a:p>
            <a:pPr marL="674180" indent="-395288">
              <a:lnSpc>
                <a:spcPct val="90000"/>
              </a:lnSpc>
            </a:pPr>
            <a:r>
              <a:rPr lang="en-US" sz="2400" dirty="0" smtClean="0"/>
              <a:t>Require un-necessary steps</a:t>
            </a:r>
          </a:p>
          <a:p>
            <a:pPr marL="674180" indent="-395288">
              <a:lnSpc>
                <a:spcPct val="90000"/>
              </a:lnSpc>
            </a:pPr>
            <a:r>
              <a:rPr lang="en-US" sz="2400" dirty="0" smtClean="0"/>
              <a:t>Make it hard to find relevant menus and buttons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800" dirty="0" smtClean="0"/>
              <a:t>The </a:t>
            </a:r>
            <a:r>
              <a:rPr lang="en-US" sz="2800" dirty="0"/>
              <a:t>above items quickly build anxiety and dissatisfaction.</a:t>
            </a:r>
          </a:p>
          <a:p>
            <a:pPr marL="0" indent="0">
              <a:lnSpc>
                <a:spcPct val="90000"/>
              </a:lnSpc>
            </a:pPr>
            <a:endParaRPr lang="en-US" sz="2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28DD-0607-4754-A24C-91D1AA0E6E32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Offer Informative</a:t>
            </a:r>
            <a:r>
              <a:rPr lang="en-US" b="1"/>
              <a:t> </a:t>
            </a:r>
            <a:r>
              <a:rPr lang="en-US" b="1">
                <a:solidFill>
                  <a:srgbClr val="E72403"/>
                </a:solidFill>
              </a:rPr>
              <a:t>F</a:t>
            </a:r>
            <a:r>
              <a:rPr lang="en-US"/>
              <a:t>eedback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6629400" cy="1828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600" b="1"/>
              <a:t>For every action, there should be some sort of system feedback.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35BF-1BBF-4E53-9D07-0FFCADD9F991}" type="slidenum">
              <a:rPr lang="en-US"/>
              <a:pPr/>
              <a:t>21</a:t>
            </a:fld>
            <a:endParaRPr lang="en-US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 r="2222"/>
          <a:stretch>
            <a:fillRect/>
          </a:stretch>
        </p:blipFill>
        <p:spPr bwMode="auto">
          <a:xfrm>
            <a:off x="304800" y="3962400"/>
            <a:ext cx="67056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Prevent </a:t>
            </a:r>
            <a:r>
              <a:rPr lang="en-US" b="1">
                <a:solidFill>
                  <a:srgbClr val="E72403"/>
                </a:solidFill>
              </a:rPr>
              <a:t>E</a:t>
            </a:r>
            <a:r>
              <a:rPr lang="en-US"/>
              <a:t>rrors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z="2800" b="1" dirty="0"/>
              <a:t>As much as possible, the system should be designed so users can’t make serious errors.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b="1" i="1" dirty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b="1" i="1" dirty="0"/>
              <a:t>How can a system be designed to do this? 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b="1" i="1" dirty="0"/>
              <a:t>How do you know if it has been?</a:t>
            </a:r>
            <a:br>
              <a:rPr lang="en-US" b="1" i="1" dirty="0"/>
            </a:br>
            <a:r>
              <a:rPr lang="en-US" b="1" i="1" dirty="0"/>
              <a:t/>
            </a:r>
            <a:br>
              <a:rPr lang="en-US" b="1" i="1" dirty="0"/>
            </a:br>
            <a:r>
              <a:rPr lang="en-US" sz="2800" b="1" dirty="0"/>
              <a:t>The system should detect data inconsistencies / errors and offer simple guidance for recovery</a:t>
            </a:r>
            <a:r>
              <a:rPr lang="en-US" sz="2800" b="1" dirty="0" smtClean="0"/>
              <a:t>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800" i="1" dirty="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800" i="1" dirty="0" smtClean="0"/>
              <a:t>Compared to Excel, Access is a better tool for preventing data entry errors.</a:t>
            </a:r>
          </a:p>
          <a:p>
            <a:pPr marL="0" indent="0">
              <a:lnSpc>
                <a:spcPct val="80000"/>
              </a:lnSpc>
            </a:pPr>
            <a:endParaRPr lang="en-US" sz="2800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39EB-FC00-44AF-B999-8701C398EE69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Reduce</a:t>
            </a:r>
            <a:br>
              <a:rPr lang="en-US" sz="4000"/>
            </a:br>
            <a:r>
              <a:rPr lang="en-US" sz="4000"/>
              <a:t>Short Term </a:t>
            </a:r>
            <a:r>
              <a:rPr lang="en-US" b="1">
                <a:solidFill>
                  <a:srgbClr val="E72403"/>
                </a:solidFill>
              </a:rPr>
              <a:t>M</a:t>
            </a:r>
            <a:r>
              <a:rPr lang="en-US" sz="4000"/>
              <a:t>emory Load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629400" cy="3992563"/>
          </a:xfrm>
        </p:spPr>
        <p:txBody>
          <a:bodyPr/>
          <a:lstStyle/>
          <a:p>
            <a:pPr marL="61913" indent="-61913">
              <a:buFontTx/>
              <a:buNone/>
            </a:pPr>
            <a:r>
              <a:rPr lang="en-US" b="1"/>
              <a:t>Minimize the Users Memory Load</a:t>
            </a:r>
          </a:p>
          <a:p>
            <a:pPr lvl="1"/>
            <a:r>
              <a:rPr lang="en-US" b="1"/>
              <a:t>Rule of Thumb:</a:t>
            </a:r>
            <a:br>
              <a:rPr lang="en-US" b="1"/>
            </a:br>
            <a:r>
              <a:rPr lang="en-US" b="1"/>
              <a:t>Humans can remember 7± chunks of information at a time</a:t>
            </a:r>
            <a:br>
              <a:rPr lang="en-US" b="1"/>
            </a:br>
            <a:endParaRPr lang="en-US" b="1"/>
          </a:p>
          <a:p>
            <a:pPr marL="61913" indent="-61913">
              <a:buFontTx/>
              <a:buNone/>
            </a:pPr>
            <a:r>
              <a:rPr lang="en-US" b="1"/>
              <a:t>Keep displays simple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5B6E-D89C-423D-AA67-92AD35474FAF}" type="slidenum">
              <a:rPr lang="en-US"/>
              <a:pPr/>
              <a:t>23</a:t>
            </a:fld>
            <a:endParaRPr lang="en-US"/>
          </a:p>
        </p:txBody>
      </p:sp>
      <p:pic>
        <p:nvPicPr>
          <p:cNvPr id="29700" name="Picture 4" descr="introdesktop"/>
          <p:cNvPicPr>
            <a:picLocks noChangeAspect="1" noChangeArrowheads="1"/>
          </p:cNvPicPr>
          <p:nvPr/>
        </p:nvPicPr>
        <p:blipFill>
          <a:blip r:embed="rId3" cstate="print"/>
          <a:srcRect r="51724" b="90805"/>
          <a:stretch>
            <a:fillRect/>
          </a:stretch>
        </p:blipFill>
        <p:spPr bwMode="auto">
          <a:xfrm>
            <a:off x="533400" y="4876800"/>
            <a:ext cx="2895600" cy="414338"/>
          </a:xfrm>
          <a:prstGeom prst="rect">
            <a:avLst/>
          </a:prstGeom>
          <a:noFill/>
        </p:spPr>
      </p:pic>
      <p:pic>
        <p:nvPicPr>
          <p:cNvPr id="29701" name="Picture 5" descr="introdesktop"/>
          <p:cNvPicPr>
            <a:picLocks noChangeAspect="1" noChangeArrowheads="1"/>
          </p:cNvPicPr>
          <p:nvPr/>
        </p:nvPicPr>
        <p:blipFill>
          <a:blip r:embed="rId3" cstate="print"/>
          <a:srcRect l="43103" r="8621" b="74713"/>
          <a:stretch>
            <a:fillRect/>
          </a:stretch>
        </p:blipFill>
        <p:spPr bwMode="auto">
          <a:xfrm>
            <a:off x="3886200" y="4953000"/>
            <a:ext cx="2971800" cy="1166813"/>
          </a:xfrm>
          <a:prstGeom prst="rect">
            <a:avLst/>
          </a:prstGeom>
          <a:noFill/>
        </p:spPr>
      </p:pic>
      <p:sp>
        <p:nvSpPr>
          <p:cNvPr id="29702" name="Line 6"/>
          <p:cNvSpPr>
            <a:spLocks noChangeShapeType="1"/>
          </p:cNvSpPr>
          <p:nvPr/>
        </p:nvSpPr>
        <p:spPr bwMode="auto">
          <a:xfrm flipV="1">
            <a:off x="1295400" y="5105400"/>
            <a:ext cx="381000" cy="838200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33400" y="5943600"/>
            <a:ext cx="3063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7 or fewer menu/toolbar options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V="1">
            <a:off x="3505200" y="5715000"/>
            <a:ext cx="1295400" cy="381000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Commonality of DBMS </a:t>
            </a:r>
            <a:r>
              <a:rPr lang="en-US" sz="2400" dirty="0" smtClean="0"/>
              <a:t>and</a:t>
            </a:r>
            <a:r>
              <a:rPr lang="en-US" dirty="0" smtClean="0"/>
              <a:t> SS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153400" cy="2590800"/>
          </a:xfrm>
        </p:spPr>
        <p:txBody>
          <a:bodyPr>
            <a:normAutofit lnSpcReduction="10000"/>
          </a:bodyPr>
          <a:lstStyle/>
          <a:p>
            <a:pPr marL="465138" indent="-465138" eaLnBrk="1" hangingPunct="1"/>
            <a:r>
              <a:rPr lang="en-US" dirty="0" smtClean="0"/>
              <a:t>Both DBMS and SS can</a:t>
            </a:r>
            <a:endParaRPr lang="en-US" dirty="0" smtClean="0"/>
          </a:p>
          <a:p>
            <a:pPr marL="813118" lvl="1" indent="-465138"/>
            <a:r>
              <a:rPr lang="en-US" dirty="0" smtClean="0"/>
              <a:t>store data</a:t>
            </a:r>
          </a:p>
          <a:p>
            <a:pPr marL="813118" lvl="1" indent="-465138"/>
            <a:r>
              <a:rPr lang="en-US" dirty="0" smtClean="0"/>
              <a:t>sort data</a:t>
            </a:r>
          </a:p>
          <a:p>
            <a:pPr marL="813118" lvl="1" indent="-465138"/>
            <a:r>
              <a:rPr lang="en-US" dirty="0" smtClean="0"/>
              <a:t>perform calculations</a:t>
            </a:r>
          </a:p>
          <a:p>
            <a:pPr marL="813118" lvl="1" indent="-465138"/>
            <a:r>
              <a:rPr lang="en-US" dirty="0" smtClean="0"/>
              <a:t>search data (lookup or query)</a:t>
            </a:r>
          </a:p>
          <a:p>
            <a:pPr marL="465138" indent="-465138" eaLnBrk="1" hangingPunct="1"/>
            <a:endParaRPr lang="en-US" dirty="0" smtClean="0"/>
          </a:p>
          <a:p>
            <a:pPr marL="465138" indent="-465138"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4F20A7-1C20-43FB-AB5A-20A30BDA642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371600" y="4267200"/>
            <a:ext cx="6705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it’s very easy to pick</a:t>
            </a:r>
            <a:b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wrong application for the job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008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What is a Spreadsheet?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idx="1"/>
          </p:nvPr>
        </p:nvSpPr>
        <p:spPr>
          <a:xfrm>
            <a:off x="4800600" y="1447800"/>
            <a:ext cx="4038600" cy="396240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/>
              <a:t>Stores data in a grid of cells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z="3600" dirty="0" smtClean="0"/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3600" dirty="0" smtClean="0"/>
              <a:t>Focus:</a:t>
            </a:r>
          </a:p>
          <a:p>
            <a:pPr marL="0" indent="0">
              <a:spcBef>
                <a:spcPct val="0"/>
              </a:spcBef>
            </a:pPr>
            <a:r>
              <a:rPr lang="en-US" sz="3027" dirty="0" smtClean="0"/>
              <a:t>Numerical Calculations</a:t>
            </a:r>
          </a:p>
          <a:p>
            <a:pPr marL="0" indent="0">
              <a:spcBef>
                <a:spcPct val="0"/>
              </a:spcBef>
            </a:pPr>
            <a:r>
              <a:rPr lang="en-US" sz="3027" dirty="0" smtClean="0"/>
              <a:t>Formatting Data</a:t>
            </a:r>
          </a:p>
          <a:p>
            <a:pPr marL="0" indent="0">
              <a:spcBef>
                <a:spcPct val="0"/>
              </a:spcBef>
            </a:pPr>
            <a:r>
              <a:rPr lang="en-US" sz="3027" dirty="0" smtClean="0"/>
              <a:t>Graphing Data</a:t>
            </a: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402C-1A39-45F3-A614-28FCBC727EB5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43434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Database vs. Spreadsheet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773936"/>
            <a:ext cx="4648200" cy="46238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600" dirty="0" smtClean="0"/>
              <a:t>Spreadsheets: few rules</a:t>
            </a:r>
          </a:p>
          <a:p>
            <a:pPr lvl="1" eaLnBrk="1" hangingPunct="1"/>
            <a:r>
              <a:rPr lang="en-US" sz="2200" dirty="0" smtClean="0"/>
              <a:t>Data can go in any cell</a:t>
            </a:r>
          </a:p>
          <a:p>
            <a:pPr lvl="1" eaLnBrk="1" hangingPunct="1"/>
            <a:r>
              <a:rPr lang="en-US" sz="2200" dirty="0" smtClean="0"/>
              <a:t>Easy to copy anything to anywhere</a:t>
            </a:r>
          </a:p>
          <a:p>
            <a:pPr lvl="1" eaLnBrk="1" hangingPunct="1"/>
            <a:r>
              <a:rPr lang="en-US" sz="2200" dirty="0" smtClean="0"/>
              <a:t>Rows and columns are not logically connected</a:t>
            </a:r>
          </a:p>
          <a:p>
            <a:pPr eaLnBrk="1" hangingPunct="1"/>
            <a:endParaRPr lang="en-US" sz="2600" dirty="0" smtClean="0"/>
          </a:p>
          <a:p>
            <a:pPr lvl="1" eaLnBrk="1" hangingPunct="1"/>
            <a:endParaRPr lang="en-US" sz="2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343400" y="1773936"/>
            <a:ext cx="4343400" cy="4623816"/>
          </a:xfrm>
        </p:spPr>
        <p:txBody>
          <a:bodyPr/>
          <a:lstStyle/>
          <a:p>
            <a:r>
              <a:rPr lang="en-US" sz="2600" dirty="0" smtClean="0"/>
              <a:t>Databases: strict structure</a:t>
            </a:r>
          </a:p>
          <a:p>
            <a:pPr lvl="1"/>
            <a:r>
              <a:rPr lang="en-US" sz="2200" dirty="0" smtClean="0"/>
              <a:t>Rows and columns have meaning</a:t>
            </a:r>
          </a:p>
          <a:p>
            <a:pPr lvl="1"/>
            <a:r>
              <a:rPr lang="en-US" sz="2200" dirty="0" smtClean="0"/>
              <a:t>Rows are “entities”</a:t>
            </a:r>
          </a:p>
          <a:p>
            <a:pPr lvl="1"/>
            <a:r>
              <a:rPr lang="en-US" sz="2200" dirty="0" smtClean="0"/>
              <a:t>Columns are “attributes”</a:t>
            </a:r>
          </a:p>
          <a:p>
            <a:endParaRPr lang="en-US" dirty="0"/>
          </a:p>
        </p:txBody>
      </p:sp>
      <p:sp>
        <p:nvSpPr>
          <p:cNvPr id="2150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S 08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CSIS 114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DADF2D-2689-420A-BBBF-39F0E356A029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Use Spreadsheets for: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229600" cy="4495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Complex computations on smaller set of data.</a:t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/>
            <a:r>
              <a:rPr lang="en-US" sz="2400" dirty="0" smtClean="0"/>
              <a:t>What if analysis</a:t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/>
            <a:r>
              <a:rPr lang="en-US" sz="2400" dirty="0" smtClean="0"/>
              <a:t>Visual presentation of </a:t>
            </a:r>
            <a:r>
              <a:rPr lang="en-US" sz="2400" dirty="0" smtClean="0"/>
              <a:t>data, usually exported to formal reports</a:t>
            </a:r>
            <a:endParaRPr lang="en-US" sz="2000" dirty="0" smtClean="0"/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7B7022-141C-495B-8277-A37E11175F4F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008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What is a Database?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924800" cy="99060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A database is an integrated collection of logically related data elements. 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3FE01A-AD08-43FE-A411-D80F24ABCC78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90800"/>
            <a:ext cx="61722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Database Interface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600" dirty="0" smtClean="0"/>
              <a:t>Database Interface is</a:t>
            </a:r>
          </a:p>
          <a:p>
            <a:pPr lvl="1" eaLnBrk="1" hangingPunct="1"/>
            <a:r>
              <a:rPr lang="en-US" sz="2200" dirty="0" smtClean="0"/>
              <a:t>Complex, not intuitive</a:t>
            </a:r>
          </a:p>
          <a:p>
            <a:pPr lvl="1" eaLnBrk="1" hangingPunct="1"/>
            <a:endParaRPr lang="en-US" sz="2200" dirty="0" smtClean="0"/>
          </a:p>
          <a:p>
            <a:pPr lvl="1" eaLnBrk="1" hangingPunct="1"/>
            <a:r>
              <a:rPr lang="en-US" sz="2200" dirty="0" smtClean="0"/>
              <a:t>Many components (tables, queries, reports...)</a:t>
            </a:r>
          </a:p>
          <a:p>
            <a:pPr lvl="1" eaLnBrk="1" hangingPunct="1"/>
            <a:endParaRPr lang="en-US" sz="2200" dirty="0" smtClean="0"/>
          </a:p>
          <a:p>
            <a:pPr lvl="1" eaLnBrk="1" hangingPunct="1"/>
            <a:r>
              <a:rPr lang="en-US" sz="2200" dirty="0" smtClean="0"/>
              <a:t>Relatively complex menus</a:t>
            </a:r>
          </a:p>
          <a:p>
            <a:pPr lvl="1" eaLnBrk="1" hangingPunct="1"/>
            <a:endParaRPr lang="en-US" sz="2200" dirty="0" smtClean="0"/>
          </a:p>
          <a:p>
            <a:pPr lvl="1" eaLnBrk="1" hangingPunct="1"/>
            <a:r>
              <a:rPr lang="en-US" sz="2200" dirty="0" smtClean="0"/>
              <a:t>Access has powerful wizard support </a:t>
            </a:r>
          </a:p>
          <a:p>
            <a:pPr lvl="1" eaLnBrk="1" hangingPunct="1"/>
            <a:endParaRPr lang="en-US" sz="2200" dirty="0" smtClean="0"/>
          </a:p>
          <a:p>
            <a:pPr lvl="1" eaLnBrk="1" hangingPunct="1"/>
            <a:r>
              <a:rPr lang="en-US" sz="2200" dirty="0" smtClean="0"/>
              <a:t>Highly customizable</a:t>
            </a:r>
          </a:p>
          <a:p>
            <a:pPr lvl="2" eaLnBrk="1" hangingPunct="1">
              <a:buFont typeface="Wingdings" pitchFamily="2" charset="2"/>
              <a:buNone/>
            </a:pPr>
            <a:endParaRPr lang="en-US" sz="2100" dirty="0" smtClean="0"/>
          </a:p>
          <a:p>
            <a:pPr eaLnBrk="1" hangingPunct="1"/>
            <a:endParaRPr lang="en-US" sz="2600" dirty="0" smtClean="0"/>
          </a:p>
        </p:txBody>
      </p:sp>
      <p:sp>
        <p:nvSpPr>
          <p:cNvPr id="2560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S 08</a:t>
            </a: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CSIS 114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BFB308-C2A9-4477-ACEF-FE5A599415BA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Why use a database to store data?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153400" cy="4191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Need multi-user access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Large amounts of data</a:t>
            </a:r>
            <a:br>
              <a:rPr lang="en-US" sz="2800" dirty="0" smtClean="0"/>
            </a:b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Keep your data safe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Preserve data integrity, use data validation</a:t>
            </a:r>
            <a:br>
              <a:rPr lang="en-US" sz="2400" dirty="0" smtClean="0"/>
            </a:b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Avoid data redundancy and inconsistency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Data can be updated in one place and only takes up as much space as needed</a:t>
            </a:r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F9E306-61A2-493B-A1AF-C91FFB03BD29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3541</TotalTime>
  <Words>1386</Words>
  <Application>Microsoft Macintosh PowerPoint</Application>
  <PresentationFormat>On-screen Show (4:3)</PresentationFormat>
  <Paragraphs>319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Calibri</vt:lpstr>
      <vt:lpstr>Corbel</vt:lpstr>
      <vt:lpstr>Wingdings</vt:lpstr>
      <vt:lpstr>Wingdings 2</vt:lpstr>
      <vt:lpstr>Wingdings 3</vt:lpstr>
      <vt:lpstr>Arial</vt:lpstr>
      <vt:lpstr>Module</vt:lpstr>
      <vt:lpstr>Database Management Systems (DBMS)  Examples: Oracle, MS Access vs  SpreadSheets (SS) Examples: Excel, Google Sheets </vt:lpstr>
      <vt:lpstr>Software Interfaces</vt:lpstr>
      <vt:lpstr>Commonality of DBMS and SS</vt:lpstr>
      <vt:lpstr>What is a Spreadsheet?</vt:lpstr>
      <vt:lpstr>Database vs. Spreadsheet</vt:lpstr>
      <vt:lpstr>Use Spreadsheets for:</vt:lpstr>
      <vt:lpstr>What is a Database?</vt:lpstr>
      <vt:lpstr>Database Interface</vt:lpstr>
      <vt:lpstr>Why use a database to store data?</vt:lpstr>
      <vt:lpstr>Core Message of this lab</vt:lpstr>
      <vt:lpstr>Database Management Systems  (DBMS)  vs  SpreadSheets (SS) </vt:lpstr>
      <vt:lpstr>What is a user interface?</vt:lpstr>
      <vt:lpstr>Early Computers… </vt:lpstr>
      <vt:lpstr>Today user interfaces </vt:lpstr>
      <vt:lpstr>PowerPoint Presentation</vt:lpstr>
      <vt:lpstr>Strive for Consistency</vt:lpstr>
      <vt:lpstr>Easy Reversal of Actions</vt:lpstr>
      <vt:lpstr>Universal Usability</vt:lpstr>
      <vt:lpstr>Move towards Completion</vt:lpstr>
      <vt:lpstr>Support an Internal Locus of Control (User Task Focus)</vt:lpstr>
      <vt:lpstr>Offer Informative Feedback</vt:lpstr>
      <vt:lpstr>Prevent Errors</vt:lpstr>
      <vt:lpstr>Reduce Short Term Memory Load</vt:lpstr>
    </vt:vector>
  </TitlesOfParts>
  <Company>Siena College Computer Science Department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michelle</dc:creator>
  <cp:lastModifiedBy>Microsoft Office User</cp:lastModifiedBy>
  <cp:revision>117</cp:revision>
  <dcterms:created xsi:type="dcterms:W3CDTF">2012-02-20T11:39:32Z</dcterms:created>
  <dcterms:modified xsi:type="dcterms:W3CDTF">2017-10-04T11:56:32Z</dcterms:modified>
</cp:coreProperties>
</file>