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6"/>
  </p:notesMasterIdLst>
  <p:sldIdLst>
    <p:sldId id="430" r:id="rId2"/>
    <p:sldId id="285" r:id="rId3"/>
    <p:sldId id="286" r:id="rId4"/>
    <p:sldId id="360" r:id="rId5"/>
    <p:sldId id="335" r:id="rId6"/>
    <p:sldId id="336" r:id="rId7"/>
    <p:sldId id="363" r:id="rId8"/>
    <p:sldId id="364" r:id="rId9"/>
    <p:sldId id="362" r:id="rId10"/>
    <p:sldId id="314" r:id="rId11"/>
    <p:sldId id="319" r:id="rId12"/>
    <p:sldId id="320" r:id="rId13"/>
    <p:sldId id="332" r:id="rId14"/>
    <p:sldId id="315" r:id="rId15"/>
    <p:sldId id="337" r:id="rId16"/>
    <p:sldId id="290" r:id="rId17"/>
    <p:sldId id="338" r:id="rId18"/>
    <p:sldId id="292" r:id="rId19"/>
    <p:sldId id="293" r:id="rId20"/>
    <p:sldId id="295" r:id="rId21"/>
    <p:sldId id="294" r:id="rId22"/>
    <p:sldId id="321" r:id="rId23"/>
    <p:sldId id="365" r:id="rId24"/>
    <p:sldId id="366" r:id="rId25"/>
    <p:sldId id="333" r:id="rId26"/>
    <p:sldId id="323" r:id="rId27"/>
    <p:sldId id="342" r:id="rId28"/>
    <p:sldId id="343" r:id="rId29"/>
    <p:sldId id="267" r:id="rId30"/>
    <p:sldId id="334" r:id="rId31"/>
    <p:sldId id="326" r:id="rId32"/>
    <p:sldId id="344" r:id="rId33"/>
    <p:sldId id="346" r:id="rId34"/>
    <p:sldId id="347" r:id="rId35"/>
    <p:sldId id="349" r:id="rId36"/>
    <p:sldId id="350" r:id="rId37"/>
    <p:sldId id="351" r:id="rId38"/>
    <p:sldId id="367" r:id="rId39"/>
    <p:sldId id="368" r:id="rId40"/>
    <p:sldId id="369" r:id="rId41"/>
    <p:sldId id="370" r:id="rId42"/>
    <p:sldId id="352" r:id="rId43"/>
    <p:sldId id="353" r:id="rId44"/>
    <p:sldId id="354" r:id="rId45"/>
    <p:sldId id="355" r:id="rId46"/>
    <p:sldId id="356" r:id="rId47"/>
    <p:sldId id="358" r:id="rId48"/>
    <p:sldId id="357" r:id="rId49"/>
    <p:sldId id="359" r:id="rId50"/>
    <p:sldId id="372" r:id="rId51"/>
    <p:sldId id="373" r:id="rId52"/>
    <p:sldId id="374" r:id="rId53"/>
    <p:sldId id="375" r:id="rId54"/>
    <p:sldId id="389" r:id="rId55"/>
    <p:sldId id="257" r:id="rId56"/>
    <p:sldId id="270" r:id="rId57"/>
    <p:sldId id="278" r:id="rId58"/>
    <p:sldId id="269" r:id="rId59"/>
    <p:sldId id="279" r:id="rId60"/>
    <p:sldId id="271" r:id="rId61"/>
    <p:sldId id="258" r:id="rId62"/>
    <p:sldId id="259" r:id="rId63"/>
    <p:sldId id="264" r:id="rId64"/>
    <p:sldId id="276" r:id="rId65"/>
    <p:sldId id="280" r:id="rId66"/>
    <p:sldId id="281" r:id="rId67"/>
    <p:sldId id="396" r:id="rId68"/>
    <p:sldId id="261" r:id="rId69"/>
    <p:sldId id="262" r:id="rId70"/>
    <p:sldId id="390" r:id="rId71"/>
    <p:sldId id="391" r:id="rId72"/>
    <p:sldId id="392" r:id="rId73"/>
    <p:sldId id="394" r:id="rId74"/>
    <p:sldId id="393" r:id="rId75"/>
    <p:sldId id="431" r:id="rId76"/>
    <p:sldId id="330" r:id="rId77"/>
    <p:sldId id="331" r:id="rId78"/>
    <p:sldId id="377" r:id="rId79"/>
    <p:sldId id="380" r:id="rId80"/>
    <p:sldId id="381" r:id="rId81"/>
    <p:sldId id="425" r:id="rId82"/>
    <p:sldId id="382" r:id="rId83"/>
    <p:sldId id="383" r:id="rId84"/>
    <p:sldId id="384" r:id="rId85"/>
    <p:sldId id="385" r:id="rId86"/>
    <p:sldId id="387" r:id="rId87"/>
    <p:sldId id="388" r:id="rId88"/>
    <p:sldId id="268" r:id="rId89"/>
    <p:sldId id="298" r:id="rId90"/>
    <p:sldId id="283" r:id="rId91"/>
    <p:sldId id="301" r:id="rId92"/>
    <p:sldId id="303" r:id="rId93"/>
    <p:sldId id="327" r:id="rId94"/>
    <p:sldId id="329" r:id="rId95"/>
    <p:sldId id="376" r:id="rId96"/>
    <p:sldId id="328" r:id="rId97"/>
    <p:sldId id="379" r:id="rId98"/>
    <p:sldId id="378" r:id="rId99"/>
    <p:sldId id="426" r:id="rId100"/>
    <p:sldId id="427" r:id="rId101"/>
    <p:sldId id="429" r:id="rId102"/>
    <p:sldId id="432" r:id="rId103"/>
    <p:sldId id="397" r:id="rId104"/>
    <p:sldId id="398" r:id="rId10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6A2"/>
    <a:srgbClr val="9966FF"/>
    <a:srgbClr val="FF0000"/>
    <a:srgbClr val="FF5050"/>
    <a:srgbClr val="7D06A2"/>
    <a:srgbClr val="A50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5" autoAdjust="0"/>
    <p:restoredTop sz="94678"/>
  </p:normalViewPr>
  <p:slideViewPr>
    <p:cSldViewPr snapToObjects="1">
      <p:cViewPr>
        <p:scale>
          <a:sx n="120" d="100"/>
          <a:sy n="120" d="100"/>
        </p:scale>
        <p:origin x="864" y="1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notesMaster" Target="notesMasters/notesMaster1.xml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viewProps" Target="viewProps.xml"/><Relationship Id="rId109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471BA-8CA2-427C-83B0-EDD5CADE42E4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F53F3-C4B3-47B5-92B6-E884131A9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F53F3-C4B3-47B5-92B6-E884131A9F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DA57-5BEA-DB48-A38F-E327BA941222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8DA57-5BEA-DB48-A38F-E327BA941222}" type="datetimeFigureOut">
              <a:rPr lang="en-US" smtClean="0"/>
              <a:pPr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AC22-AC26-844C-A805-B4322AFFC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../../../../../../../../../Program%20Files/TurningPoint/2003/Question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../../../../../../../../../Program%20Files/TurningPoint/2003/Questions.html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../../../../../../../../../Program%20Files/TurningPoint/2003/Questions.html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../../../../../../../../../Program%20Files/TurningPoint/2003/Questions.html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../../../../../../../../../Program%20Files/TurningPoint/2003/Questions.html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../../../../../../../../../Program%20Files/TurningPoint/2003/Questions.html" TargetMode="Externa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../../../../../../../../../Program%20Files/TurningPoint/2003/Questions.html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../../../../../../../../../Program%20Files/TurningPoint/2003/Questions.html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MIS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vs IS</a:t>
            </a:r>
          </a:p>
          <a:p>
            <a:r>
              <a:rPr lang="en-US" dirty="0" smtClean="0"/>
              <a:t>View the world as a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1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011362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/>
              <a:t>IT</a:t>
            </a:r>
            <a:r>
              <a:rPr lang="en-US" sz="5400" b="1" dirty="0" smtClean="0"/>
              <a:t> is practically free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Cost of labor and natural resources keep rising. </a:t>
            </a:r>
          </a:p>
          <a:p>
            <a:r>
              <a:rPr lang="en-US" dirty="0" smtClean="0"/>
              <a:t>But, every 18 months, the cost of information technology decreases by nearly 50%</a:t>
            </a:r>
          </a:p>
          <a:p>
            <a:pPr lvl="1"/>
            <a:r>
              <a:rPr lang="en-US" dirty="0" smtClean="0"/>
              <a:t>See Figure 1-1 in the book</a:t>
            </a:r>
          </a:p>
          <a:p>
            <a:r>
              <a:rPr lang="en-US" dirty="0" smtClean="0"/>
              <a:t>Data communication and storage are so cheap that CEO’s consider it free.</a:t>
            </a:r>
          </a:p>
          <a:p>
            <a:pPr lvl="1"/>
            <a:r>
              <a:rPr lang="en-US" dirty="0" smtClean="0"/>
              <a:t>Businesses </a:t>
            </a:r>
            <a:r>
              <a:rPr lang="en-US" b="1" dirty="0" smtClean="0"/>
              <a:t>leverage</a:t>
            </a:r>
            <a:r>
              <a:rPr lang="en-US" dirty="0" smtClean="0"/>
              <a:t> this </a:t>
            </a:r>
            <a:r>
              <a:rPr lang="en-US" dirty="0" smtClean="0"/>
              <a:t>“almost” free </a:t>
            </a:r>
            <a:r>
              <a:rPr lang="en-US" dirty="0" smtClean="0"/>
              <a:t>commodity.</a:t>
            </a:r>
          </a:p>
          <a:p>
            <a:pPr lvl="1"/>
            <a:r>
              <a:rPr lang="en-US" dirty="0" smtClean="0"/>
              <a:t>And, consumers are happy to pay for it.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4198" b="6387"/>
          <a:stretch>
            <a:fillRect/>
          </a:stretch>
        </p:blipFill>
        <p:spPr>
          <a:xfrm>
            <a:off x="5791200" y="315184"/>
            <a:ext cx="2767634" cy="1970815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Enterprise:</a:t>
            </a:r>
          </a:p>
          <a:p>
            <a:pPr lvl="1"/>
            <a:r>
              <a:rPr lang="en-US" dirty="0" smtClean="0"/>
              <a:t>Used by entire business</a:t>
            </a:r>
          </a:p>
          <a:p>
            <a:pPr lvl="1"/>
            <a:r>
              <a:rPr lang="en-US" dirty="0" smtClean="0"/>
              <a:t>Truly central database</a:t>
            </a:r>
          </a:p>
          <a:p>
            <a:pPr lvl="1"/>
            <a:r>
              <a:rPr lang="en-US" b="1" dirty="0" smtClean="0"/>
              <a:t>Example</a:t>
            </a:r>
            <a:r>
              <a:rPr lang="en-US" dirty="0" smtClean="0"/>
              <a:t>: Web for Student and Web for Faculty are all part of Banner (Siena’s ERP)</a:t>
            </a:r>
          </a:p>
          <a:p>
            <a:r>
              <a:rPr lang="en-US" b="1" dirty="0" smtClean="0"/>
              <a:t>Inter-enterprise:</a:t>
            </a:r>
          </a:p>
          <a:p>
            <a:pPr lvl="1"/>
            <a:r>
              <a:rPr lang="en-US" dirty="0" smtClean="0"/>
              <a:t>Used by many businesses that collaborate</a:t>
            </a:r>
          </a:p>
          <a:p>
            <a:pPr lvl="1"/>
            <a:r>
              <a:rPr lang="en-US" dirty="0" smtClean="0"/>
              <a:t>Very difficult to implement</a:t>
            </a:r>
          </a:p>
          <a:p>
            <a:pPr lvl="1"/>
            <a:r>
              <a:rPr lang="en-US" b="1" dirty="0" smtClean="0"/>
              <a:t>Example</a:t>
            </a:r>
            <a:r>
              <a:rPr lang="en-US" dirty="0" smtClean="0"/>
              <a:t>: Walmart requiring suppliers to use their Supply Chain System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727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/>
              <a:t>Functional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Enterprise</a:t>
            </a:r>
            <a:br>
              <a:rPr lang="en-US" dirty="0" smtClean="0">
                <a:sym typeface="Wingdings"/>
              </a:rPr>
            </a:br>
            <a:r>
              <a:rPr lang="en-US" sz="3200" dirty="0" smtClean="0">
                <a:sym typeface="Wingdings"/>
              </a:rPr>
              <a:t>How quickly can HR hire new employees to deal with sudden spike in orders?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935" y="2285999"/>
            <a:ext cx="4038600" cy="22860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Accounting</a:t>
            </a:r>
          </a:p>
          <a:p>
            <a:r>
              <a:rPr lang="en-US" dirty="0" smtClean="0"/>
              <a:t>Payment Data from customer</a:t>
            </a:r>
          </a:p>
          <a:p>
            <a:r>
              <a:rPr lang="en-US" dirty="0" smtClean="0"/>
              <a:t>Budgeting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540" y="2300177"/>
            <a:ext cx="4038600" cy="2286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Marketing</a:t>
            </a:r>
          </a:p>
          <a:p>
            <a:r>
              <a:rPr lang="en-US" dirty="0" smtClean="0"/>
              <a:t>Order Data from customers</a:t>
            </a:r>
          </a:p>
          <a:p>
            <a:r>
              <a:rPr lang="en-US" dirty="0" smtClean="0"/>
              <a:t>Sales forecasting Data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52650" y="4572000"/>
            <a:ext cx="5143500" cy="20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Human Resources</a:t>
            </a:r>
          </a:p>
          <a:p>
            <a:r>
              <a:rPr lang="en-US" dirty="0" smtClean="0"/>
              <a:t>Employee recruiting &amp; training</a:t>
            </a:r>
          </a:p>
          <a:p>
            <a:r>
              <a:rPr lang="en-US" dirty="0" smtClean="0"/>
              <a:t>HR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401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Enterprise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Customer Relationship Management (CRM)</a:t>
            </a:r>
          </a:p>
          <a:p>
            <a:r>
              <a:rPr lang="en-US" sz="2000" dirty="0" smtClean="0"/>
              <a:t>Marketing System that have evolved to integrate Accounting, Finance and even manufacturing</a:t>
            </a:r>
          </a:p>
          <a:p>
            <a:r>
              <a:rPr lang="en-US" sz="2000" dirty="0" smtClean="0"/>
              <a:t>Goal is Sales and Marketing Automation</a:t>
            </a:r>
          </a:p>
          <a:p>
            <a:r>
              <a:rPr lang="en-US" sz="2000" dirty="0" smtClean="0"/>
              <a:t>Some would argue CRM is cross-functional and not truly Enterprise</a:t>
            </a:r>
          </a:p>
          <a:p>
            <a:r>
              <a:rPr lang="en-US" sz="2000" dirty="0" smtClean="0"/>
              <a:t>Examples</a:t>
            </a:r>
          </a:p>
          <a:p>
            <a:pPr lvl="1"/>
            <a:r>
              <a:rPr lang="en-US" sz="1600" dirty="0" smtClean="0"/>
              <a:t>Salesforce</a:t>
            </a:r>
          </a:p>
          <a:p>
            <a:pPr lvl="1"/>
            <a:r>
              <a:rPr lang="en-US" sz="1600" dirty="0" smtClean="0"/>
              <a:t>SAP</a:t>
            </a:r>
          </a:p>
          <a:p>
            <a:pPr lvl="1"/>
            <a:r>
              <a:rPr lang="en-US" sz="1600" dirty="0" smtClean="0"/>
              <a:t>Oracle</a:t>
            </a:r>
          </a:p>
          <a:p>
            <a:pPr lvl="1"/>
            <a:r>
              <a:rPr lang="en-US" sz="1600" dirty="0" smtClean="0"/>
              <a:t>Microsoft Dynamics</a:t>
            </a:r>
          </a:p>
          <a:p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Enterprise Resource Planning (ERP)</a:t>
            </a:r>
          </a:p>
          <a:p>
            <a:r>
              <a:rPr lang="en-US" dirty="0" smtClean="0"/>
              <a:t>The true Enterprise System</a:t>
            </a:r>
          </a:p>
          <a:p>
            <a:r>
              <a:rPr lang="en-US" dirty="0" smtClean="0"/>
              <a:t>Combines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Purchasing materials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Materials management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Production &amp; manufacturing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Distribution &amp; Sales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Customer Relationship Management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Financial &amp; Long-term planning</a:t>
            </a:r>
          </a:p>
        </p:txBody>
      </p:sp>
    </p:spTree>
    <p:extLst>
      <p:ext uri="{BB962C8B-B14F-4D97-AF65-F5344CB8AC3E}">
        <p14:creationId xmlns:p14="http://schemas.microsoft.com/office/powerpoint/2010/main" val="15691270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Systems include IT (Hardware and Software) but also People, Data, and Procedures to follow.</a:t>
            </a:r>
          </a:p>
          <a:p>
            <a:r>
              <a:rPr lang="en-US" dirty="0" smtClean="0"/>
              <a:t>Understanding General System requires identifying 8 key components:  Goals, Stakeholders, System Boundaries, Input, Processing, Output, Feedback, and Control.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Historically, system have been designed for the </a:t>
            </a:r>
            <a:r>
              <a:rPr lang="en-US" b="1" dirty="0" smtClean="0"/>
              <a:t>5 core functional </a:t>
            </a:r>
            <a:r>
              <a:rPr lang="en-US" b="1" u="sng" dirty="0" smtClean="0"/>
              <a:t>units</a:t>
            </a:r>
            <a:r>
              <a:rPr lang="en-US" b="1" dirty="0" smtClean="0"/>
              <a:t> of business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6 different types </a:t>
            </a:r>
            <a:r>
              <a:rPr lang="en-US" dirty="0" smtClean="0"/>
              <a:t>of systems emerged: PCS, TPS, ECS, MIS, DSS, and EIS.</a:t>
            </a:r>
          </a:p>
          <a:p>
            <a:r>
              <a:rPr lang="en-US" dirty="0" smtClean="0"/>
              <a:t>More recently, </a:t>
            </a:r>
            <a:r>
              <a:rPr lang="en-US" b="1" u="sng" dirty="0" smtClean="0"/>
              <a:t>enterprise systems</a:t>
            </a:r>
            <a:r>
              <a:rPr lang="en-US" dirty="0" smtClean="0"/>
              <a:t> have been developed to integrate systems in all the </a:t>
            </a:r>
            <a:r>
              <a:rPr lang="en-US" b="1" u="sng" dirty="0" smtClean="0"/>
              <a:t>units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Leveraging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1992, I bought </a:t>
            </a:r>
            <a:r>
              <a:rPr lang="en-US" b="1" dirty="0" smtClean="0"/>
              <a:t>Metallica’s </a:t>
            </a:r>
            <a:br>
              <a:rPr lang="en-US" b="1" dirty="0" smtClean="0"/>
            </a:br>
            <a:r>
              <a:rPr lang="en-US" b="1" dirty="0" smtClean="0"/>
              <a:t>Black Album</a:t>
            </a:r>
            <a:r>
              <a:rPr lang="en-US" dirty="0" smtClean="0"/>
              <a:t> for $16.99 </a:t>
            </a:r>
            <a:br>
              <a:rPr lang="en-US" dirty="0" smtClean="0"/>
            </a:br>
            <a:r>
              <a:rPr lang="en-US" dirty="0" smtClean="0"/>
              <a:t>at store called Record Town.</a:t>
            </a:r>
          </a:p>
          <a:p>
            <a:r>
              <a:rPr lang="en-US" dirty="0" smtClean="0"/>
              <a:t>Today, you can download new albums on iTunes for $9.99.</a:t>
            </a:r>
          </a:p>
          <a:p>
            <a:pPr lvl="1"/>
            <a:r>
              <a:rPr lang="en-US" dirty="0" smtClean="0"/>
              <a:t>Information Technology makes delivering music cheaper</a:t>
            </a:r>
          </a:p>
          <a:p>
            <a:pPr lvl="2"/>
            <a:r>
              <a:rPr lang="en-US" dirty="0" smtClean="0"/>
              <a:t>right or wrong?</a:t>
            </a:r>
          </a:p>
          <a:p>
            <a:pPr lvl="1"/>
            <a:r>
              <a:rPr lang="en-US" dirty="0" smtClean="0"/>
              <a:t>This is great for the consumer</a:t>
            </a:r>
          </a:p>
          <a:p>
            <a:pPr lvl="2"/>
            <a:r>
              <a:rPr lang="en-US" dirty="0" smtClean="0"/>
              <a:t>right or wrong?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81000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How Leveraging Technology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Those who purchase “cheap” songs on iTunes often</a:t>
            </a:r>
          </a:p>
          <a:p>
            <a:pPr lvl="1"/>
            <a:r>
              <a:rPr lang="en-US" dirty="0" smtClean="0"/>
              <a:t>Pay </a:t>
            </a:r>
            <a:r>
              <a:rPr lang="en-US" b="1" dirty="0" smtClean="0"/>
              <a:t>$60-$100/month </a:t>
            </a:r>
            <a:r>
              <a:rPr lang="en-US" dirty="0" smtClean="0"/>
              <a:t>for their </a:t>
            </a:r>
            <a:r>
              <a:rPr lang="en-US" dirty="0" smtClean="0"/>
              <a:t>phone data service</a:t>
            </a:r>
            <a:endParaRPr lang="en-US" dirty="0" smtClean="0"/>
          </a:p>
          <a:p>
            <a:pPr lvl="1"/>
            <a:r>
              <a:rPr lang="en-US" dirty="0" smtClean="0"/>
              <a:t>Pay </a:t>
            </a:r>
            <a:r>
              <a:rPr lang="en-US" b="1" dirty="0" smtClean="0"/>
              <a:t>$</a:t>
            </a:r>
            <a:r>
              <a:rPr lang="en-US" b="1" dirty="0"/>
              <a:t>8</a:t>
            </a:r>
            <a:r>
              <a:rPr lang="en-US" b="1" dirty="0" smtClean="0"/>
              <a:t>00-3000 </a:t>
            </a:r>
            <a:r>
              <a:rPr lang="en-US" u="sng" dirty="0" smtClean="0"/>
              <a:t>every </a:t>
            </a:r>
            <a:r>
              <a:rPr lang="en-US" u="sng" dirty="0" smtClean="0"/>
              <a:t>3-5 </a:t>
            </a:r>
            <a:r>
              <a:rPr lang="en-US" u="sng" dirty="0" smtClean="0"/>
              <a:t>years</a:t>
            </a:r>
            <a:r>
              <a:rPr lang="en-US" dirty="0" smtClean="0"/>
              <a:t> for </a:t>
            </a:r>
            <a:r>
              <a:rPr lang="en-US" dirty="0" smtClean="0"/>
              <a:t>laptop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628814"/>
            <a:ext cx="1828800" cy="1266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28350" b="40722"/>
          <a:stretch>
            <a:fillRect/>
          </a:stretch>
        </p:blipFill>
        <p:spPr>
          <a:xfrm>
            <a:off x="4114800" y="3962400"/>
            <a:ext cx="2940050" cy="6810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How Leveraging Technology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Consumers pay for Apple’s store (iTunes) by buying Apple hardware</a:t>
            </a:r>
          </a:p>
          <a:p>
            <a:r>
              <a:rPr lang="en-US" dirty="0" smtClean="0"/>
              <a:t>Apple Corporation can </a:t>
            </a:r>
            <a:r>
              <a:rPr lang="en-US" b="1" u="sng" dirty="0" smtClean="0"/>
              <a:t>sell music</a:t>
            </a:r>
            <a:r>
              <a:rPr lang="en-US" dirty="0" smtClean="0"/>
              <a:t> without </a:t>
            </a:r>
          </a:p>
          <a:p>
            <a:pPr lvl="1"/>
            <a:r>
              <a:rPr lang="en-US" dirty="0" smtClean="0"/>
              <a:t>moving stuff in trucks</a:t>
            </a:r>
          </a:p>
          <a:p>
            <a:pPr lvl="1"/>
            <a:r>
              <a:rPr lang="en-US" dirty="0" smtClean="0"/>
              <a:t>building a store in your town</a:t>
            </a:r>
          </a:p>
          <a:p>
            <a:pPr lvl="1"/>
            <a:r>
              <a:rPr lang="en-US" dirty="0" smtClean="0"/>
              <a:t>hiring clerks</a:t>
            </a:r>
          </a:p>
          <a:p>
            <a:r>
              <a:rPr lang="en-US" dirty="0" smtClean="0"/>
              <a:t>BTW: </a:t>
            </a:r>
            <a:r>
              <a:rPr lang="en-US" dirty="0" smtClean="0"/>
              <a:t>Microsoft </a:t>
            </a:r>
            <a:r>
              <a:rPr lang="en-US" dirty="0" smtClean="0"/>
              <a:t>leverages consumers in </a:t>
            </a:r>
            <a:r>
              <a:rPr lang="en-US" dirty="0" smtClean="0"/>
              <a:t>similar ways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1828800" cy="1266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28350" b="40722"/>
          <a:stretch>
            <a:fillRect/>
          </a:stretch>
        </p:blipFill>
        <p:spPr>
          <a:xfrm>
            <a:off x="4495800" y="1524000"/>
            <a:ext cx="2940050" cy="6810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Why I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 teach Computer Science (CS) </a:t>
            </a:r>
            <a:br>
              <a:rPr lang="en-US" sz="2400" dirty="0" smtClean="0"/>
            </a:br>
            <a:r>
              <a:rPr lang="en-US" sz="2400" dirty="0" smtClean="0"/>
              <a:t>majors how to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b="1" dirty="0" smtClean="0"/>
              <a:t>blow up your business job!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dirty="0" smtClean="0"/>
              <a:t>In CS, we build software systems that replace costly human labor to help businesses become more profitable</a:t>
            </a:r>
          </a:p>
          <a:p>
            <a:pPr lvl="1"/>
            <a:r>
              <a:rPr lang="en-US" sz="2000" dirty="0" smtClean="0"/>
              <a:t>unless you have ideas on how to use information systems to improve business, you might not have a “thinking” career in business.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8120"/>
            <a:ext cx="4038600" cy="3230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this course really helps?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By making you do </a:t>
            </a:r>
            <a:r>
              <a:rPr lang="en-US" b="1" dirty="0" smtClean="0"/>
              <a:t>lab activities</a:t>
            </a:r>
            <a:r>
              <a:rPr lang="en-US" dirty="0" smtClean="0"/>
              <a:t> where you will</a:t>
            </a:r>
          </a:p>
          <a:p>
            <a:r>
              <a:rPr lang="en-US" dirty="0" smtClean="0"/>
              <a:t>Use computer systems to solve problems and manage information</a:t>
            </a:r>
          </a:p>
          <a:p>
            <a:r>
              <a:rPr lang="en-US" dirty="0" smtClean="0"/>
              <a:t>Labs are important because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You get to actually do stuff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Then, you think about what you did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Then, I tell you why it was important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1682" name="AutoShape 2" descr="http://www.visualphotos.com/photo/2x4748571/Smiling_teacher_talking_to_student_in_computer_lab_2970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AutoShape 4" descr="http://www.visualphotos.com/photo/2x4748571/Smiling_teacher_talking_to_student_in_computer_lab_2970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Smiling_teacher_talking_to_student_in_computer_lab_29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17638"/>
            <a:ext cx="3657600" cy="2788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42059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lab might look like if I were handsome and smiled</a:t>
            </a:r>
            <a:endParaRPr lang="en-US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Will doing the labs make me </a:t>
            </a:r>
            <a:br>
              <a:rPr lang="en-US" b="1" dirty="0" smtClean="0"/>
            </a:br>
            <a:r>
              <a:rPr lang="en-US" b="1" dirty="0" smtClean="0"/>
              <a:t>a </a:t>
            </a:r>
            <a:r>
              <a:rPr lang="en-US" b="1" u="sng" dirty="0" smtClean="0"/>
              <a:t>master of technology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No!</a:t>
            </a:r>
          </a:p>
          <a:p>
            <a:r>
              <a:rPr lang="en-US" dirty="0" smtClean="0"/>
              <a:t>You have to do </a:t>
            </a:r>
            <a:r>
              <a:rPr lang="en-US" dirty="0" smtClean="0"/>
              <a:t>4 </a:t>
            </a:r>
            <a:r>
              <a:rPr lang="en-US" dirty="0" smtClean="0"/>
              <a:t>other things</a:t>
            </a:r>
          </a:p>
          <a:p>
            <a:r>
              <a:rPr lang="en-US" dirty="0" smtClean="0"/>
              <a:t>But, these things will also help you</a:t>
            </a:r>
          </a:p>
          <a:p>
            <a:pPr lvl="1"/>
            <a:r>
              <a:rPr lang="en-US" sz="3200" dirty="0" smtClean="0"/>
              <a:t>get an A in the course and</a:t>
            </a:r>
          </a:p>
          <a:p>
            <a:pPr lvl="1"/>
            <a:r>
              <a:rPr lang="en-US" sz="3200" dirty="0" smtClean="0"/>
              <a:t>avoid a grunt-like career with no job security</a:t>
            </a:r>
          </a:p>
          <a:p>
            <a:r>
              <a:rPr lang="en-US" dirty="0" smtClean="0"/>
              <a:t>Do you want to know the 5 things?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#1 </a:t>
            </a:r>
            <a:r>
              <a:rPr lang="en-US" dirty="0" smtClean="0"/>
              <a:t>Look at the world as a system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2286000"/>
            <a:ext cx="1143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2286000"/>
            <a:ext cx="14478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Output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>
            <a:off x="3657600" y="2516833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3962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Identify goals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Make honest observations about the world around you, and connect inputs with outputs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Take action to achieve your goal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0" y="1334869"/>
            <a:ext cx="47244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1. Goal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33600" y="1796534"/>
            <a:ext cx="4724400" cy="1200329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2. Observe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2996863"/>
            <a:ext cx="47244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3. Action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#1 </a:t>
            </a:r>
            <a:r>
              <a:rPr lang="en-US" dirty="0" smtClean="0"/>
              <a:t>Look at the world as a system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Goal</a:t>
            </a:r>
            <a:r>
              <a:rPr lang="en-US" sz="2600" dirty="0" smtClean="0"/>
              <a:t>:  I want to get an A.</a:t>
            </a:r>
          </a:p>
          <a:p>
            <a:r>
              <a:rPr lang="en-US" sz="2600" b="1" dirty="0" smtClean="0"/>
              <a:t>Observations</a:t>
            </a:r>
            <a:r>
              <a:rPr lang="en-US" sz="2600" dirty="0" smtClean="0"/>
              <a:t>:</a:t>
            </a:r>
          </a:p>
          <a:p>
            <a:pPr lvl="1"/>
            <a:r>
              <a:rPr lang="en-US" sz="2600" dirty="0" smtClean="0"/>
              <a:t>Studied 2 hours for exam1 and got a B.</a:t>
            </a:r>
          </a:p>
          <a:p>
            <a:pPr lvl="1"/>
            <a:r>
              <a:rPr lang="en-US" sz="2600" dirty="0" smtClean="0"/>
              <a:t>Studied 4 hours for exam2 and got a A-.</a:t>
            </a:r>
          </a:p>
          <a:p>
            <a:r>
              <a:rPr lang="en-US" sz="2600" b="1" dirty="0" smtClean="0"/>
              <a:t>Input</a:t>
            </a:r>
            <a:r>
              <a:rPr lang="en-US" sz="2600" dirty="0" smtClean="0"/>
              <a:t>: hours studied</a:t>
            </a:r>
          </a:p>
          <a:p>
            <a:r>
              <a:rPr lang="en-US" sz="2600" b="1" dirty="0" smtClean="0"/>
              <a:t>Output</a:t>
            </a:r>
            <a:r>
              <a:rPr lang="en-US" sz="2600" dirty="0" smtClean="0"/>
              <a:t>: grade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b="1" dirty="0" smtClean="0"/>
              <a:t>Why this helps</a:t>
            </a:r>
          </a:p>
          <a:p>
            <a:r>
              <a:rPr lang="en-US" sz="2600" dirty="0" smtClean="0"/>
              <a:t>Some systems are poorly designed and unfair, some are fair and consistent.</a:t>
            </a:r>
          </a:p>
          <a:p>
            <a:r>
              <a:rPr lang="en-US" sz="2600" dirty="0" smtClean="0"/>
              <a:t>Regardless, understanding how a system works is the key to controlling the system and achieving goals.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447800"/>
            <a:ext cx="1295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Input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1447800"/>
            <a:ext cx="152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Output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>
            <a:off x="3276600" y="1678633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198492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Connect input and outputs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#2 </a:t>
            </a:r>
            <a:r>
              <a:rPr lang="en-US" dirty="0" smtClean="0"/>
              <a:t>Share ideas and </a:t>
            </a:r>
            <a:br>
              <a:rPr lang="en-US" dirty="0" smtClean="0"/>
            </a:br>
            <a:r>
              <a:rPr lang="en-US" dirty="0" smtClean="0"/>
              <a:t>be open to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02669"/>
            <a:ext cx="4038600" cy="38234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McDonald’s Grunt:  </a:t>
            </a:r>
          </a:p>
          <a:p>
            <a:r>
              <a:rPr lang="en-US" sz="2000" b="1" dirty="0" smtClean="0"/>
              <a:t>Goal: </a:t>
            </a:r>
            <a:r>
              <a:rPr lang="en-US" sz="2000" dirty="0" smtClean="0"/>
              <a:t>To be a manager</a:t>
            </a:r>
          </a:p>
          <a:p>
            <a:r>
              <a:rPr lang="en-US" sz="2000" b="1" dirty="0" smtClean="0"/>
              <a:t>Observation: </a:t>
            </a:r>
            <a:r>
              <a:rPr lang="en-US" sz="2000" dirty="0" smtClean="0"/>
              <a:t>We cook too many fries at once.  By the time we sell them all, the last order is cold.  </a:t>
            </a:r>
          </a:p>
          <a:p>
            <a:r>
              <a:rPr lang="en-US" sz="2000" b="1" dirty="0" smtClean="0"/>
              <a:t>Idea: </a:t>
            </a:r>
            <a:r>
              <a:rPr lang="en-US" sz="2000" dirty="0" smtClean="0"/>
              <a:t>We should cook half as many fries, but twice as often.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302669"/>
            <a:ext cx="4038600" cy="38234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Idiot Night Manager</a:t>
            </a:r>
            <a:r>
              <a:rPr lang="en-US" sz="2000" dirty="0" smtClean="0"/>
              <a:t>:</a:t>
            </a:r>
          </a:p>
          <a:p>
            <a:r>
              <a:rPr lang="en-US" sz="2000" b="1" dirty="0" smtClean="0"/>
              <a:t>Criticism: </a:t>
            </a:r>
            <a:r>
              <a:rPr lang="en-US" sz="2000" dirty="0" smtClean="0"/>
              <a:t>Dude, we are going to have to work harder to fill the fryer twice as often.  </a:t>
            </a:r>
          </a:p>
          <a:p>
            <a:pPr>
              <a:buNone/>
            </a:pPr>
            <a:r>
              <a:rPr lang="en-US" sz="2000" b="1" dirty="0" smtClean="0"/>
              <a:t>Grunt:  </a:t>
            </a:r>
          </a:p>
          <a:p>
            <a:r>
              <a:rPr lang="en-US" sz="2000" b="1" dirty="0" smtClean="0"/>
              <a:t>Openness: </a:t>
            </a:r>
            <a:r>
              <a:rPr lang="en-US" sz="2000" dirty="0" smtClean="0"/>
              <a:t>You are right, but my goal is to make crispy, tasty fries and I’m not afraid to work harder.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0800" y="159544"/>
            <a:ext cx="19050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Management Information Systems (MIS)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does this term really mean?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b="1" dirty="0" smtClean="0"/>
              <a:t>Management </a:t>
            </a:r>
          </a:p>
          <a:p>
            <a:pPr lvl="1"/>
            <a:r>
              <a:rPr lang="en-US" sz="2400" dirty="0" smtClean="0"/>
              <a:t>a major at Siena,</a:t>
            </a:r>
          </a:p>
          <a:p>
            <a:pPr lvl="1"/>
            <a:r>
              <a:rPr lang="en-US" sz="2400" dirty="0" smtClean="0"/>
              <a:t>a good occupation.</a:t>
            </a:r>
          </a:p>
          <a:p>
            <a:pPr lvl="1"/>
            <a:r>
              <a:rPr lang="en-US" sz="2400" dirty="0" smtClean="0"/>
              <a:t>the act of managing;  </a:t>
            </a:r>
            <a:br>
              <a:rPr lang="en-US" sz="2400" dirty="0" smtClean="0"/>
            </a:br>
            <a:r>
              <a:rPr lang="en-US" sz="2400" dirty="0" smtClean="0"/>
              <a:t>handling, directing, controlling.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92300"/>
            <a:ext cx="1905000" cy="237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4267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 well-known </a:t>
            </a:r>
            <a:br>
              <a:rPr lang="en-US" sz="1400" b="1" dirty="0" smtClean="0"/>
            </a:br>
            <a:r>
              <a:rPr lang="en-US" sz="1400" b="1" dirty="0" smtClean="0"/>
              <a:t>manager on TV</a:t>
            </a:r>
            <a:endParaRPr lang="en-US" sz="1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8952" cy="18589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#3 </a:t>
            </a:r>
            <a:r>
              <a:rPr lang="en-US" b="1" dirty="0" smtClean="0"/>
              <a:t>Experiment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(test what works the best)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Grunt:  </a:t>
            </a:r>
          </a:p>
          <a:p>
            <a:pPr lvl="1"/>
            <a:r>
              <a:rPr lang="en-US" dirty="0" smtClean="0"/>
              <a:t>Filling the fryer at 50% capacity but twice as often is too much work.</a:t>
            </a:r>
          </a:p>
          <a:p>
            <a:pPr lvl="1"/>
            <a:r>
              <a:rPr lang="en-US" dirty="0" smtClean="0"/>
              <a:t>but filling it at 66% capacity but 1.5 times as often works out great</a:t>
            </a:r>
          </a:p>
          <a:p>
            <a:pPr lvl="1"/>
            <a:r>
              <a:rPr lang="en-US" dirty="0" smtClean="0"/>
              <a:t>Also we can change the % based on how busy we are. </a:t>
            </a:r>
          </a:p>
          <a:p>
            <a:r>
              <a:rPr lang="en-US" b="1" dirty="0" smtClean="0"/>
              <a:t>Idiot Night Manager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Good job, nerd!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District Manager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Since we hired Grunt, we are selling more fries</a:t>
            </a:r>
          </a:p>
          <a:p>
            <a:pPr lvl="1"/>
            <a:r>
              <a:rPr lang="en-US" dirty="0" smtClean="0"/>
              <a:t>customers say the fries are fresher and crispier</a:t>
            </a:r>
          </a:p>
          <a:p>
            <a:r>
              <a:rPr lang="en-US" b="1" dirty="0" smtClean="0"/>
              <a:t>Outcome: </a:t>
            </a:r>
          </a:p>
          <a:p>
            <a:pPr lvl="1"/>
            <a:r>
              <a:rPr lang="en-US" dirty="0" smtClean="0"/>
              <a:t>Grunt gets promoted to “thinking” position</a:t>
            </a:r>
          </a:p>
          <a:p>
            <a:pPr lvl="1"/>
            <a:r>
              <a:rPr lang="en-US" dirty="0" smtClean="0"/>
              <a:t>Idiot Manager has to follow Grunt’s nerdy fry cooking process any way.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152" y="338138"/>
            <a:ext cx="2471148" cy="14144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70656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#4 </a:t>
            </a:r>
            <a:r>
              <a:rPr lang="en-US" dirty="0" smtClean="0"/>
              <a:t>Identify </a:t>
            </a:r>
            <a:r>
              <a:rPr lang="en-US" u="sng" dirty="0" smtClean="0">
                <a:solidFill>
                  <a:srgbClr val="C00000"/>
                </a:solidFill>
              </a:rPr>
              <a:t>bad ideas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b="1" dirty="0" smtClean="0">
                <a:solidFill>
                  <a:srgbClr val="00B050"/>
                </a:solidFill>
              </a:rPr>
              <a:t>do the right thing</a:t>
            </a:r>
            <a:r>
              <a:rPr lang="en-US" b="1" dirty="0" smtClean="0"/>
              <a:t>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114800" cy="414496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Student #1 goal</a:t>
            </a:r>
          </a:p>
          <a:p>
            <a:pPr lvl="1"/>
            <a:r>
              <a:rPr lang="en-US" sz="2000" dirty="0" smtClean="0"/>
              <a:t>My goal is to minimize the amount of work to do on this project. </a:t>
            </a:r>
          </a:p>
          <a:p>
            <a:r>
              <a:rPr lang="en-US" sz="2000" b="1" dirty="0" smtClean="0"/>
              <a:t>Student #1 idea</a:t>
            </a:r>
          </a:p>
          <a:p>
            <a:pPr lvl="1"/>
            <a:r>
              <a:rPr lang="en-US" sz="2000" dirty="0" smtClean="0"/>
              <a:t>I will  just copy text from Wikipedia.</a:t>
            </a:r>
          </a:p>
          <a:p>
            <a:r>
              <a:rPr lang="en-US" sz="2000" b="1" dirty="0" smtClean="0"/>
              <a:t>Student #2 identifies bad idea</a:t>
            </a:r>
          </a:p>
          <a:p>
            <a:pPr lvl="1"/>
            <a:r>
              <a:rPr lang="en-US" sz="2000" dirty="0" smtClean="0"/>
              <a:t>That’s plagiarism and it might lead to you having to do more work.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4114800" cy="3916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Outcome</a:t>
            </a:r>
            <a:r>
              <a:rPr lang="en-US" sz="2000" dirty="0" smtClean="0"/>
              <a:t>:  </a:t>
            </a:r>
          </a:p>
          <a:p>
            <a:r>
              <a:rPr lang="en-US" sz="2000" dirty="0" smtClean="0"/>
              <a:t>Student #1 gets </a:t>
            </a:r>
          </a:p>
          <a:p>
            <a:pPr lvl="1"/>
            <a:r>
              <a:rPr lang="en-US" sz="2000" dirty="0" smtClean="0"/>
              <a:t>a zero on project, </a:t>
            </a:r>
          </a:p>
          <a:p>
            <a:pPr lvl="1"/>
            <a:r>
              <a:rPr lang="en-US" sz="2000" dirty="0" smtClean="0"/>
              <a:t>fails the course</a:t>
            </a:r>
          </a:p>
          <a:p>
            <a:pPr lvl="1"/>
            <a:r>
              <a:rPr lang="en-US" sz="2000" dirty="0" smtClean="0"/>
              <a:t>must take the course again</a:t>
            </a:r>
          </a:p>
          <a:p>
            <a:pPr lvl="1"/>
            <a:r>
              <a:rPr lang="en-US" sz="2000" dirty="0" smtClean="0"/>
              <a:t>must redo project next semester anyway</a:t>
            </a:r>
          </a:p>
          <a:p>
            <a:r>
              <a:rPr lang="en-US" sz="2000" dirty="0" smtClean="0"/>
              <a:t>Student #2 ends up doing a lot less work on the project than student #1.</a:t>
            </a:r>
          </a:p>
          <a:p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722533" y="0"/>
            <a:ext cx="1964267" cy="2209800"/>
            <a:chOff x="6722533" y="0"/>
            <a:chExt cx="1964267" cy="2209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2533" y="0"/>
              <a:ext cx="1964267" cy="22098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7239000" y="1752600"/>
              <a:ext cx="53340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239000" y="1752600"/>
              <a:ext cx="38100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Components of an Information  System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762310"/>
            <a:ext cx="152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Hardware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762310"/>
            <a:ext cx="152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Software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2762310"/>
            <a:ext cx="152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2762310"/>
            <a:ext cx="152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Procedures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2762310"/>
            <a:ext cx="1524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People</a:t>
            </a:r>
            <a:endParaRPr lang="en-US" sz="20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762000" y="3162420"/>
            <a:ext cx="3048000" cy="590490"/>
            <a:chOff x="762000" y="3162420"/>
            <a:chExt cx="3048000" cy="590490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2133600" y="1790820"/>
              <a:ext cx="304800" cy="3048000"/>
            </a:xfrm>
            <a:prstGeom prst="leftBrace">
              <a:avLst>
                <a:gd name="adj1" fmla="val 8333"/>
                <a:gd name="adj2" fmla="val 4975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3383578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Computer Side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34000" y="3162419"/>
            <a:ext cx="3048000" cy="590490"/>
            <a:chOff x="5334000" y="3162419"/>
            <a:chExt cx="3048000" cy="590490"/>
          </a:xfrm>
        </p:grpSpPr>
        <p:sp>
          <p:nvSpPr>
            <p:cNvPr id="13" name="Left Brace 12"/>
            <p:cNvSpPr/>
            <p:nvPr/>
          </p:nvSpPr>
          <p:spPr>
            <a:xfrm rot="16200000">
              <a:off x="6705600" y="1790819"/>
              <a:ext cx="304800" cy="3048000"/>
            </a:xfrm>
            <a:prstGeom prst="leftBrace">
              <a:avLst>
                <a:gd name="adj1" fmla="val 8333"/>
                <a:gd name="adj2" fmla="val 4975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3383577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Human Side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10000" y="2209800"/>
            <a:ext cx="1524000" cy="552510"/>
            <a:chOff x="3810000" y="2209800"/>
            <a:chExt cx="1524000" cy="552510"/>
          </a:xfrm>
        </p:grpSpPr>
        <p:cxnSp>
          <p:nvCxnSpPr>
            <p:cNvPr id="16" name="Straight Arrow Connector 15"/>
            <p:cNvCxnSpPr>
              <a:endCxn id="8" idx="0"/>
            </p:cNvCxnSpPr>
            <p:nvPr/>
          </p:nvCxnSpPr>
          <p:spPr>
            <a:xfrm>
              <a:off x="4572000" y="2514600"/>
              <a:ext cx="0" cy="2477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810000" y="2209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Bridge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00200" y="1417638"/>
            <a:ext cx="6019800" cy="1344672"/>
            <a:chOff x="1600200" y="1417638"/>
            <a:chExt cx="6019800" cy="134467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600200" y="1600200"/>
              <a:ext cx="0" cy="11621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00200" y="1600200"/>
              <a:ext cx="2552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810001" y="141763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Actors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953000" y="1600200"/>
              <a:ext cx="2667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620000" y="1600200"/>
              <a:ext cx="0" cy="11621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971800" y="1840468"/>
            <a:ext cx="3200400" cy="950387"/>
            <a:chOff x="2971800" y="1840468"/>
            <a:chExt cx="3200400" cy="950387"/>
          </a:xfrm>
        </p:grpSpPr>
        <p:sp>
          <p:nvSpPr>
            <p:cNvPr id="27" name="TextBox 26"/>
            <p:cNvSpPr txBox="1"/>
            <p:nvPr/>
          </p:nvSpPr>
          <p:spPr>
            <a:xfrm>
              <a:off x="3810000" y="18404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Instructions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971800" y="2057400"/>
              <a:ext cx="9525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81600" y="2057400"/>
              <a:ext cx="9906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971800" y="2057400"/>
              <a:ext cx="0" cy="7334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172200" y="2057400"/>
              <a:ext cx="0" cy="7049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762000" y="3886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Automation: </a:t>
            </a:r>
            <a:r>
              <a:rPr lang="en-US" dirty="0" smtClean="0"/>
              <a:t>Move work from human side to computer side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0" y="45074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More difficult to change</a:t>
            </a:r>
            <a:endParaRPr lang="en-US" dirty="0"/>
          </a:p>
        </p:txBody>
      </p:sp>
      <p:sp>
        <p:nvSpPr>
          <p:cNvPr id="52" name="Right Arrow 51"/>
          <p:cNvSpPr/>
          <p:nvPr/>
        </p:nvSpPr>
        <p:spPr>
          <a:xfrm>
            <a:off x="2209800" y="4876800"/>
            <a:ext cx="6172200" cy="2286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Arrow 52"/>
          <p:cNvSpPr/>
          <p:nvPr/>
        </p:nvSpPr>
        <p:spPr>
          <a:xfrm>
            <a:off x="762000" y="4255532"/>
            <a:ext cx="5715000" cy="2519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Components of an Information  System</a:t>
            </a:r>
            <a:endParaRPr lang="en-US" sz="3600" b="1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benefits of automation is </a:t>
            </a:r>
            <a:r>
              <a:rPr lang="en-US" b="1" u="sng" dirty="0" smtClean="0"/>
              <a:t>not</a:t>
            </a:r>
            <a:r>
              <a:rPr lang="en-US" b="1" dirty="0" smtClean="0"/>
              <a:t> just </a:t>
            </a:r>
            <a:r>
              <a:rPr lang="en-US" dirty="0" smtClean="0"/>
              <a:t>to do things automatically.</a:t>
            </a:r>
          </a:p>
          <a:p>
            <a:r>
              <a:rPr lang="en-US" dirty="0" smtClean="0"/>
              <a:t>What are the real benefits of automation?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135563"/>
            <a:ext cx="152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Hardware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5135563"/>
            <a:ext cx="152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Software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5135563"/>
            <a:ext cx="152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135563"/>
            <a:ext cx="152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Procedures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5135563"/>
            <a:ext cx="1524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People</a:t>
            </a:r>
            <a:endParaRPr lang="en-US" sz="2000" b="1" dirty="0"/>
          </a:p>
        </p:txBody>
      </p:sp>
      <p:grpSp>
        <p:nvGrpSpPr>
          <p:cNvPr id="2" name="Group 44"/>
          <p:cNvGrpSpPr/>
          <p:nvPr/>
        </p:nvGrpSpPr>
        <p:grpSpPr>
          <a:xfrm>
            <a:off x="762000" y="5535673"/>
            <a:ext cx="3048000" cy="590490"/>
            <a:chOff x="762000" y="3162420"/>
            <a:chExt cx="3048000" cy="590490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2133600" y="1790820"/>
              <a:ext cx="304800" cy="3048000"/>
            </a:xfrm>
            <a:prstGeom prst="leftBrace">
              <a:avLst>
                <a:gd name="adj1" fmla="val 8333"/>
                <a:gd name="adj2" fmla="val 4975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3383578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Computer Side</a:t>
              </a:r>
              <a:endParaRPr lang="en-US" dirty="0"/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5334000" y="5535672"/>
            <a:ext cx="3048000" cy="590490"/>
            <a:chOff x="5334000" y="3162419"/>
            <a:chExt cx="3048000" cy="590490"/>
          </a:xfrm>
        </p:grpSpPr>
        <p:sp>
          <p:nvSpPr>
            <p:cNvPr id="13" name="Left Brace 12"/>
            <p:cNvSpPr/>
            <p:nvPr/>
          </p:nvSpPr>
          <p:spPr>
            <a:xfrm rot="16200000">
              <a:off x="6705600" y="1790819"/>
              <a:ext cx="304800" cy="3048000"/>
            </a:xfrm>
            <a:prstGeom prst="leftBrace">
              <a:avLst>
                <a:gd name="adj1" fmla="val 8333"/>
                <a:gd name="adj2" fmla="val 4975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3383577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Human Side</a:t>
              </a:r>
              <a:endParaRPr lang="en-US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2000" y="3916363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Automation: </a:t>
            </a:r>
            <a:r>
              <a:rPr lang="en-US" dirty="0" smtClean="0"/>
              <a:t>Move work from human side to computer side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0" y="4537631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More difficult to change</a:t>
            </a:r>
            <a:endParaRPr lang="en-US" dirty="0"/>
          </a:p>
        </p:txBody>
      </p:sp>
      <p:sp>
        <p:nvSpPr>
          <p:cNvPr id="52" name="Right Arrow 51"/>
          <p:cNvSpPr/>
          <p:nvPr/>
        </p:nvSpPr>
        <p:spPr>
          <a:xfrm>
            <a:off x="5486400" y="4800600"/>
            <a:ext cx="2895600" cy="2286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Arrow 52"/>
          <p:cNvSpPr/>
          <p:nvPr/>
        </p:nvSpPr>
        <p:spPr>
          <a:xfrm>
            <a:off x="762000" y="4191000"/>
            <a:ext cx="5715000" cy="2519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big </a:t>
            </a:r>
            <a:r>
              <a:rPr lang="en-US" dirty="0" smtClean="0"/>
              <a:t>benefits of </a:t>
            </a:r>
            <a:r>
              <a:rPr lang="en-US" dirty="0" smtClean="0"/>
              <a:t>IS automation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Agility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People</a:t>
            </a:r>
            <a:r>
              <a:rPr lang="en-US" dirty="0" smtClean="0"/>
              <a:t> are often</a:t>
            </a:r>
          </a:p>
          <a:p>
            <a:pPr lvl="1"/>
            <a:r>
              <a:rPr lang="en-US" dirty="0" smtClean="0"/>
              <a:t>slow to change</a:t>
            </a:r>
          </a:p>
          <a:p>
            <a:pPr lvl="2"/>
            <a:r>
              <a:rPr lang="en-US" dirty="0" smtClean="0"/>
              <a:t>Often hard to retrain</a:t>
            </a:r>
          </a:p>
          <a:p>
            <a:r>
              <a:rPr lang="en-US" dirty="0" smtClean="0"/>
              <a:t>Replacing people with computers (hardware) helps businesses become more </a:t>
            </a:r>
            <a:r>
              <a:rPr lang="en-US" b="1" dirty="0" smtClean="0"/>
              <a:t>agile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Business processes can be </a:t>
            </a:r>
            <a:r>
              <a:rPr lang="en-US" u="sng" dirty="0" smtClean="0"/>
              <a:t>changed</a:t>
            </a:r>
            <a:r>
              <a:rPr lang="en-US" dirty="0" smtClean="0"/>
              <a:t> easier if they are </a:t>
            </a:r>
            <a:r>
              <a:rPr lang="en-US" dirty="0" smtClean="0"/>
              <a:t>implemented </a:t>
            </a:r>
            <a:r>
              <a:rPr lang="en-US" dirty="0" smtClean="0"/>
              <a:t>with hardware or software.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Growth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Procedures</a:t>
            </a:r>
            <a:r>
              <a:rPr lang="en-US" dirty="0" smtClean="0"/>
              <a:t> are often</a:t>
            </a:r>
          </a:p>
          <a:p>
            <a:pPr lvl="1"/>
            <a:r>
              <a:rPr lang="en-US" dirty="0" smtClean="0"/>
              <a:t>ambiguous</a:t>
            </a:r>
          </a:p>
          <a:p>
            <a:pPr lvl="2"/>
            <a:r>
              <a:rPr lang="en-US" dirty="0" smtClean="0"/>
              <a:t>not formally defined</a:t>
            </a:r>
          </a:p>
          <a:p>
            <a:pPr lvl="1"/>
            <a:r>
              <a:rPr lang="en-US" dirty="0" smtClean="0"/>
              <a:t>tedious</a:t>
            </a:r>
          </a:p>
          <a:p>
            <a:pPr lvl="2"/>
            <a:r>
              <a:rPr lang="en-US" dirty="0" smtClean="0"/>
              <a:t>difficult to follow</a:t>
            </a:r>
          </a:p>
          <a:p>
            <a:r>
              <a:rPr lang="en-US" dirty="0" smtClean="0"/>
              <a:t>Replacing procedures with programs (software) helps business to </a:t>
            </a:r>
            <a:r>
              <a:rPr lang="en-US" b="1" dirty="0" smtClean="0"/>
              <a:t>grow</a:t>
            </a:r>
          </a:p>
          <a:p>
            <a:pPr lvl="1"/>
            <a:r>
              <a:rPr lang="en-US" dirty="0" smtClean="0"/>
              <a:t>Business processes can be </a:t>
            </a:r>
            <a:r>
              <a:rPr lang="en-US" sz="2600" b="1" u="sng" dirty="0" smtClean="0"/>
              <a:t>scaled up</a:t>
            </a:r>
            <a:r>
              <a:rPr lang="en-US" dirty="0" smtClean="0"/>
              <a:t> </a:t>
            </a:r>
            <a:r>
              <a:rPr lang="en-US" dirty="0" smtClean="0"/>
              <a:t>easier if they are implemented with software or hardware.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iTunes</a:t>
            </a:r>
            <a:r>
              <a:rPr lang="en-US" sz="3600" b="1" dirty="0" smtClean="0"/>
              <a:t> as a System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152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Hardware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600200"/>
            <a:ext cx="152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Software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600200"/>
            <a:ext cx="152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600200"/>
            <a:ext cx="152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Procedures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600200"/>
            <a:ext cx="1524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People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Examples?</a:t>
            </a:r>
            <a:endParaRPr lang="en-US" sz="16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2286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Examples?</a:t>
            </a:r>
            <a:endParaRPr lang="en-US" sz="16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3810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Examples?</a:t>
            </a:r>
            <a:endParaRPr lang="en-US" sz="16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Examples?</a:t>
            </a:r>
            <a:endParaRPr lang="en-US" sz="16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6858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Examples?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iTunes</a:t>
            </a:r>
            <a:r>
              <a:rPr lang="en-US" sz="3600" b="1" dirty="0" smtClean="0"/>
              <a:t> as a System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152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Hardware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600200"/>
            <a:ext cx="152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Software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600200"/>
            <a:ext cx="152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600200"/>
            <a:ext cx="152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Procedures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600200"/>
            <a:ext cx="1524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People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" y="2133600"/>
            <a:ext cx="152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User devices:</a:t>
            </a:r>
          </a:p>
          <a:p>
            <a:r>
              <a:rPr lang="en-US" sz="1600" dirty="0" err="1" smtClean="0"/>
              <a:t>iPhone</a:t>
            </a:r>
            <a:endParaRPr lang="en-US" sz="1600" dirty="0" smtClean="0"/>
          </a:p>
          <a:p>
            <a:r>
              <a:rPr lang="en-US" sz="1600" dirty="0" smtClean="0"/>
              <a:t>iPod</a:t>
            </a:r>
          </a:p>
          <a:p>
            <a:r>
              <a:rPr lang="en-US" sz="1600" dirty="0" err="1" smtClean="0"/>
              <a:t>iPad</a:t>
            </a:r>
            <a:endParaRPr lang="en-US" sz="1600" dirty="0" smtClean="0"/>
          </a:p>
          <a:p>
            <a:r>
              <a:rPr lang="en-US" sz="1600" dirty="0" err="1" smtClean="0"/>
              <a:t>MacBook</a:t>
            </a:r>
            <a:endParaRPr lang="en-US" sz="1600" dirty="0" smtClean="0"/>
          </a:p>
          <a:p>
            <a:r>
              <a:rPr lang="en-US" sz="1600" dirty="0" smtClean="0"/>
              <a:t>MP3 Player</a:t>
            </a:r>
          </a:p>
          <a:p>
            <a:r>
              <a:rPr lang="en-US" sz="1600" dirty="0" smtClean="0"/>
              <a:t>PC</a:t>
            </a:r>
          </a:p>
          <a:p>
            <a:endParaRPr lang="en-US" sz="1600" dirty="0" smtClean="0"/>
          </a:p>
          <a:p>
            <a:r>
              <a:rPr lang="en-US" sz="1600" b="1" dirty="0" smtClean="0"/>
              <a:t>Apple side:</a:t>
            </a:r>
          </a:p>
          <a:p>
            <a:r>
              <a:rPr lang="en-US" sz="1600" dirty="0" smtClean="0"/>
              <a:t>Media Server</a:t>
            </a:r>
          </a:p>
          <a:p>
            <a:endParaRPr lang="en-US" sz="1600" dirty="0" smtClean="0"/>
          </a:p>
          <a:p>
            <a:r>
              <a:rPr lang="en-US" sz="1600" b="1" dirty="0" smtClean="0"/>
              <a:t>Infrastructure:</a:t>
            </a:r>
          </a:p>
          <a:p>
            <a:r>
              <a:rPr lang="en-US" sz="1600" dirty="0" smtClean="0"/>
              <a:t>Network</a:t>
            </a:r>
          </a:p>
          <a:p>
            <a:r>
              <a:rPr lang="en-US" sz="1600" dirty="0" smtClean="0"/>
              <a:t>Routers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2133600"/>
            <a:ext cx="152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User devices:</a:t>
            </a:r>
          </a:p>
          <a:p>
            <a:r>
              <a:rPr lang="en-US" sz="1600" dirty="0" smtClean="0"/>
              <a:t>iTunes itself</a:t>
            </a:r>
          </a:p>
          <a:p>
            <a:r>
              <a:rPr lang="en-US" sz="1600" dirty="0" smtClean="0"/>
              <a:t>Mac OS</a:t>
            </a:r>
          </a:p>
          <a:p>
            <a:endParaRPr lang="en-US" sz="1600" dirty="0" smtClean="0"/>
          </a:p>
          <a:p>
            <a:r>
              <a:rPr lang="en-US" sz="1600" b="1" dirty="0" smtClean="0"/>
              <a:t>Apple side:</a:t>
            </a:r>
          </a:p>
          <a:p>
            <a:r>
              <a:rPr lang="en-US" sz="1600" dirty="0" smtClean="0"/>
              <a:t>Media Content Management System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3810000" y="2133600"/>
            <a:ext cx="152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Media itself</a:t>
            </a:r>
          </a:p>
          <a:p>
            <a:r>
              <a:rPr lang="en-US" sz="1600" dirty="0" smtClean="0"/>
              <a:t>Music </a:t>
            </a:r>
          </a:p>
          <a:p>
            <a:r>
              <a:rPr lang="en-US" sz="1600" dirty="0" smtClean="0"/>
              <a:t>Movies</a:t>
            </a:r>
          </a:p>
          <a:p>
            <a:r>
              <a:rPr lang="en-US" sz="1600" dirty="0" smtClean="0"/>
              <a:t>TV Shows</a:t>
            </a:r>
          </a:p>
          <a:p>
            <a:r>
              <a:rPr lang="en-US" sz="1600" dirty="0" smtClean="0"/>
              <a:t>Apps</a:t>
            </a:r>
          </a:p>
          <a:p>
            <a:r>
              <a:rPr lang="en-US" sz="1600" dirty="0" smtClean="0"/>
              <a:t>Games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2133600"/>
            <a:ext cx="152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User:</a:t>
            </a:r>
          </a:p>
          <a:p>
            <a:r>
              <a:rPr lang="en-US" sz="1600" dirty="0" smtClean="0"/>
              <a:t>Create account</a:t>
            </a:r>
          </a:p>
          <a:p>
            <a:r>
              <a:rPr lang="en-US" sz="1600" dirty="0" smtClean="0"/>
              <a:t>Login</a:t>
            </a:r>
          </a:p>
          <a:p>
            <a:r>
              <a:rPr lang="en-US" sz="1600" dirty="0" smtClean="0"/>
              <a:t>Buy song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Apple Side:</a:t>
            </a:r>
          </a:p>
          <a:p>
            <a:r>
              <a:rPr lang="en-US" sz="1600" dirty="0" smtClean="0"/>
              <a:t>Add new song</a:t>
            </a:r>
          </a:p>
          <a:p>
            <a:r>
              <a:rPr lang="en-US" sz="1600" dirty="0" smtClean="0"/>
              <a:t>Organize songs</a:t>
            </a:r>
          </a:p>
          <a:p>
            <a:r>
              <a:rPr lang="en-US" sz="1600" dirty="0" smtClean="0"/>
              <a:t>Advertise new</a:t>
            </a:r>
            <a:br>
              <a:rPr lang="en-US" sz="1600" dirty="0" smtClean="0"/>
            </a:br>
            <a:r>
              <a:rPr lang="en-US" sz="1600" dirty="0" smtClean="0"/>
              <a:t>  songs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Content Providers:</a:t>
            </a:r>
          </a:p>
          <a:p>
            <a:r>
              <a:rPr lang="en-US" sz="1600" dirty="0" smtClean="0"/>
              <a:t>Upload song</a:t>
            </a:r>
          </a:p>
          <a:p>
            <a:r>
              <a:rPr lang="en-US" sz="1600" dirty="0" smtClean="0"/>
              <a:t>Get money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58000" y="2133600"/>
            <a:ext cx="152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User: </a:t>
            </a:r>
            <a:br>
              <a:rPr lang="en-US" sz="1600" b="1" dirty="0" smtClean="0"/>
            </a:br>
            <a:r>
              <a:rPr lang="en-US" sz="1600" dirty="0" smtClean="0"/>
              <a:t>Consumer who buys songs,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Apple :</a:t>
            </a:r>
          </a:p>
          <a:p>
            <a:r>
              <a:rPr lang="en-US" sz="1600" dirty="0" smtClean="0"/>
              <a:t>System </a:t>
            </a:r>
            <a:r>
              <a:rPr lang="en-US" sz="1600" dirty="0" err="1" smtClean="0"/>
              <a:t>admins</a:t>
            </a:r>
            <a:endParaRPr lang="en-US" sz="1600" dirty="0" smtClean="0"/>
          </a:p>
          <a:p>
            <a:r>
              <a:rPr lang="en-US" sz="1600" dirty="0" smtClean="0"/>
              <a:t>Programmers</a:t>
            </a:r>
          </a:p>
          <a:p>
            <a:r>
              <a:rPr lang="en-US" sz="1600" dirty="0" smtClean="0"/>
              <a:t>CSR</a:t>
            </a:r>
          </a:p>
          <a:p>
            <a:r>
              <a:rPr lang="en-US" sz="1600" dirty="0" smtClean="0"/>
              <a:t>Marketers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Content Providers:</a:t>
            </a:r>
          </a:p>
          <a:p>
            <a:r>
              <a:rPr lang="en-US" sz="1600" dirty="0" smtClean="0"/>
              <a:t>Artists, Record Studios, App Developers, Colleges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Blackboard as a System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152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Hardware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600200"/>
            <a:ext cx="152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Software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600200"/>
            <a:ext cx="152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600200"/>
            <a:ext cx="152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Procedures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600200"/>
            <a:ext cx="1524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People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Examples?</a:t>
            </a:r>
            <a:endParaRPr lang="en-US" sz="16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2286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Examples?</a:t>
            </a:r>
            <a:endParaRPr lang="en-US" sz="16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3810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Examples?</a:t>
            </a:r>
            <a:endParaRPr lang="en-US" sz="16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Examples?</a:t>
            </a:r>
            <a:endParaRPr lang="en-US" sz="16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6858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Examples?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Blackboard as a System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152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Hardware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600200"/>
            <a:ext cx="152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Software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600200"/>
            <a:ext cx="152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600200"/>
            <a:ext cx="152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Procedures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600200"/>
            <a:ext cx="1524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People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" y="2133600"/>
            <a:ext cx="152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User devices:</a:t>
            </a:r>
          </a:p>
          <a:p>
            <a:r>
              <a:rPr lang="en-US" sz="1600" dirty="0" smtClean="0"/>
              <a:t>PC</a:t>
            </a:r>
            <a:br>
              <a:rPr lang="en-US" sz="1600" dirty="0" smtClean="0"/>
            </a:br>
            <a:r>
              <a:rPr lang="en-US" sz="1600" dirty="0" smtClean="0"/>
              <a:t>Laptop</a:t>
            </a:r>
          </a:p>
          <a:p>
            <a:endParaRPr lang="en-US" sz="1600" dirty="0" smtClean="0"/>
          </a:p>
          <a:p>
            <a:r>
              <a:rPr lang="en-US" sz="1600" b="1" dirty="0" smtClean="0"/>
              <a:t>Admin side:</a:t>
            </a:r>
          </a:p>
          <a:p>
            <a:r>
              <a:rPr lang="en-US" sz="1600" dirty="0" smtClean="0"/>
              <a:t>Web Server</a:t>
            </a:r>
          </a:p>
          <a:p>
            <a:r>
              <a:rPr lang="en-US" sz="1600" dirty="0" smtClean="0"/>
              <a:t>Database Server</a:t>
            </a:r>
          </a:p>
          <a:p>
            <a:endParaRPr lang="en-US" sz="1600" dirty="0" smtClean="0"/>
          </a:p>
          <a:p>
            <a:r>
              <a:rPr lang="en-US" sz="1600" b="1" dirty="0" smtClean="0"/>
              <a:t>Infrastructure:</a:t>
            </a:r>
          </a:p>
          <a:p>
            <a:r>
              <a:rPr lang="en-US" sz="1600" dirty="0" smtClean="0"/>
              <a:t>Network</a:t>
            </a:r>
          </a:p>
          <a:p>
            <a:r>
              <a:rPr lang="en-US" sz="1600" dirty="0" smtClean="0"/>
              <a:t>Routers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2133600"/>
            <a:ext cx="152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User devices:</a:t>
            </a:r>
          </a:p>
          <a:p>
            <a:r>
              <a:rPr lang="en-US" sz="1600" dirty="0" smtClean="0"/>
              <a:t>Web Browser</a:t>
            </a:r>
            <a:br>
              <a:rPr lang="en-US" sz="1600" dirty="0" smtClean="0"/>
            </a:br>
            <a:r>
              <a:rPr lang="en-US" sz="1600" dirty="0" smtClean="0"/>
              <a:t>Excel</a:t>
            </a:r>
          </a:p>
          <a:p>
            <a:endParaRPr lang="en-US" sz="1600" dirty="0" smtClean="0"/>
          </a:p>
          <a:p>
            <a:r>
              <a:rPr lang="en-US" sz="1600" b="1" dirty="0" smtClean="0"/>
              <a:t>Admin side:</a:t>
            </a:r>
          </a:p>
          <a:p>
            <a:r>
              <a:rPr lang="en-US" sz="1600" dirty="0" smtClean="0"/>
              <a:t>Blackboard system  itself</a:t>
            </a:r>
          </a:p>
          <a:p>
            <a:endParaRPr lang="en-US" sz="1600" dirty="0" smtClean="0"/>
          </a:p>
          <a:p>
            <a:r>
              <a:rPr lang="en-US" sz="1600" dirty="0" smtClean="0"/>
              <a:t>Database tools</a:t>
            </a:r>
          </a:p>
          <a:p>
            <a:endParaRPr lang="en-US" sz="16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3810000" y="2133600"/>
            <a:ext cx="152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Student Grades</a:t>
            </a:r>
          </a:p>
          <a:p>
            <a:endParaRPr lang="en-US" sz="1600" dirty="0" smtClean="0"/>
          </a:p>
          <a:p>
            <a:r>
              <a:rPr lang="en-US" sz="1600" dirty="0" smtClean="0"/>
              <a:t>PowerPoint files</a:t>
            </a:r>
          </a:p>
          <a:p>
            <a:endParaRPr lang="en-US" sz="1600" dirty="0" smtClean="0"/>
          </a:p>
          <a:p>
            <a:r>
              <a:rPr lang="en-US" sz="1600" dirty="0" smtClean="0"/>
              <a:t>Word Documents</a:t>
            </a:r>
          </a:p>
          <a:p>
            <a:endParaRPr lang="en-US" sz="1600" dirty="0" smtClean="0"/>
          </a:p>
          <a:p>
            <a:r>
              <a:rPr lang="en-US" sz="1600" dirty="0" smtClean="0"/>
              <a:t>Assignments</a:t>
            </a:r>
          </a:p>
          <a:p>
            <a:endParaRPr lang="en-US" sz="1600" dirty="0" smtClean="0"/>
          </a:p>
          <a:p>
            <a:r>
              <a:rPr lang="en-US" sz="1600" dirty="0" smtClean="0"/>
              <a:t>Project Descriptions</a:t>
            </a:r>
          </a:p>
          <a:p>
            <a:endParaRPr lang="en-US" sz="1600" dirty="0" smtClean="0"/>
          </a:p>
          <a:p>
            <a:r>
              <a:rPr lang="en-US" sz="1600" dirty="0" smtClean="0"/>
              <a:t>Messages</a:t>
            </a:r>
          </a:p>
          <a:p>
            <a:endParaRPr lang="en-US" sz="1600" dirty="0" smtClean="0"/>
          </a:p>
          <a:p>
            <a:r>
              <a:rPr lang="en-US" sz="1600" dirty="0" smtClean="0"/>
              <a:t>Calendar items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334000" y="2133600"/>
            <a:ext cx="152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Student:</a:t>
            </a:r>
          </a:p>
          <a:p>
            <a:r>
              <a:rPr lang="en-US" sz="1600" dirty="0" smtClean="0"/>
              <a:t>Login</a:t>
            </a:r>
          </a:p>
          <a:p>
            <a:r>
              <a:rPr lang="en-US" sz="1600" dirty="0" smtClean="0"/>
              <a:t>Submit assignment</a:t>
            </a:r>
          </a:p>
          <a:p>
            <a:r>
              <a:rPr lang="en-US" sz="1600" dirty="0" smtClean="0"/>
              <a:t>Check grades</a:t>
            </a:r>
          </a:p>
          <a:p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Faculty:</a:t>
            </a:r>
          </a:p>
          <a:p>
            <a:r>
              <a:rPr lang="en-US" sz="1600" dirty="0" smtClean="0"/>
              <a:t>Enter grades</a:t>
            </a:r>
          </a:p>
          <a:p>
            <a:r>
              <a:rPr lang="en-US" sz="1600" dirty="0" smtClean="0"/>
              <a:t>Upload project description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b="1" dirty="0" smtClean="0"/>
              <a:t>Admin side:</a:t>
            </a:r>
            <a:br>
              <a:rPr lang="en-US" sz="1600" b="1" dirty="0" smtClean="0"/>
            </a:br>
            <a:r>
              <a:rPr lang="en-US" sz="1600" dirty="0" smtClean="0"/>
              <a:t>Create courses</a:t>
            </a:r>
          </a:p>
          <a:p>
            <a:r>
              <a:rPr lang="en-US" sz="1600" dirty="0" smtClean="0"/>
              <a:t>Enroll students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58000" y="21336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Students</a:t>
            </a:r>
          </a:p>
          <a:p>
            <a:r>
              <a:rPr lang="en-US" sz="1600" dirty="0" smtClean="0"/>
              <a:t>Faculty</a:t>
            </a:r>
          </a:p>
          <a:p>
            <a:r>
              <a:rPr lang="en-US" sz="1600" dirty="0" smtClean="0"/>
              <a:t>System </a:t>
            </a:r>
            <a:r>
              <a:rPr lang="en-US" sz="1600" dirty="0" err="1" smtClean="0"/>
              <a:t>Admins</a:t>
            </a:r>
            <a:endParaRPr lang="en-US" sz="16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1565275"/>
          </a:xfrm>
        </p:spPr>
        <p:txBody>
          <a:bodyPr>
            <a:normAutofit/>
          </a:bodyPr>
          <a:lstStyle/>
          <a:p>
            <a:r>
              <a:rPr lang="en-US" sz="4400" u="sng" dirty="0" smtClean="0"/>
              <a:t>Information</a:t>
            </a:r>
            <a:r>
              <a:rPr lang="en-US" sz="4400" dirty="0" smtClean="0"/>
              <a:t> System View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Concrete &amp; Real </a:t>
            </a:r>
            <a:br>
              <a:rPr lang="en-US" dirty="0" smtClean="0"/>
            </a:br>
            <a:r>
              <a:rPr lang="en-US" dirty="0" smtClean="0"/>
              <a:t>(i.e., not abstract)</a:t>
            </a:r>
          </a:p>
          <a:p>
            <a:pPr>
              <a:buNone/>
            </a:pPr>
            <a:r>
              <a:rPr lang="en-US" u="sng" dirty="0" smtClean="0"/>
              <a:t>5 components: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Hardware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Software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Data (bridge/center)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Procedures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People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457200"/>
            <a:ext cx="4041775" cy="1717675"/>
          </a:xfrm>
        </p:spPr>
        <p:txBody>
          <a:bodyPr>
            <a:normAutofit/>
          </a:bodyPr>
          <a:lstStyle/>
          <a:p>
            <a:r>
              <a:rPr lang="en-US" sz="4400" u="sng" dirty="0" smtClean="0"/>
              <a:t>General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System View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Conceptual View (i.e., abstract)</a:t>
            </a:r>
          </a:p>
          <a:p>
            <a:pPr>
              <a:buNone/>
            </a:pPr>
            <a:r>
              <a:rPr lang="en-US" u="sng" dirty="0" smtClean="0"/>
              <a:t>8 properties: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Stakeholder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System Boundaries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Input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Processing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Output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Feedback </a:t>
            </a:r>
          </a:p>
          <a:p>
            <a:pPr marL="857250" lvl="1" indent="-457200"/>
            <a:r>
              <a:rPr lang="en-US" b="1" dirty="0" smtClean="0"/>
              <a:t>key in understanding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Control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8563" y="1295400"/>
            <a:ext cx="75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MIS applies to many fields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More than just </a:t>
            </a:r>
            <a:r>
              <a:rPr lang="en-US" sz="2800" i="1" dirty="0" smtClean="0"/>
              <a:t>Information Systems used by </a:t>
            </a:r>
            <a:r>
              <a:rPr lang="en-US" sz="2800" b="1" i="1" dirty="0" smtClean="0"/>
              <a:t>Managers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The study of </a:t>
            </a:r>
            <a:r>
              <a:rPr lang="en-US" sz="2800" b="1" dirty="0" smtClean="0"/>
              <a:t>systems </a:t>
            </a:r>
            <a:r>
              <a:rPr lang="en-US" sz="2800" dirty="0" smtClean="0"/>
              <a:t>that enable/facilitate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u="sng" dirty="0" smtClean="0"/>
              <a:t>management of </a:t>
            </a:r>
            <a:r>
              <a:rPr lang="en-US" sz="2800" b="1" u="sng" dirty="0" smtClean="0"/>
              <a:t>information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information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could be for</a:t>
            </a:r>
          </a:p>
          <a:p>
            <a:pPr lvl="1"/>
            <a:r>
              <a:rPr lang="en-US" sz="2400" b="1" dirty="0" smtClean="0">
                <a:solidFill>
                  <a:srgbClr val="632523"/>
                </a:solidFill>
              </a:rPr>
              <a:t>Accounting</a:t>
            </a:r>
          </a:p>
          <a:p>
            <a:pPr lvl="1"/>
            <a:r>
              <a:rPr lang="en-US" sz="2400" dirty="0" smtClean="0"/>
              <a:t>Finance</a:t>
            </a:r>
          </a:p>
          <a:p>
            <a:pPr lvl="1"/>
            <a:r>
              <a:rPr lang="en-US" sz="2400" b="1" dirty="0" smtClean="0">
                <a:solidFill>
                  <a:srgbClr val="632523"/>
                </a:solidFill>
              </a:rPr>
              <a:t>Marketing</a:t>
            </a:r>
          </a:p>
          <a:p>
            <a:pPr lvl="1"/>
            <a:r>
              <a:rPr lang="en-US" sz="2400" dirty="0" smtClean="0"/>
              <a:t>Scientific Research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Computer Gaming 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151066"/>
            <a:ext cx="4419600" cy="2487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5638800"/>
            <a:ext cx="473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Madden Football Player Management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iTunes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600200"/>
            <a:ext cx="152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1600200"/>
            <a:ext cx="152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Input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6002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Processing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1600200"/>
            <a:ext cx="152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Output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600200"/>
            <a:ext cx="152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Stakeholder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Customer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362956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Musician/</a:t>
            </a:r>
            <a:br>
              <a:rPr lang="en-US" sz="1600" b="1" dirty="0" smtClean="0"/>
            </a:br>
            <a:r>
              <a:rPr lang="en-US" sz="1600" b="1" dirty="0" smtClean="0"/>
              <a:t>Artist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iTunes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600200"/>
            <a:ext cx="152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1600200"/>
            <a:ext cx="152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Input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6002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Processing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1600200"/>
            <a:ext cx="152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Output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0" y="2133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wants to buy a cheap song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0" y="21336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Song selection, credit card number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b="1" dirty="0" smtClean="0"/>
              <a:t>money</a:t>
            </a:r>
            <a:r>
              <a:rPr lang="en-US" sz="1600" dirty="0" smtClean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0" y="21336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Check to see if card is valid,</a:t>
            </a:r>
          </a:p>
          <a:p>
            <a:r>
              <a:rPr lang="en-US" sz="1600" dirty="0" smtClean="0"/>
              <a:t>Start download of song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1600200"/>
            <a:ext cx="152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Stakeholder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Customer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21336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Decoded audio file, can be copied on up to 8 devices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b="1" dirty="0" smtClean="0"/>
              <a:t>song</a:t>
            </a:r>
            <a:r>
              <a:rPr lang="en-US" sz="1600" dirty="0" smtClean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362956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Wants to sell their music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3629561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Artist account information, encoded audio file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b="1" dirty="0" smtClean="0"/>
              <a:t>song</a:t>
            </a:r>
            <a:r>
              <a:rPr lang="en-US" sz="1600" dirty="0" smtClean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0" y="3629561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Create artist account, song added to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362956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Musician/</a:t>
            </a:r>
            <a:br>
              <a:rPr lang="en-US" sz="1600" dirty="0" smtClean="0"/>
            </a:br>
            <a:r>
              <a:rPr lang="en-US" sz="1600" dirty="0" smtClean="0"/>
              <a:t>Artist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3629561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Electronic funds added to account for each song sold (</a:t>
            </a:r>
            <a:r>
              <a:rPr lang="en-US" sz="1600" b="1" dirty="0" smtClean="0"/>
              <a:t>money</a:t>
            </a:r>
            <a:r>
              <a:rPr lang="en-US" sz="1600" dirty="0" smtClean="0"/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48200" y="33528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48200" y="48006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15" grpId="0"/>
      <p:bldP spid="16" grpId="0"/>
      <p:bldP spid="17" grpId="0"/>
      <p:bldP spid="18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iTunes: Customer Feedback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600200"/>
            <a:ext cx="152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1600200"/>
            <a:ext cx="152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Input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6002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Processing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1600200"/>
            <a:ext cx="152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Output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0" y="2133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wants to buy a cheap song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0" y="21336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Song selection, credit card number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b="1" dirty="0" smtClean="0"/>
              <a:t>money</a:t>
            </a:r>
            <a:r>
              <a:rPr lang="en-US" sz="1600" dirty="0" smtClean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0" y="213360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Check to see if card is valid,</a:t>
            </a:r>
          </a:p>
          <a:p>
            <a:r>
              <a:rPr lang="en-US" sz="1600" dirty="0" smtClean="0"/>
              <a:t>Start download of song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1600200"/>
            <a:ext cx="152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Stakeholder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2133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Customer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21336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Decoded audio file, can be copied on up to 8 devices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b="1" dirty="0" smtClean="0"/>
              <a:t>song</a:t>
            </a:r>
            <a:r>
              <a:rPr lang="en-US" sz="1600" dirty="0" smtClean="0"/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48200" y="33528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8200" y="36576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Examples of Feedback:</a:t>
            </a:r>
          </a:p>
          <a:p>
            <a:endParaRPr lang="en-US" sz="2400" dirty="0" smtClean="0"/>
          </a:p>
          <a:p>
            <a:r>
              <a:rPr lang="en-US" sz="2400" dirty="0" smtClean="0"/>
              <a:t>Message: “</a:t>
            </a:r>
            <a:r>
              <a:rPr lang="en-US" sz="2400" dirty="0" err="1" smtClean="0"/>
              <a:t>Lagy</a:t>
            </a:r>
            <a:r>
              <a:rPr lang="en-US" sz="2400" dirty="0" smtClean="0"/>
              <a:t> </a:t>
            </a:r>
            <a:r>
              <a:rPr lang="en-US" sz="2400" dirty="0" err="1" smtClean="0"/>
              <a:t>Gada</a:t>
            </a:r>
            <a:r>
              <a:rPr lang="en-US" sz="2400" dirty="0" smtClean="0"/>
              <a:t> not found, did you mean Lady Gaga.”</a:t>
            </a:r>
          </a:p>
          <a:p>
            <a:r>
              <a:rPr lang="en-US" sz="2400" dirty="0" smtClean="0"/>
              <a:t>Message: “you have $4.99 left on your gift card.”</a:t>
            </a:r>
          </a:p>
          <a:p>
            <a:r>
              <a:rPr lang="en-US" sz="2400" dirty="0" smtClean="0"/>
              <a:t>Message: “this song is authorized on 5 devices.”</a:t>
            </a:r>
          </a:p>
          <a:p>
            <a:r>
              <a:rPr lang="en-US" sz="2400" dirty="0" smtClean="0"/>
              <a:t>Message: “5 minutes left to download song.”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Feedback from a user/customer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Messages that let you know what is happening</a:t>
            </a:r>
          </a:p>
          <a:p>
            <a:r>
              <a:rPr lang="en-US" dirty="0" smtClean="0"/>
              <a:t>Information about your usage of the system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Is your input good?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Is your output on the way?</a:t>
            </a:r>
          </a:p>
          <a:p>
            <a:r>
              <a:rPr lang="en-US" dirty="0" smtClean="0">
                <a:sym typeface="Wingdings" pitchFamily="2" charset="2"/>
              </a:rPr>
              <a:t>Helps you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correct mistakes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enter input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understand the output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iTunes: Artist (content provider) Feedback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600200"/>
            <a:ext cx="152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1600200"/>
            <a:ext cx="152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Input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6002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Processing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1600200"/>
            <a:ext cx="152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Output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600200"/>
            <a:ext cx="152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Stakeholder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36576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Examples of Feedback:</a:t>
            </a:r>
          </a:p>
          <a:p>
            <a:endParaRPr lang="en-US" sz="2400" dirty="0" smtClean="0"/>
          </a:p>
          <a:p>
            <a:r>
              <a:rPr lang="en-US" sz="2400" dirty="0" smtClean="0"/>
              <a:t>Message: “Your song X has been purchased 74 times.”</a:t>
            </a:r>
          </a:p>
          <a:p>
            <a:r>
              <a:rPr lang="en-US" sz="2400" dirty="0" smtClean="0"/>
              <a:t>Message: “</a:t>
            </a:r>
            <a:r>
              <a:rPr lang="en-US" sz="2400" i="1" dirty="0" smtClean="0"/>
              <a:t>County</a:t>
            </a:r>
            <a:r>
              <a:rPr lang="en-US" sz="2400" dirty="0" smtClean="0"/>
              <a:t> is not a valid category for song X.”</a:t>
            </a:r>
          </a:p>
          <a:p>
            <a:r>
              <a:rPr lang="en-US" sz="2400" dirty="0" smtClean="0"/>
              <a:t>Message: “You have not uploaded an image for your band.”</a:t>
            </a:r>
          </a:p>
          <a:p>
            <a:r>
              <a:rPr lang="en-US" sz="2400" dirty="0" smtClean="0"/>
              <a:t>Message: “5 minutes left to </a:t>
            </a:r>
            <a:r>
              <a:rPr lang="en-US" sz="2400" smtClean="0"/>
              <a:t>upload song Y.”</a:t>
            </a: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208794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Wants to sell their music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208794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Artist account information, encoded audio file</a:t>
            </a:r>
            <a:br>
              <a:rPr lang="en-US" sz="1600" dirty="0" smtClean="0"/>
            </a:br>
            <a:r>
              <a:rPr lang="en-US" sz="1600" dirty="0" smtClean="0"/>
              <a:t> (</a:t>
            </a:r>
            <a:r>
              <a:rPr lang="en-US" sz="1600" b="1" dirty="0" smtClean="0"/>
              <a:t>song</a:t>
            </a:r>
            <a:r>
              <a:rPr lang="en-US" sz="1600" dirty="0" smtClean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0" y="2087940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Create artist account, song added to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208794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Musician/</a:t>
            </a:r>
            <a:br>
              <a:rPr lang="en-US" sz="1600" dirty="0" smtClean="0"/>
            </a:br>
            <a:r>
              <a:rPr lang="en-US" sz="1600" dirty="0" smtClean="0"/>
              <a:t>Artist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208794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Electronic funds added to account for each song sold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b="1" dirty="0" smtClean="0"/>
              <a:t>money</a:t>
            </a:r>
            <a:r>
              <a:rPr lang="en-US" sz="1600" dirty="0" smtClean="0"/>
              <a:t>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72000" y="32766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Concept: Feedback is relative to the stakeholder/goal.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Notice how similar the </a:t>
            </a:r>
            <a:r>
              <a:rPr lang="en-US" b="1" dirty="0" smtClean="0"/>
              <a:t>feedback</a:t>
            </a:r>
            <a:r>
              <a:rPr lang="en-US" dirty="0" smtClean="0"/>
              <a:t> is for customers and artists.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They are both the same kind of stakeholder.</a:t>
            </a:r>
          </a:p>
          <a:p>
            <a:pPr lvl="1"/>
            <a:r>
              <a:rPr lang="en-US" dirty="0" smtClean="0"/>
              <a:t>Both users of iTunes.</a:t>
            </a:r>
          </a:p>
          <a:p>
            <a:pPr lvl="1"/>
            <a:r>
              <a:rPr lang="en-US" dirty="0" smtClean="0"/>
              <a:t>Symmetric goals</a:t>
            </a:r>
          </a:p>
          <a:p>
            <a:pPr lvl="2"/>
            <a:r>
              <a:rPr lang="en-US" dirty="0" smtClean="0"/>
              <a:t>Buy song</a:t>
            </a:r>
          </a:p>
          <a:p>
            <a:pPr lvl="2"/>
            <a:r>
              <a:rPr lang="en-US" dirty="0" smtClean="0"/>
              <a:t>Sell song</a:t>
            </a:r>
          </a:p>
          <a:p>
            <a:r>
              <a:rPr lang="en-US" dirty="0" smtClean="0"/>
              <a:t>But, iTunes has another stakeholder!  Who?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iTunes: System Owners perspective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600200"/>
            <a:ext cx="2057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600200"/>
            <a:ext cx="990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Input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600200"/>
            <a:ext cx="152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Processing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1600200"/>
            <a:ext cx="152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Output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1600200"/>
            <a:ext cx="1524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Stakeholder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38862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Examples of Feedback:</a:t>
            </a:r>
            <a:endParaRPr lang="en-US" sz="2400" dirty="0" smtClean="0"/>
          </a:p>
          <a:p>
            <a:pPr marL="227013" indent="-227013">
              <a:buFont typeface="Arial" pitchFamily="34" charset="0"/>
              <a:buChar char="•"/>
            </a:pPr>
            <a:r>
              <a:rPr lang="en-US" sz="2400" dirty="0" smtClean="0"/>
              <a:t>Top selling songs, shows, apps, etc.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400" b="1" dirty="0" smtClean="0"/>
              <a:t>Login/usage report </a:t>
            </a:r>
            <a:r>
              <a:rPr lang="en-US" sz="2400" dirty="0" smtClean="0"/>
              <a:t>including top devices used (i.e., </a:t>
            </a:r>
            <a:r>
              <a:rPr lang="en-US" sz="2400" dirty="0" err="1" smtClean="0"/>
              <a:t>iPhone</a:t>
            </a:r>
            <a:r>
              <a:rPr lang="en-US" sz="2400" dirty="0" smtClean="0"/>
              <a:t>, iPod Touch, </a:t>
            </a:r>
            <a:r>
              <a:rPr lang="en-US" sz="2400" dirty="0" err="1" smtClean="0"/>
              <a:t>iPad</a:t>
            </a:r>
            <a:r>
              <a:rPr lang="en-US" sz="2400" dirty="0" smtClean="0"/>
              <a:t>, </a:t>
            </a:r>
            <a:r>
              <a:rPr lang="en-US" sz="2400" dirty="0" err="1" smtClean="0"/>
              <a:t>MacBook</a:t>
            </a:r>
            <a:r>
              <a:rPr lang="en-US" sz="2400" dirty="0" smtClean="0"/>
              <a:t>, PC, etc.)</a:t>
            </a:r>
          </a:p>
          <a:p>
            <a:pPr marL="227013" indent="-22701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Sales by media type (music, movies, etc.)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208794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Sell media (music, apps, movies, etc.)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Provide content to add value to </a:t>
            </a:r>
            <a:r>
              <a:rPr lang="en-US" sz="1600" dirty="0" err="1" smtClean="0"/>
              <a:t>iPhone</a:t>
            </a:r>
            <a:r>
              <a:rPr lang="en-US" sz="1600" dirty="0" smtClean="0"/>
              <a:t>, </a:t>
            </a:r>
            <a:r>
              <a:rPr lang="en-US" sz="1600" dirty="0" err="1" smtClean="0"/>
              <a:t>iPads</a:t>
            </a:r>
            <a:r>
              <a:rPr lang="en-US" sz="1600" dirty="0" smtClean="0"/>
              <a:t>,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208794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New features</a:t>
            </a:r>
          </a:p>
          <a:p>
            <a:endParaRPr lang="en-US" sz="1600" dirty="0" smtClean="0"/>
          </a:p>
          <a:p>
            <a:r>
              <a:rPr lang="en-US" sz="1600" dirty="0" smtClean="0"/>
              <a:t>New types of media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0" y="2087940"/>
            <a:ext cx="152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Create new user accounts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Add new media</a:t>
            </a:r>
          </a:p>
          <a:p>
            <a:endParaRPr lang="en-US" sz="1600" dirty="0" smtClean="0"/>
          </a:p>
          <a:p>
            <a:r>
              <a:rPr lang="en-US" sz="1600" dirty="0" smtClean="0"/>
              <a:t>Promote media  </a:t>
            </a:r>
          </a:p>
          <a:p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62000" y="208794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Apple Corporation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2087940"/>
            <a:ext cx="152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Increased</a:t>
            </a:r>
            <a:br>
              <a:rPr lang="en-US" sz="1600" dirty="0" smtClean="0"/>
            </a:br>
            <a:r>
              <a:rPr lang="en-US" sz="1600" dirty="0" smtClean="0"/>
              <a:t>usage, exposure, market share</a:t>
            </a:r>
          </a:p>
          <a:p>
            <a:endParaRPr lang="en-US" sz="1600" dirty="0" smtClean="0"/>
          </a:p>
          <a:p>
            <a:r>
              <a:rPr lang="en-US" sz="1600" dirty="0" smtClean="0"/>
              <a:t>Increased</a:t>
            </a:r>
          </a:p>
          <a:p>
            <a:r>
              <a:rPr lang="en-US" sz="1600" dirty="0" smtClean="0"/>
              <a:t>sales (money)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Feedback from the system owner’s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Messages that tell you </a:t>
            </a:r>
          </a:p>
          <a:p>
            <a:pPr lvl="1"/>
            <a:r>
              <a:rPr lang="en-US" dirty="0" smtClean="0"/>
              <a:t>if the system is working</a:t>
            </a:r>
          </a:p>
          <a:p>
            <a:pPr lvl="1"/>
            <a:r>
              <a:rPr lang="en-US" dirty="0" smtClean="0"/>
              <a:t>how well it’s working</a:t>
            </a:r>
          </a:p>
          <a:p>
            <a:pPr lvl="1"/>
            <a:r>
              <a:rPr lang="en-US" dirty="0" smtClean="0"/>
              <a:t>how close you are to achieving a goal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Apple did NOT create iTunes to generate a sales report?</a:t>
            </a:r>
          </a:p>
          <a:p>
            <a:r>
              <a:rPr lang="en-US" dirty="0" smtClean="0"/>
              <a:t>The sales report is feedback, not output.</a:t>
            </a:r>
          </a:p>
          <a:p>
            <a:endParaRPr lang="en-US" dirty="0" smtClean="0"/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0" y="2541925"/>
            <a:ext cx="426720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3. Information System Boundaries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Boundaries &amp; Data Flow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305746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People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Customers</a:t>
            </a:r>
          </a:p>
          <a:p>
            <a:r>
              <a:rPr lang="en-US" dirty="0" smtClean="0"/>
              <a:t>Musicians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1956672"/>
            <a:ext cx="2895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2.  Stakeholder</a:t>
            </a:r>
            <a:r>
              <a:rPr lang="en-US" dirty="0" smtClean="0"/>
              <a:t>: Apple Corp.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4949786"/>
            <a:ext cx="2971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5. Processing: </a:t>
            </a:r>
            <a:r>
              <a:rPr lang="en-US" dirty="0" smtClean="0"/>
              <a:t>Charge customers, distribute songs, organize musicians, promote </a:t>
            </a:r>
            <a:r>
              <a:rPr lang="en-US" b="1" dirty="0" smtClean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949786"/>
            <a:ext cx="17907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4. Input:</a:t>
            </a:r>
          </a:p>
          <a:p>
            <a:r>
              <a:rPr lang="en-US" dirty="0" smtClean="0"/>
              <a:t>More musicians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96100" y="5157281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6. Output:</a:t>
            </a:r>
            <a:br>
              <a:rPr lang="en-US" b="1" dirty="0" smtClean="0"/>
            </a:br>
            <a:r>
              <a:rPr lang="en-US" dirty="0" smtClean="0"/>
              <a:t>Electronic Funds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96100" y="3150809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7. Feedback: </a:t>
            </a:r>
            <a:endParaRPr lang="en-US" dirty="0" smtClean="0"/>
          </a:p>
          <a:p>
            <a:r>
              <a:rPr lang="en-US" dirty="0" smtClean="0"/>
              <a:t>Usage Reports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057465"/>
            <a:ext cx="17907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8. Control:</a:t>
            </a:r>
          </a:p>
          <a:p>
            <a:r>
              <a:rPr lang="en-US" dirty="0" smtClean="0"/>
              <a:t>New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3249334"/>
            <a:ext cx="167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Software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iTunes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90459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Procedures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Buy song</a:t>
            </a:r>
          </a:p>
          <a:p>
            <a:r>
              <a:rPr lang="en-US" dirty="0" smtClean="0"/>
              <a:t>Sell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612474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Data</a:t>
            </a:r>
            <a:r>
              <a:rPr lang="en-US" dirty="0" smtClean="0"/>
              <a:t>:</a:t>
            </a:r>
          </a:p>
          <a:p>
            <a:r>
              <a:rPr lang="en-US" dirty="0" smtClean="0"/>
              <a:t>Songs</a:t>
            </a:r>
          </a:p>
          <a:p>
            <a:r>
              <a:rPr lang="en-US" dirty="0" smtClean="0"/>
              <a:t>Account Info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118247"/>
            <a:ext cx="1447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Hardware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Media Server</a:t>
            </a:r>
          </a:p>
          <a:p>
            <a:r>
              <a:rPr lang="en-US" dirty="0" smtClean="0"/>
              <a:t>User devices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71700" y="1441847"/>
            <a:ext cx="46863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1. Goal:  </a:t>
            </a:r>
            <a:r>
              <a:rPr lang="en-US" dirty="0" smtClean="0"/>
              <a:t>Make a profit off the selling of music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171700" y="52518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019800" y="52899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/>
          <p:nvPr/>
        </p:nvCxnSpPr>
        <p:spPr>
          <a:xfrm rot="5400000" flipH="1" flipV="1">
            <a:off x="6165771" y="4032171"/>
            <a:ext cx="1536860" cy="10667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11" idx="3"/>
          </p:cNvCxnSpPr>
          <p:nvPr/>
        </p:nvCxnSpPr>
        <p:spPr>
          <a:xfrm rot="10800000">
            <a:off x="5791200" y="2141339"/>
            <a:ext cx="1676400" cy="976911"/>
          </a:xfrm>
          <a:prstGeom prst="bentConnector3">
            <a:avLst>
              <a:gd name="adj1" fmla="val -27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1" idx="1"/>
            <a:endCxn id="16" idx="0"/>
          </p:cNvCxnSpPr>
          <p:nvPr/>
        </p:nvCxnSpPr>
        <p:spPr>
          <a:xfrm rot="10800000" flipV="1">
            <a:off x="1276350" y="2141337"/>
            <a:ext cx="1619250" cy="91612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6" idx="2"/>
          </p:cNvCxnSpPr>
          <p:nvPr/>
        </p:nvCxnSpPr>
        <p:spPr>
          <a:xfrm rot="16200000" flipH="1">
            <a:off x="1118474" y="3861671"/>
            <a:ext cx="1630203" cy="13144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0" y="2541925"/>
            <a:ext cx="426720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3. Information System Boundaries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Lady Gaga Perspective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305746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People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Customers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Admin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1956672"/>
            <a:ext cx="2895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2.  Stakeholder</a:t>
            </a:r>
            <a:r>
              <a:rPr lang="en-US" dirty="0" smtClean="0"/>
              <a:t>: Lady Gaga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4949786"/>
            <a:ext cx="2971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5. Processing: </a:t>
            </a:r>
            <a:r>
              <a:rPr lang="en-US" dirty="0" smtClean="0"/>
              <a:t>Charge customers, distribute songs, promote</a:t>
            </a:r>
            <a:r>
              <a:rPr lang="en-US" b="1" dirty="0" smtClean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949786"/>
            <a:ext cx="17907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4. Input:</a:t>
            </a:r>
          </a:p>
          <a:p>
            <a:r>
              <a:rPr lang="en-US" dirty="0" smtClean="0"/>
              <a:t>New songs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96100" y="5157281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6. Output:</a:t>
            </a:r>
            <a:br>
              <a:rPr lang="en-US" b="1" dirty="0" smtClean="0"/>
            </a:br>
            <a:r>
              <a:rPr lang="en-US" dirty="0" smtClean="0"/>
              <a:t>Electronic Funds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96100" y="3150809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7. Feedback: </a:t>
            </a:r>
            <a:br>
              <a:rPr lang="en-US" b="1" dirty="0" smtClean="0"/>
            </a:br>
            <a:r>
              <a:rPr lang="en-US" dirty="0" smtClean="0"/>
              <a:t>Top Selling Songs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057465"/>
            <a:ext cx="17907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8. Control:</a:t>
            </a:r>
          </a:p>
          <a:p>
            <a:r>
              <a:rPr lang="en-US" dirty="0" smtClean="0"/>
              <a:t>promote new song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3249334"/>
            <a:ext cx="167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Software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iTunes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90459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Procedures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Categorize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612474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Data</a:t>
            </a:r>
            <a:r>
              <a:rPr lang="en-US" dirty="0" smtClean="0"/>
              <a:t>:</a:t>
            </a:r>
          </a:p>
          <a:p>
            <a:r>
              <a:rPr lang="en-US" dirty="0" smtClean="0"/>
              <a:t>Songs</a:t>
            </a:r>
          </a:p>
          <a:p>
            <a:r>
              <a:rPr lang="en-US" dirty="0" smtClean="0"/>
              <a:t>Account Info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118247"/>
            <a:ext cx="1447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Hardware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Media Server</a:t>
            </a:r>
          </a:p>
          <a:p>
            <a:r>
              <a:rPr lang="en-US" dirty="0" smtClean="0"/>
              <a:t>User devices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05150" y="1417638"/>
            <a:ext cx="24765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1. Goal:  </a:t>
            </a:r>
            <a:r>
              <a:rPr lang="en-US" dirty="0" smtClean="0"/>
              <a:t>Sell my music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171700" y="52518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019800" y="52899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/>
          <p:nvPr/>
        </p:nvCxnSpPr>
        <p:spPr>
          <a:xfrm rot="5400000" flipH="1" flipV="1">
            <a:off x="6165771" y="4032171"/>
            <a:ext cx="1536860" cy="10667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11" idx="3"/>
          </p:cNvCxnSpPr>
          <p:nvPr/>
        </p:nvCxnSpPr>
        <p:spPr>
          <a:xfrm rot="10800000">
            <a:off x="5791200" y="2141339"/>
            <a:ext cx="1676400" cy="976911"/>
          </a:xfrm>
          <a:prstGeom prst="bentConnector3">
            <a:avLst>
              <a:gd name="adj1" fmla="val -27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1" idx="1"/>
            <a:endCxn id="16" idx="0"/>
          </p:cNvCxnSpPr>
          <p:nvPr/>
        </p:nvCxnSpPr>
        <p:spPr>
          <a:xfrm rot="10800000" flipV="1">
            <a:off x="1276350" y="2141337"/>
            <a:ext cx="1619250" cy="91612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6" idx="2"/>
          </p:cNvCxnSpPr>
          <p:nvPr/>
        </p:nvCxnSpPr>
        <p:spPr>
          <a:xfrm rot="16200000" flipH="1">
            <a:off x="1256978" y="4000166"/>
            <a:ext cx="1353195" cy="13144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rot="20724725">
            <a:off x="1005397" y="4054668"/>
            <a:ext cx="4694804" cy="2590800"/>
          </a:xfrm>
          <a:prstGeom prst="ellipse">
            <a:avLst/>
          </a:prstGeom>
          <a:solidFill>
            <a:srgbClr val="FF5050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9815414">
            <a:off x="3233123" y="2440925"/>
            <a:ext cx="4536770" cy="3298220"/>
          </a:xfrm>
          <a:prstGeom prst="ellipse">
            <a:avLst/>
          </a:prstGeom>
          <a:solidFill>
            <a:srgbClr val="9966FF">
              <a:alpha val="2470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MIS helps build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975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have studied how MIS transforms </a:t>
            </a:r>
            <a:r>
              <a:rPr lang="en-US" sz="2800" b="1" dirty="0" smtClean="0"/>
              <a:t>data</a:t>
            </a:r>
            <a:r>
              <a:rPr lang="en-US" sz="2800" dirty="0" smtClean="0"/>
              <a:t> into </a:t>
            </a:r>
            <a:r>
              <a:rPr lang="en-US" sz="2800" b="1" dirty="0" smtClean="0"/>
              <a:t>information</a:t>
            </a:r>
            <a:r>
              <a:rPr lang="en-US" sz="2800" dirty="0" smtClean="0"/>
              <a:t> and then beyond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0" y="595425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Data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85620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5036F"/>
                </a:solidFill>
              </a:rPr>
              <a:t>Information</a:t>
            </a:r>
            <a:endParaRPr lang="en-US" sz="2000" b="1" dirty="0">
              <a:solidFill>
                <a:srgbClr val="A5036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373004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D06A2"/>
                </a:solidFill>
              </a:rPr>
              <a:t>Knowledge</a:t>
            </a:r>
            <a:endParaRPr lang="en-US" sz="2000" b="1" dirty="0">
              <a:solidFill>
                <a:srgbClr val="7D06A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264640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506A2"/>
                </a:solidFill>
              </a:rPr>
              <a:t>Wisdom</a:t>
            </a:r>
            <a:endParaRPr lang="en-US" sz="2000" b="1" dirty="0">
              <a:solidFill>
                <a:srgbClr val="4506A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5998191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Understanding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26347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76650" y="5118791"/>
            <a:ext cx="203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Adding value, context, relationships,  and patterns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4271427"/>
            <a:ext cx="17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Understanding patterns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248400" y="2994125"/>
            <a:ext cx="179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Understanding </a:t>
            </a:r>
            <a:br>
              <a:rPr lang="en-US" sz="1600" dirty="0" smtClean="0"/>
            </a:br>
            <a:r>
              <a:rPr lang="en-US" sz="1600" dirty="0" smtClean="0"/>
              <a:t>and developing principles and concepts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81200" y="5225534"/>
            <a:ext cx="1066800" cy="81494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33600" y="6182857"/>
            <a:ext cx="480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28800" y="2994125"/>
            <a:ext cx="0" cy="3046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352800" y="4099381"/>
            <a:ext cx="1066800" cy="814945"/>
          </a:xfrm>
          <a:prstGeom prst="straightConnector1">
            <a:avLst/>
          </a:prstGeom>
          <a:ln w="38100">
            <a:solidFill>
              <a:srgbClr val="A5036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724400" y="2994125"/>
            <a:ext cx="1066800" cy="814945"/>
          </a:xfrm>
          <a:prstGeom prst="straightConnector1">
            <a:avLst/>
          </a:prstGeom>
          <a:ln w="38100">
            <a:solidFill>
              <a:srgbClr val="7D06A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62150" y="4267200"/>
            <a:ext cx="18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Computers and Systems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48150" y="2797791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506A2"/>
                </a:solidFill>
              </a:rPr>
              <a:t>People</a:t>
            </a:r>
            <a:endParaRPr lang="en-US" dirty="0">
              <a:solidFill>
                <a:srgbClr val="4506A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0" y="2541925"/>
            <a:ext cx="426720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3. Information System Boundaries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Dissatisfied Customer Perspective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305746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People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Admin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Musician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1" y="1956672"/>
            <a:ext cx="34289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2.  Stakeholder</a:t>
            </a:r>
            <a:r>
              <a:rPr lang="en-US" dirty="0" smtClean="0"/>
              <a:t>:  iTunes Customer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4949786"/>
            <a:ext cx="2971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5. Processing: </a:t>
            </a:r>
            <a:r>
              <a:rPr lang="en-US" dirty="0" smtClean="0"/>
              <a:t>Charge customers, distribute songs, promote</a:t>
            </a:r>
            <a:r>
              <a:rPr lang="en-US" b="1" dirty="0" smtClean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949786"/>
            <a:ext cx="17907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4. Input:</a:t>
            </a:r>
          </a:p>
          <a:p>
            <a:r>
              <a:rPr lang="en-US" dirty="0" smtClean="0"/>
              <a:t>Song Selection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96100" y="5157281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6. Output:</a:t>
            </a:r>
            <a:br>
              <a:rPr lang="en-US" b="1" dirty="0" smtClean="0"/>
            </a:br>
            <a:r>
              <a:rPr lang="en-US" dirty="0" smtClean="0"/>
              <a:t>A digital song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96101" y="2766595"/>
            <a:ext cx="1905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7. Feedback: </a:t>
            </a:r>
            <a:br>
              <a:rPr lang="en-US" b="1" dirty="0" smtClean="0"/>
            </a:br>
            <a:r>
              <a:rPr lang="en-US" dirty="0" smtClean="0"/>
              <a:t>“AC/DC not found”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0996" y="2866963"/>
            <a:ext cx="17907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8. Control:</a:t>
            </a:r>
          </a:p>
          <a:p>
            <a:r>
              <a:rPr lang="en-US" dirty="0" smtClean="0"/>
              <a:t>Pick a new song</a:t>
            </a:r>
          </a:p>
          <a:p>
            <a:r>
              <a:rPr lang="en-US" dirty="0" smtClean="0"/>
              <a:t>Or stop using iTunes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3249334"/>
            <a:ext cx="167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Software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iTunes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90459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Procedures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Create new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account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612474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Data</a:t>
            </a:r>
            <a:r>
              <a:rPr lang="en-US" dirty="0" smtClean="0"/>
              <a:t>:</a:t>
            </a:r>
          </a:p>
          <a:p>
            <a:r>
              <a:rPr lang="en-US" dirty="0" smtClean="0"/>
              <a:t>Songs</a:t>
            </a:r>
          </a:p>
          <a:p>
            <a:r>
              <a:rPr lang="en-US" dirty="0" smtClean="0"/>
              <a:t>Account Info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118247"/>
            <a:ext cx="1447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Hardware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Media Server</a:t>
            </a:r>
          </a:p>
          <a:p>
            <a:r>
              <a:rPr lang="en-US" dirty="0" smtClean="0"/>
              <a:t>User devices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199" y="1417638"/>
            <a:ext cx="327660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1. Goal:  </a:t>
            </a:r>
            <a:r>
              <a:rPr lang="en-US" dirty="0" smtClean="0"/>
              <a:t>Buy my favorite music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171700" y="52518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019800" y="52899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>
            <a:endCxn id="15" idx="2"/>
          </p:cNvCxnSpPr>
          <p:nvPr/>
        </p:nvCxnSpPr>
        <p:spPr>
          <a:xfrm rot="5400000" flipH="1" flipV="1">
            <a:off x="6286590" y="3727937"/>
            <a:ext cx="1600022" cy="15239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5" idx="0"/>
            <a:endCxn id="11" idx="3"/>
          </p:cNvCxnSpPr>
          <p:nvPr/>
        </p:nvCxnSpPr>
        <p:spPr>
          <a:xfrm rot="16200000" flipV="1">
            <a:off x="6621573" y="1539566"/>
            <a:ext cx="625257" cy="182880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1" idx="1"/>
            <a:endCxn id="16" idx="0"/>
          </p:cNvCxnSpPr>
          <p:nvPr/>
        </p:nvCxnSpPr>
        <p:spPr>
          <a:xfrm rot="10800000" flipV="1">
            <a:off x="1276347" y="2141337"/>
            <a:ext cx="1314455" cy="7256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6" idx="2"/>
          </p:cNvCxnSpPr>
          <p:nvPr/>
        </p:nvCxnSpPr>
        <p:spPr>
          <a:xfrm rot="16200000" flipH="1">
            <a:off x="1246045" y="4097593"/>
            <a:ext cx="1222655" cy="11620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0" y="2541925"/>
            <a:ext cx="4267200" cy="3477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3. Information System Boundaries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Satisfied Customer Perspective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305746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People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Admin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err="1" smtClean="0">
                <a:solidFill>
                  <a:srgbClr val="C00000"/>
                </a:solidFill>
              </a:rPr>
              <a:t>Buckethead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1" y="1956672"/>
            <a:ext cx="34289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2.  Stakeholder</a:t>
            </a:r>
            <a:r>
              <a:rPr lang="en-US" dirty="0" smtClean="0"/>
              <a:t>:  iTunes Customer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4949786"/>
            <a:ext cx="2971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5. Processing: </a:t>
            </a:r>
            <a:r>
              <a:rPr lang="en-US" dirty="0" smtClean="0"/>
              <a:t>Charge customers, distribute songs, promote</a:t>
            </a:r>
            <a:r>
              <a:rPr lang="en-US" b="1" dirty="0" smtClean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949786"/>
            <a:ext cx="17907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4. Input:</a:t>
            </a:r>
          </a:p>
          <a:p>
            <a:r>
              <a:rPr lang="en-US" dirty="0" smtClean="0"/>
              <a:t>Credit Card #</a:t>
            </a:r>
          </a:p>
          <a:p>
            <a:r>
              <a:rPr lang="en-US" dirty="0" smtClean="0"/>
              <a:t>Song Selection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96100" y="5157281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6. Output:</a:t>
            </a:r>
            <a:br>
              <a:rPr lang="en-US" b="1" dirty="0" smtClean="0"/>
            </a:br>
            <a:r>
              <a:rPr lang="en-US" dirty="0" smtClean="0"/>
              <a:t>A digital song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96101" y="2766595"/>
            <a:ext cx="1905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7. Feedback: </a:t>
            </a:r>
            <a:br>
              <a:rPr lang="en-US" b="1" dirty="0" smtClean="0"/>
            </a:br>
            <a:r>
              <a:rPr lang="en-US" dirty="0" smtClean="0"/>
              <a:t>“</a:t>
            </a:r>
            <a:r>
              <a:rPr lang="en-US" dirty="0" err="1" smtClean="0"/>
              <a:t>Buckethead</a:t>
            </a:r>
            <a:r>
              <a:rPr lang="en-US" dirty="0" smtClean="0"/>
              <a:t> album on sale”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2541925"/>
            <a:ext cx="17907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8. Control:</a:t>
            </a:r>
          </a:p>
          <a:p>
            <a:r>
              <a:rPr lang="en-US" dirty="0" smtClean="0"/>
              <a:t>Buy an iPod so I can enjoy </a:t>
            </a:r>
            <a:r>
              <a:rPr lang="en-US" dirty="0" err="1" smtClean="0"/>
              <a:t>Buckethead</a:t>
            </a:r>
            <a:r>
              <a:rPr lang="en-US" dirty="0" smtClean="0"/>
              <a:t> on the 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3249334"/>
            <a:ext cx="167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Software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iTunes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904595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Procedures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Create new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account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612474"/>
            <a:ext cx="167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Data</a:t>
            </a:r>
            <a:r>
              <a:rPr lang="en-US" dirty="0" smtClean="0"/>
              <a:t>:</a:t>
            </a:r>
          </a:p>
          <a:p>
            <a:r>
              <a:rPr lang="en-US" dirty="0" smtClean="0"/>
              <a:t>Songs</a:t>
            </a:r>
          </a:p>
          <a:p>
            <a:r>
              <a:rPr lang="en-US" dirty="0" smtClean="0"/>
              <a:t>Account Info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118247"/>
            <a:ext cx="1447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Hardware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Media Server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User devices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3673" y="1417638"/>
            <a:ext cx="3219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1. Goal:  </a:t>
            </a:r>
            <a:r>
              <a:rPr lang="en-US" dirty="0" smtClean="0"/>
              <a:t>Buy my favorite music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171700" y="52518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019800" y="5289947"/>
            <a:ext cx="876300" cy="228600"/>
          </a:xfrm>
          <a:prstGeom prst="rightArrow">
            <a:avLst>
              <a:gd name="adj1" fmla="val 50000"/>
              <a:gd name="adj2" fmla="val 1021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>
            <a:endCxn id="15" idx="2"/>
          </p:cNvCxnSpPr>
          <p:nvPr/>
        </p:nvCxnSpPr>
        <p:spPr>
          <a:xfrm rot="5400000" flipH="1" flipV="1">
            <a:off x="6275428" y="3739100"/>
            <a:ext cx="1622348" cy="15239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5" idx="0"/>
            <a:endCxn id="11" idx="3"/>
          </p:cNvCxnSpPr>
          <p:nvPr/>
        </p:nvCxnSpPr>
        <p:spPr>
          <a:xfrm rot="16200000" flipV="1">
            <a:off x="6621573" y="1539566"/>
            <a:ext cx="625257" cy="182880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1" idx="1"/>
            <a:endCxn id="16" idx="0"/>
          </p:cNvCxnSpPr>
          <p:nvPr/>
        </p:nvCxnSpPr>
        <p:spPr>
          <a:xfrm rot="10800000" flipV="1">
            <a:off x="1276351" y="2141337"/>
            <a:ext cx="1314451" cy="40058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6200000" flipH="1">
            <a:off x="1412529" y="4134000"/>
            <a:ext cx="1270696" cy="10858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Concept: Feedback is not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“you have $4.99 left on your gift card.” </a:t>
            </a:r>
          </a:p>
          <a:p>
            <a:pPr lvl="1"/>
            <a:r>
              <a:rPr lang="en-US" dirty="0" smtClean="0"/>
              <a:t>Consumers do NOT login to iTunes to find out how much money they have left on a gift card.</a:t>
            </a:r>
          </a:p>
          <a:p>
            <a:pPr lvl="1"/>
            <a:r>
              <a:rPr lang="en-US" dirty="0" smtClean="0"/>
              <a:t>The goal is to get and listen to music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i="1" dirty="0" smtClean="0"/>
              <a:t>County</a:t>
            </a:r>
            <a:r>
              <a:rPr lang="en-US" dirty="0" smtClean="0"/>
              <a:t> is not a valid category for your song.”</a:t>
            </a:r>
          </a:p>
          <a:p>
            <a:pPr lvl="1"/>
            <a:r>
              <a:rPr lang="en-US" dirty="0" smtClean="0"/>
              <a:t>Artists do NOT login to iTunes to figure out how to spell “Country.”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These messages are forms of feedback, </a:t>
            </a:r>
            <a:r>
              <a:rPr lang="en-US" b="1" dirty="0" smtClean="0"/>
              <a:t>not output!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3200400" cy="148907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Feedback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feedback is a form of output because it comes out of the system</a:t>
            </a:r>
          </a:p>
          <a:p>
            <a:pPr marL="0" indent="0">
              <a:buNone/>
            </a:pPr>
            <a:r>
              <a:rPr lang="en-US" dirty="0" smtClean="0"/>
              <a:t>But, feedback is specific output that</a:t>
            </a:r>
          </a:p>
          <a:p>
            <a:r>
              <a:rPr lang="en-US" b="1" dirty="0" smtClean="0"/>
              <a:t>helps stakeholders use a system</a:t>
            </a:r>
          </a:p>
          <a:p>
            <a:r>
              <a:rPr lang="en-US" b="1" dirty="0" smtClean="0"/>
              <a:t>tells owners if a system is working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041775" cy="148907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Output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is more directly connected to the goal or purpose of a system.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you want to buy a song from a system, the output is the song.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What if the goal of a system is to generate a sales report?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9963" y="1501914"/>
            <a:ext cx="98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VS.</a:t>
            </a:r>
            <a:endParaRPr lang="en-US" sz="4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1535113"/>
            <a:ext cx="4040188" cy="6397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Facebook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174875"/>
            <a:ext cx="4040188" cy="395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Goal: </a:t>
            </a:r>
            <a:r>
              <a:rPr lang="en-US" dirty="0" smtClean="0"/>
              <a:t>In 2008, McDonalds wanted to use social networking to distribute coupons to better promote its new menu items.  Hopefully sales for the new items will improve once the coupons are on </a:t>
            </a:r>
            <a:r>
              <a:rPr lang="en-US" dirty="0" err="1" smtClean="0"/>
              <a:t>Facebook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b="1" dirty="0" smtClean="0"/>
              <a:t>Sales Report</a:t>
            </a:r>
          </a:p>
          <a:p>
            <a:pPr>
              <a:buNone/>
            </a:pPr>
            <a:r>
              <a:rPr lang="en-US" dirty="0" smtClean="0"/>
              <a:t>	Output or feedback?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535113"/>
            <a:ext cx="4041775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Cash Register System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174875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Goal: </a:t>
            </a:r>
            <a:r>
              <a:rPr lang="en-US" dirty="0" smtClean="0"/>
              <a:t>In the 1980’s McDonalds wanted to track sales in real time so they invest in a computerized cash register system.  Real time sales reporting will help them improve their supply chain.</a:t>
            </a:r>
          </a:p>
          <a:p>
            <a:pPr>
              <a:buNone/>
            </a:pPr>
            <a:r>
              <a:rPr lang="en-US" b="1" dirty="0" smtClean="0"/>
              <a:t>Sales Report</a:t>
            </a:r>
          </a:p>
          <a:p>
            <a:pPr>
              <a:buNone/>
            </a:pPr>
            <a:r>
              <a:rPr lang="en-US" dirty="0" smtClean="0"/>
              <a:t>	Output or feedback?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1535113"/>
            <a:ext cx="4040188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Blackboard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174875"/>
            <a:ext cx="4040188" cy="3951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Goal: </a:t>
            </a:r>
            <a:r>
              <a:rPr lang="en-US" dirty="0" smtClean="0"/>
              <a:t>Professor wants to track if students are clicking on the assigned case studies</a:t>
            </a:r>
          </a:p>
          <a:p>
            <a:pPr>
              <a:buNone/>
            </a:pPr>
            <a:r>
              <a:rPr lang="en-US" b="1" dirty="0" smtClean="0"/>
              <a:t>Input: </a:t>
            </a:r>
            <a:r>
              <a:rPr lang="en-US" dirty="0" smtClean="0"/>
              <a:t>Case Studies (Word Documents)</a:t>
            </a:r>
          </a:p>
          <a:p>
            <a:pPr>
              <a:buNone/>
            </a:pPr>
            <a:r>
              <a:rPr lang="en-US" b="1" dirty="0" smtClean="0"/>
              <a:t>Processing: </a:t>
            </a:r>
            <a:r>
              <a:rPr lang="en-US" dirty="0" smtClean="0"/>
              <a:t>Students login, navigate to case studies, click on document, Blackboard tracks the clicks.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b="1" dirty="0" smtClean="0"/>
              <a:t>Student Click Report</a:t>
            </a:r>
          </a:p>
          <a:p>
            <a:pPr>
              <a:buNone/>
            </a:pPr>
            <a:r>
              <a:rPr lang="en-US" dirty="0" smtClean="0"/>
              <a:t>	Output or feedback?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535113"/>
            <a:ext cx="4041775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Blackboard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174875"/>
            <a:ext cx="4041775" cy="3951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Goal: </a:t>
            </a:r>
            <a:r>
              <a:rPr lang="en-US" dirty="0" smtClean="0"/>
              <a:t>Professor wants to share grades with students.</a:t>
            </a:r>
          </a:p>
          <a:p>
            <a:pPr>
              <a:buNone/>
            </a:pPr>
            <a:r>
              <a:rPr lang="en-US" b="1" dirty="0" smtClean="0"/>
              <a:t>Problem: </a:t>
            </a:r>
            <a:r>
              <a:rPr lang="en-US" dirty="0" smtClean="0"/>
              <a:t>Students keep asking for their grades in class</a:t>
            </a:r>
          </a:p>
          <a:p>
            <a:pPr>
              <a:buNone/>
            </a:pPr>
            <a:r>
              <a:rPr lang="en-US" b="1" dirty="0" smtClean="0"/>
              <a:t>Investigation:  </a:t>
            </a:r>
            <a:r>
              <a:rPr lang="en-US" dirty="0" smtClean="0"/>
              <a:t>Professor notices that students have never logged in.</a:t>
            </a:r>
          </a:p>
          <a:p>
            <a:pPr>
              <a:buNone/>
            </a:pPr>
            <a:r>
              <a:rPr lang="en-US" b="1" dirty="0" smtClean="0"/>
              <a:t>Solution: </a:t>
            </a:r>
            <a:r>
              <a:rPr lang="en-US" dirty="0" smtClean="0"/>
              <a:t>Professor shows students how to login.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b="1" dirty="0" smtClean="0"/>
              <a:t>Student Login Report</a:t>
            </a:r>
          </a:p>
          <a:p>
            <a:pPr>
              <a:buNone/>
            </a:pPr>
            <a:r>
              <a:rPr lang="en-US" dirty="0" smtClean="0"/>
              <a:t>	Output or feedback?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vs.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Input is what you put into the system.</a:t>
            </a:r>
          </a:p>
          <a:p>
            <a:pPr lvl="1"/>
            <a:r>
              <a:rPr lang="en-US" dirty="0" smtClean="0"/>
              <a:t>It is typically processed in some </a:t>
            </a:r>
            <a:r>
              <a:rPr lang="en-US" dirty="0" smtClean="0"/>
              <a:t>way to </a:t>
            </a:r>
            <a:r>
              <a:rPr lang="en-US" dirty="0" smtClean="0"/>
              <a:t>produce output.</a:t>
            </a:r>
          </a:p>
          <a:p>
            <a:pPr lvl="2"/>
            <a:r>
              <a:rPr lang="en-US" dirty="0" smtClean="0"/>
              <a:t>You input </a:t>
            </a:r>
            <a:r>
              <a:rPr lang="en-US" b="1" dirty="0" smtClean="0"/>
              <a:t>fuel</a:t>
            </a:r>
            <a:r>
              <a:rPr lang="en-US" dirty="0" smtClean="0"/>
              <a:t> into a car and the car produces forward movement</a:t>
            </a:r>
          </a:p>
          <a:p>
            <a:pPr lvl="2"/>
            <a:r>
              <a:rPr lang="en-US" dirty="0" smtClean="0"/>
              <a:t>From Apple’s perspective, you put musicians and customers in iTunes and money comes out.</a:t>
            </a:r>
          </a:p>
          <a:p>
            <a:pPr lvl="1"/>
            <a:r>
              <a:rPr lang="en-US" dirty="0" smtClean="0"/>
              <a:t>Input is usually a noun:  Fuel, a song, a grade, money, raw data, potatoes, a musician.</a:t>
            </a:r>
          </a:p>
          <a:p>
            <a:r>
              <a:rPr lang="en-US" b="1" dirty="0" smtClean="0"/>
              <a:t>Control</a:t>
            </a:r>
            <a:r>
              <a:rPr lang="en-US" dirty="0" smtClean="0"/>
              <a:t> is how you might change the system</a:t>
            </a:r>
          </a:p>
          <a:p>
            <a:pPr lvl="1"/>
            <a:r>
              <a:rPr lang="en-US" dirty="0" smtClean="0"/>
              <a:t>Control is usually a verb.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System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Deep Fat Fryer:  </a:t>
            </a:r>
            <a:r>
              <a:rPr lang="en-US" dirty="0" smtClean="0"/>
              <a:t>Raise the cooking temperature</a:t>
            </a:r>
          </a:p>
          <a:p>
            <a:r>
              <a:rPr lang="en-US" b="1" dirty="0" err="1" smtClean="0"/>
              <a:t>Facebook</a:t>
            </a:r>
            <a:r>
              <a:rPr lang="en-US" b="1" dirty="0" smtClean="0"/>
              <a:t>: </a:t>
            </a:r>
            <a:r>
              <a:rPr lang="en-US" dirty="0" smtClean="0"/>
              <a:t>Restrict wall posting to only close friends</a:t>
            </a:r>
          </a:p>
          <a:p>
            <a:r>
              <a:rPr lang="en-US" b="1" dirty="0" smtClean="0"/>
              <a:t>Blackboard: </a:t>
            </a:r>
            <a:r>
              <a:rPr lang="en-US" dirty="0" smtClean="0"/>
              <a:t>Show only my active courses</a:t>
            </a:r>
          </a:p>
          <a:p>
            <a:r>
              <a:rPr lang="en-US" b="1" dirty="0" smtClean="0"/>
              <a:t>Assembly Line:  </a:t>
            </a:r>
            <a:r>
              <a:rPr lang="en-US" dirty="0" smtClean="0"/>
              <a:t>Increase production by 20%</a:t>
            </a:r>
          </a:p>
          <a:p>
            <a:r>
              <a:rPr lang="en-US" b="1" dirty="0" smtClean="0"/>
              <a:t>iTunes: </a:t>
            </a:r>
            <a:r>
              <a:rPr lang="en-US" dirty="0" smtClean="0"/>
              <a:t>Block artists from uploading Microsoft file formats</a:t>
            </a:r>
          </a:p>
          <a:p>
            <a:r>
              <a:rPr lang="en-US" b="1" dirty="0" smtClean="0"/>
              <a:t>Furnace: </a:t>
            </a:r>
            <a:r>
              <a:rPr lang="en-US" dirty="0" smtClean="0"/>
              <a:t>Limit the output to 71 degrees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have </a:t>
            </a:r>
            <a:r>
              <a:rPr lang="en-US" u="sng" dirty="0" smtClean="0"/>
              <a:t>variables</a:t>
            </a:r>
            <a:r>
              <a:rPr lang="en-US" dirty="0" smtClean="0"/>
              <a:t> that </a:t>
            </a:r>
            <a:r>
              <a:rPr lang="en-US" b="1" dirty="0" smtClean="0"/>
              <a:t>can</a:t>
            </a:r>
            <a:r>
              <a:rPr lang="en-US" dirty="0" smtClean="0"/>
              <a:t> be changed</a:t>
            </a:r>
          </a:p>
          <a:p>
            <a:pPr lvl="1"/>
            <a:r>
              <a:rPr lang="en-US" dirty="0" smtClean="0"/>
              <a:t>And </a:t>
            </a:r>
            <a:r>
              <a:rPr lang="en-US" u="sng" dirty="0" smtClean="0"/>
              <a:t>parameters</a:t>
            </a:r>
            <a:r>
              <a:rPr lang="en-US" dirty="0" smtClean="0"/>
              <a:t> that </a:t>
            </a:r>
            <a:r>
              <a:rPr lang="en-US" b="1" dirty="0" smtClean="0"/>
              <a:t>cannot</a:t>
            </a:r>
            <a:r>
              <a:rPr lang="en-US" dirty="0" smtClean="0"/>
              <a:t> be change</a:t>
            </a:r>
          </a:p>
          <a:p>
            <a:r>
              <a:rPr lang="en-US" dirty="0" smtClean="0"/>
              <a:t>Variable:</a:t>
            </a:r>
          </a:p>
          <a:p>
            <a:pPr lvl="1"/>
            <a:r>
              <a:rPr lang="en-US" dirty="0" smtClean="0"/>
              <a:t>Assembly line can be set to output between 0 and 20 cars per minute</a:t>
            </a:r>
          </a:p>
          <a:p>
            <a:pPr lvl="1"/>
            <a:r>
              <a:rPr lang="en-US" dirty="0" smtClean="0"/>
              <a:t>Output is set to 10</a:t>
            </a:r>
          </a:p>
          <a:p>
            <a:r>
              <a:rPr lang="en-US" dirty="0" smtClean="0"/>
              <a:t>Parameter:</a:t>
            </a:r>
          </a:p>
          <a:p>
            <a:pPr lvl="1"/>
            <a:r>
              <a:rPr lang="en-US" dirty="0" smtClean="0"/>
              <a:t>20 cars per minute is the maximum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Setting the thermostat to 68 degrees</a:t>
            </a:r>
          </a:p>
          <a:p>
            <a:r>
              <a:rPr lang="en-US" dirty="0" smtClean="0"/>
              <a:t>Is this an example of input, output, processing, control or feedback.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 better course title for MIS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would call this course…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/>
              <a:t>How Computer Systems help you Manage Information</a:t>
            </a:r>
          </a:p>
          <a:p>
            <a:endParaRPr lang="en-US" sz="2800" dirty="0" smtClean="0"/>
          </a:p>
        </p:txBody>
      </p:sp>
      <p:pic>
        <p:nvPicPr>
          <p:cNvPr id="1026" name="Picture 2" descr="picture of sticky notes all over a computer moni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200" y="3048000"/>
            <a:ext cx="3175000" cy="2381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67000" y="542925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Computer being used to manage information poorly.</a:t>
            </a:r>
            <a:endParaRPr lang="en-US" sz="20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Setting the thermostat to 68 degrees</a:t>
            </a:r>
          </a:p>
          <a:p>
            <a:r>
              <a:rPr lang="en-US" dirty="0" smtClean="0"/>
              <a:t>First ask two questions: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Who is the </a:t>
            </a:r>
            <a:r>
              <a:rPr lang="en-US" sz="3200" b="1" dirty="0" smtClean="0"/>
              <a:t>stakeholder</a:t>
            </a:r>
            <a:r>
              <a:rPr lang="en-US" sz="3200" dirty="0" smtClean="0"/>
              <a:t>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What is their </a:t>
            </a:r>
            <a:r>
              <a:rPr lang="en-US" sz="3200" b="1" dirty="0" smtClean="0"/>
              <a:t>goal</a:t>
            </a:r>
            <a:r>
              <a:rPr lang="en-US" sz="3200" dirty="0" smtClean="0"/>
              <a:t>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Setting the thermostat to 68 degrees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Who is the </a:t>
            </a:r>
            <a:r>
              <a:rPr lang="en-US" sz="3200" b="1" dirty="0" smtClean="0"/>
              <a:t>stakeholder</a:t>
            </a:r>
            <a:r>
              <a:rPr lang="en-US" sz="3200" dirty="0" smtClean="0"/>
              <a:t>?  	</a:t>
            </a:r>
            <a:br>
              <a:rPr lang="en-US" sz="3200" dirty="0" smtClean="0"/>
            </a:br>
            <a:r>
              <a:rPr lang="en-US" sz="3200" b="1" dirty="0" smtClean="0"/>
              <a:t>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What is their </a:t>
            </a:r>
            <a:r>
              <a:rPr lang="en-US" sz="3200" b="1" dirty="0" smtClean="0"/>
              <a:t>goal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3200" b="1" dirty="0" smtClean="0"/>
              <a:t>To keep the room temperature at 68 degrees</a:t>
            </a:r>
          </a:p>
          <a:p>
            <a:pPr marL="914400" lvl="1" indent="-514350">
              <a:buFont typeface="+mj-lt"/>
              <a:buAutoNum type="arabicPeriod"/>
            </a:pPr>
            <a:endParaRPr lang="en-US" sz="3200" dirty="0" smtClean="0"/>
          </a:p>
          <a:p>
            <a:pPr marL="914400" lvl="1" indent="-514350">
              <a:buNone/>
            </a:pPr>
            <a:endParaRPr lang="en-US" sz="3200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/>
              <a:t>Setting</a:t>
            </a:r>
            <a:r>
              <a:rPr lang="en-US" i="1" dirty="0" smtClean="0"/>
              <a:t> the thermostat to 68 degrees</a:t>
            </a:r>
          </a:p>
          <a:p>
            <a:pPr lvl="1"/>
            <a:r>
              <a:rPr lang="en-US" dirty="0" smtClean="0"/>
              <a:t>“setting” is a verb</a:t>
            </a:r>
          </a:p>
          <a:p>
            <a:pPr lvl="1"/>
            <a:r>
              <a:rPr lang="en-US" b="1" dirty="0" smtClean="0"/>
              <a:t>Could be processing or control</a:t>
            </a:r>
          </a:p>
          <a:p>
            <a:r>
              <a:rPr lang="en-US" dirty="0" smtClean="0"/>
              <a:t>Control can change/invoke processing but may not produce output.</a:t>
            </a:r>
          </a:p>
          <a:p>
            <a:r>
              <a:rPr lang="en-US" dirty="0" smtClean="0"/>
              <a:t>Processing directly leads to output.</a:t>
            </a:r>
          </a:p>
          <a:p>
            <a:pPr lvl="1"/>
            <a:r>
              <a:rPr lang="en-US" dirty="0" smtClean="0"/>
              <a:t>What if there is no fuel?</a:t>
            </a:r>
          </a:p>
          <a:p>
            <a:pPr lvl="1"/>
            <a:r>
              <a:rPr lang="en-US" dirty="0" smtClean="0"/>
              <a:t>What if the temp is already 68 degrees?</a:t>
            </a:r>
          </a:p>
          <a:p>
            <a:pPr lvl="1"/>
            <a:r>
              <a:rPr lang="en-US" dirty="0" smtClean="0"/>
              <a:t>“Burning fuel” is the process</a:t>
            </a:r>
          </a:p>
          <a:p>
            <a:pPr lvl="1"/>
            <a:r>
              <a:rPr lang="en-US" dirty="0" smtClean="0"/>
              <a:t>“Heat” is the output.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Setting the thermostat to </a:t>
            </a:r>
            <a:r>
              <a:rPr lang="en-US" b="1" i="1" dirty="0" smtClean="0"/>
              <a:t>68 degrees</a:t>
            </a:r>
          </a:p>
          <a:p>
            <a:pPr lvl="1"/>
            <a:r>
              <a:rPr lang="en-US" dirty="0" smtClean="0"/>
              <a:t>“68 degrees” is a noun, a number, a temp value</a:t>
            </a:r>
          </a:p>
          <a:p>
            <a:pPr lvl="1"/>
            <a:r>
              <a:rPr lang="en-US" b="1" dirty="0" smtClean="0"/>
              <a:t>Could be input, output, or feedback.</a:t>
            </a:r>
          </a:p>
          <a:p>
            <a:r>
              <a:rPr lang="en-US" dirty="0" smtClean="0"/>
              <a:t>Are you putting this value into the system our does the system spit out this number?</a:t>
            </a:r>
          </a:p>
          <a:p>
            <a:r>
              <a:rPr lang="en-US" dirty="0" smtClean="0"/>
              <a:t>Does this tell you if the system is meeting the goal?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vs.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transactions a type of business process or are processes a type of business transaction?</a:t>
            </a:r>
          </a:p>
          <a:p>
            <a:r>
              <a:rPr lang="en-US" dirty="0" smtClean="0"/>
              <a:t>Do transactions involve processing?</a:t>
            </a:r>
          </a:p>
          <a:p>
            <a:r>
              <a:rPr lang="en-US" dirty="0" smtClean="0"/>
              <a:t>Do processes involve transactions?</a:t>
            </a:r>
          </a:p>
          <a:p>
            <a:r>
              <a:rPr lang="en-US" dirty="0" smtClean="0"/>
              <a:t>Confused?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Business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Toyota </a:t>
            </a:r>
            <a:r>
              <a:rPr lang="en-US" i="1" dirty="0" smtClean="0"/>
              <a:t>manufactures </a:t>
            </a:r>
            <a:r>
              <a:rPr lang="en-US" dirty="0" smtClean="0"/>
              <a:t>a </a:t>
            </a:r>
            <a:r>
              <a:rPr lang="en-US" u="sng" dirty="0" smtClean="0"/>
              <a:t>Sienna Minivan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19600" y="3279902"/>
            <a:ext cx="381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67000"/>
            <a:ext cx="3505200" cy="2517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Business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Exxon-Mobile </a:t>
            </a:r>
            <a:r>
              <a:rPr lang="en-US" i="1" dirty="0" smtClean="0"/>
              <a:t>refines </a:t>
            </a:r>
            <a:r>
              <a:rPr lang="en-US" dirty="0" smtClean="0"/>
              <a:t>crude oil into </a:t>
            </a:r>
            <a:r>
              <a:rPr lang="en-US" u="sng" dirty="0" smtClean="0"/>
              <a:t>gasoline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2522963"/>
            <a:ext cx="3575050" cy="360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971800"/>
            <a:ext cx="193675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2590800" cy="168781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Control Systems (PCS)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PCS’s help to </a:t>
            </a:r>
          </a:p>
          <a:p>
            <a:pPr lvl="1"/>
            <a:r>
              <a:rPr lang="en-US" dirty="0" smtClean="0"/>
              <a:t>control processes (duh!)</a:t>
            </a:r>
          </a:p>
          <a:p>
            <a:pPr lvl="1"/>
            <a:r>
              <a:rPr lang="en-US" dirty="0" smtClean="0"/>
              <a:t>automate processes</a:t>
            </a:r>
          </a:p>
          <a:p>
            <a:pPr lvl="1"/>
            <a:r>
              <a:rPr lang="en-US" dirty="0" smtClean="0"/>
              <a:t>speed up processes</a:t>
            </a:r>
          </a:p>
          <a:p>
            <a:pPr lvl="1"/>
            <a:r>
              <a:rPr lang="en-US" dirty="0" smtClean="0"/>
              <a:t>make processes more cost effective</a:t>
            </a:r>
          </a:p>
          <a:p>
            <a:pPr lvl="1"/>
            <a:r>
              <a:rPr lang="en-US" dirty="0" smtClean="0"/>
              <a:t>generate feedback to better understand processes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Processes involving Computers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Siena College </a:t>
            </a:r>
            <a:r>
              <a:rPr lang="en-US" i="1" dirty="0" smtClean="0"/>
              <a:t>registers </a:t>
            </a:r>
            <a:r>
              <a:rPr lang="en-US" dirty="0" smtClean="0"/>
              <a:t>students for </a:t>
            </a:r>
            <a:r>
              <a:rPr lang="en-US" u="sng" dirty="0" smtClean="0"/>
              <a:t>classes</a:t>
            </a:r>
          </a:p>
          <a:p>
            <a:r>
              <a:rPr lang="en-US" b="1" dirty="0" smtClean="0"/>
              <a:t>Times Union Center </a:t>
            </a:r>
            <a:r>
              <a:rPr lang="en-US" i="1" dirty="0" smtClean="0"/>
              <a:t>checks </a:t>
            </a:r>
            <a:r>
              <a:rPr lang="en-US" u="sng" dirty="0" smtClean="0"/>
              <a:t>tickets</a:t>
            </a:r>
            <a:r>
              <a:rPr lang="en-US" dirty="0" smtClean="0"/>
              <a:t> at door</a:t>
            </a:r>
          </a:p>
          <a:p>
            <a:r>
              <a:rPr lang="en-US" b="1" dirty="0" smtClean="0"/>
              <a:t>Doctor’s Office </a:t>
            </a:r>
            <a:r>
              <a:rPr lang="en-US" i="1" dirty="0" smtClean="0"/>
              <a:t>schedules </a:t>
            </a:r>
            <a:r>
              <a:rPr lang="en-US" u="sng" dirty="0" smtClean="0"/>
              <a:t>patient visit</a:t>
            </a:r>
          </a:p>
          <a:p>
            <a:pPr>
              <a:buNone/>
            </a:pPr>
            <a:endParaRPr lang="en-US" u="sng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transaction component of information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Siena College </a:t>
            </a:r>
            <a:r>
              <a:rPr lang="en-US" i="1" dirty="0" smtClean="0"/>
              <a:t>bills a </a:t>
            </a:r>
            <a:r>
              <a:rPr lang="en-US" u="sng" dirty="0" smtClean="0"/>
              <a:t>student</a:t>
            </a:r>
            <a:r>
              <a:rPr lang="en-US" dirty="0" smtClean="0"/>
              <a:t> for </a:t>
            </a:r>
            <a:r>
              <a:rPr lang="en-US" u="sng" dirty="0" smtClean="0"/>
              <a:t>classes</a:t>
            </a:r>
          </a:p>
          <a:p>
            <a:r>
              <a:rPr lang="en-US" b="1" dirty="0" smtClean="0"/>
              <a:t>Times Union Center </a:t>
            </a:r>
            <a:r>
              <a:rPr lang="en-US" i="1" dirty="0" smtClean="0"/>
              <a:t>sells </a:t>
            </a:r>
            <a:r>
              <a:rPr lang="en-US" u="sng" dirty="0" smtClean="0"/>
              <a:t>tickets</a:t>
            </a:r>
            <a:r>
              <a:rPr lang="en-US" dirty="0" smtClean="0"/>
              <a:t> to </a:t>
            </a:r>
            <a:r>
              <a:rPr lang="en-US" u="sng" dirty="0" smtClean="0"/>
              <a:t>customers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Doctor’s Office </a:t>
            </a:r>
            <a:r>
              <a:rPr lang="en-US" i="1" dirty="0" smtClean="0"/>
              <a:t>cashes </a:t>
            </a:r>
            <a:r>
              <a:rPr lang="en-US" u="sng" dirty="0" smtClean="0"/>
              <a:t>check</a:t>
            </a:r>
            <a:r>
              <a:rPr lang="en-US" dirty="0" smtClean="0"/>
              <a:t> from </a:t>
            </a:r>
            <a:r>
              <a:rPr lang="en-US" u="sng" dirty="0" smtClean="0"/>
              <a:t>patient</a:t>
            </a:r>
          </a:p>
          <a:p>
            <a:pPr>
              <a:buNone/>
            </a:pPr>
            <a:endParaRPr lang="en-US" u="sng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533400"/>
            <a:ext cx="29718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INFORMATION TECHNOLOGY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Innovations in storing, transmitting, and sharing information</a:t>
            </a:r>
          </a:p>
          <a:p>
            <a:r>
              <a:rPr lang="en-US" b="1" dirty="0" smtClean="0"/>
              <a:t>hardware</a:t>
            </a:r>
            <a:r>
              <a:rPr lang="en-US" dirty="0" smtClean="0"/>
              <a:t> devices like:</a:t>
            </a:r>
          </a:p>
          <a:p>
            <a:pPr lvl="1"/>
            <a:r>
              <a:rPr lang="en-US" dirty="0" smtClean="0"/>
              <a:t>Telephone</a:t>
            </a:r>
          </a:p>
          <a:p>
            <a:pPr lvl="1"/>
            <a:r>
              <a:rPr lang="en-US" dirty="0" smtClean="0"/>
              <a:t>Computer Printer</a:t>
            </a:r>
          </a:p>
          <a:p>
            <a:pPr lvl="1"/>
            <a:r>
              <a:rPr lang="en-US" dirty="0" smtClean="0"/>
              <a:t>Wireless Network Router</a:t>
            </a:r>
          </a:p>
          <a:p>
            <a:pPr marL="344488" indent="-344488"/>
            <a:r>
              <a:rPr lang="en-US" dirty="0" smtClean="0"/>
              <a:t>Also includes </a:t>
            </a:r>
            <a:r>
              <a:rPr lang="en-US" b="1" dirty="0" smtClean="0"/>
              <a:t>software</a:t>
            </a:r>
            <a:r>
              <a:rPr lang="en-US" dirty="0" smtClean="0"/>
              <a:t>, languages, and protocols:</a:t>
            </a:r>
          </a:p>
          <a:p>
            <a:pPr lvl="1"/>
            <a:r>
              <a:rPr lang="en-US" dirty="0" smtClean="0"/>
              <a:t>Photoshop, Java, Flash, HTML, HTTP, etc.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533400"/>
            <a:ext cx="4041775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INFORMATION SYSTEMS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Computer hardware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b="1" dirty="0" smtClean="0"/>
              <a:t>2. Software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but also includes:</a:t>
            </a:r>
          </a:p>
          <a:p>
            <a:pPr>
              <a:buNone/>
            </a:pPr>
            <a:r>
              <a:rPr lang="en-US" b="1" dirty="0" smtClean="0"/>
              <a:t>	3. People</a:t>
            </a:r>
          </a:p>
          <a:p>
            <a:pPr>
              <a:buNone/>
            </a:pPr>
            <a:r>
              <a:rPr lang="en-US" b="1" dirty="0" smtClean="0"/>
              <a:t>	4. Processes</a:t>
            </a:r>
            <a:r>
              <a:rPr lang="en-US" dirty="0" smtClean="0"/>
              <a:t>, and</a:t>
            </a:r>
          </a:p>
          <a:p>
            <a:pPr>
              <a:buNone/>
            </a:pPr>
            <a:r>
              <a:rPr lang="en-US" b="1" dirty="0" smtClean="0"/>
              <a:t>	5. Data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Familiar Information Systems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iTunes</a:t>
            </a:r>
          </a:p>
          <a:p>
            <a:pPr lvl="1"/>
            <a:r>
              <a:rPr lang="en-US" dirty="0" smtClean="0"/>
              <a:t>Blackboard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05200" y="609600"/>
            <a:ext cx="105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VS.</a:t>
            </a:r>
            <a:endParaRPr lang="en-US" sz="32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1447800"/>
            <a:ext cx="807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vs. 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McDonald’s</a:t>
            </a:r>
            <a:r>
              <a:rPr lang="en-US" dirty="0" smtClean="0"/>
              <a:t> “</a:t>
            </a:r>
            <a:r>
              <a:rPr lang="en-US" i="1" dirty="0" smtClean="0"/>
              <a:t>makes” </a:t>
            </a:r>
            <a:r>
              <a:rPr lang="en-US" dirty="0" smtClean="0"/>
              <a:t>a </a:t>
            </a:r>
            <a:r>
              <a:rPr lang="en-US" u="sng" dirty="0" smtClean="0"/>
              <a:t>hamburger</a:t>
            </a:r>
          </a:p>
          <a:p>
            <a:r>
              <a:rPr lang="en-US" b="1" dirty="0" smtClean="0"/>
              <a:t>McDonald’s</a:t>
            </a:r>
            <a:r>
              <a:rPr lang="en-US" dirty="0" smtClean="0"/>
              <a:t> </a:t>
            </a:r>
            <a:r>
              <a:rPr lang="en-US" i="1" dirty="0" smtClean="0"/>
              <a:t>takes </a:t>
            </a:r>
            <a:r>
              <a:rPr lang="en-US" u="sng" dirty="0" smtClean="0"/>
              <a:t>customer’s money </a:t>
            </a:r>
            <a:r>
              <a:rPr lang="en-US" dirty="0" smtClean="0"/>
              <a:t>and </a:t>
            </a:r>
            <a:r>
              <a:rPr lang="en-US" i="1" dirty="0" smtClean="0"/>
              <a:t>gives </a:t>
            </a:r>
            <a:r>
              <a:rPr lang="en-US" u="sng" dirty="0" smtClean="0"/>
              <a:t>customer a hamburger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886200"/>
            <a:ext cx="1946639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657600"/>
            <a:ext cx="2284307" cy="2705100"/>
          </a:xfrm>
          <a:prstGeom prst="rect">
            <a:avLst/>
          </a:prstGeom>
        </p:spPr>
      </p:pic>
      <p:pic>
        <p:nvPicPr>
          <p:cNvPr id="11266" name="Picture 2" descr="http://www.footnoted.com/wp-content/uploads/2010/05/dollarhe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2056533" cy="190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vs. Transaction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Process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steps involved in</a:t>
            </a:r>
          </a:p>
          <a:p>
            <a:pPr lvl="1"/>
            <a:r>
              <a:rPr lang="en-US" dirty="0" smtClean="0"/>
              <a:t>transforming raw materials into a product</a:t>
            </a:r>
          </a:p>
          <a:p>
            <a:pPr lvl="1"/>
            <a:r>
              <a:rPr lang="en-US" dirty="0" smtClean="0"/>
              <a:t>providing a service</a:t>
            </a:r>
          </a:p>
          <a:p>
            <a:pPr lvl="2"/>
            <a:r>
              <a:rPr lang="en-US" dirty="0" smtClean="0"/>
              <a:t>FYI: taking a customer’s money is not a service</a:t>
            </a:r>
          </a:p>
          <a:p>
            <a:endParaRPr lang="en-US" dirty="0" smtClean="0"/>
          </a:p>
          <a:p>
            <a:r>
              <a:rPr lang="en-US" b="1" dirty="0" smtClean="0"/>
              <a:t>Information Processing: </a:t>
            </a:r>
            <a:r>
              <a:rPr lang="en-US" dirty="0" smtClean="0"/>
              <a:t>Transforming Raw Data into useful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A Transaction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Usually involves two entities</a:t>
            </a:r>
          </a:p>
          <a:p>
            <a:pPr lvl="1"/>
            <a:r>
              <a:rPr lang="en-US" dirty="0" smtClean="0"/>
              <a:t>customer and business </a:t>
            </a:r>
            <a:br>
              <a:rPr lang="en-US" dirty="0" smtClean="0"/>
            </a:br>
            <a:r>
              <a:rPr lang="en-US" dirty="0" smtClean="0"/>
              <a:t>(or C2C, B2B, etc)</a:t>
            </a:r>
          </a:p>
          <a:p>
            <a:r>
              <a:rPr lang="en-US" dirty="0" smtClean="0"/>
              <a:t>Things of value are exchanged</a:t>
            </a:r>
          </a:p>
          <a:p>
            <a:pPr lvl="1"/>
            <a:r>
              <a:rPr lang="en-US" dirty="0" smtClean="0"/>
              <a:t>money for a product</a:t>
            </a:r>
          </a:p>
          <a:p>
            <a:pPr lvl="1"/>
            <a:r>
              <a:rPr lang="en-US" dirty="0" smtClean="0"/>
              <a:t>money for a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vs. Transaction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/>
              <a:t>While a transaction </a:t>
            </a:r>
            <a:r>
              <a:rPr lang="en-US" dirty="0" smtClean="0"/>
              <a:t>is part of a bigger business process, </a:t>
            </a:r>
            <a:r>
              <a:rPr lang="en-US" dirty="0"/>
              <a:t>the</a:t>
            </a:r>
            <a:r>
              <a:rPr lang="en-US" dirty="0" smtClean="0"/>
              <a:t> transaction does not produce the product or service</a:t>
            </a:r>
          </a:p>
          <a:p>
            <a:pPr lvl="1">
              <a:defRPr/>
            </a:pPr>
            <a:r>
              <a:rPr lang="en-US" b="1" dirty="0" smtClean="0"/>
              <a:t>Example: </a:t>
            </a:r>
            <a:r>
              <a:rPr lang="en-US" dirty="0" smtClean="0"/>
              <a:t>Handing a cashier money does NOT produce a hamburger. </a:t>
            </a:r>
          </a:p>
          <a:p>
            <a:pPr lvl="1">
              <a:defRPr/>
            </a:pPr>
            <a:r>
              <a:rPr lang="en-US" dirty="0" smtClean="0"/>
              <a:t>What are the key processes in making a hamburger?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Process or transaction?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use a credit card to buy their 40 year old brother a $120 </a:t>
            </a:r>
            <a:r>
              <a:rPr lang="en-US" dirty="0" err="1" smtClean="0"/>
              <a:t>StarWars</a:t>
            </a:r>
            <a:r>
              <a:rPr lang="en-US" dirty="0" smtClean="0"/>
              <a:t> light-saber from Amazon.com.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Process or transaction?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Placing 10 lbs of sliced potatoes into a deep-fat fryer in order to cook French fries.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Process or transaction?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Warner mails a customer a cable TV bill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Process or transaction?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Toyota printing 1000 payroll checks for the assembly line workers at a plant in Ohio.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Process or transaction?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Siena department heads </a:t>
            </a:r>
          </a:p>
          <a:p>
            <a:pPr lvl="1"/>
            <a:r>
              <a:rPr lang="en-US" dirty="0" smtClean="0"/>
              <a:t>develop a schedule of classes and </a:t>
            </a:r>
          </a:p>
          <a:p>
            <a:pPr lvl="1"/>
            <a:r>
              <a:rPr lang="en-US" dirty="0" smtClean="0"/>
              <a:t>assign professors to teach the classes.</a:t>
            </a:r>
          </a:p>
          <a:p>
            <a:r>
              <a:rPr lang="en-US" dirty="0" smtClean="0"/>
              <a:t>Students register for classes.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processes were hell before information systems could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Control Systems (PCS)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Systems that help </a:t>
            </a:r>
            <a:r>
              <a:rPr lang="en-US" b="1" dirty="0" smtClean="0"/>
              <a:t>control processes</a:t>
            </a:r>
            <a:r>
              <a:rPr lang="en-US" dirty="0" smtClean="0"/>
              <a:t>, not transactions.</a:t>
            </a:r>
          </a:p>
          <a:p>
            <a:endParaRPr lang="en-US" dirty="0" smtClean="0"/>
          </a:p>
          <a:p>
            <a:r>
              <a:rPr lang="en-US" dirty="0" smtClean="0"/>
              <a:t>Is a cash register a PCS?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cash register these days?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Functionality/Capabilities</a:t>
            </a:r>
          </a:p>
          <a:p>
            <a:pPr lvl="1"/>
            <a:r>
              <a:rPr lang="en-US" dirty="0" smtClean="0"/>
              <a:t>Store money in a drawer</a:t>
            </a:r>
          </a:p>
          <a:p>
            <a:pPr lvl="1"/>
            <a:r>
              <a:rPr lang="en-US" dirty="0" smtClean="0"/>
              <a:t>Swipe/read a credit card</a:t>
            </a:r>
          </a:p>
          <a:p>
            <a:pPr lvl="1"/>
            <a:r>
              <a:rPr lang="en-US" dirty="0" smtClean="0"/>
              <a:t>Connect to VISA/MC/AE</a:t>
            </a:r>
          </a:p>
          <a:p>
            <a:pPr lvl="1"/>
            <a:r>
              <a:rPr lang="en-US" dirty="0" smtClean="0"/>
              <a:t>Scan a product’s bar code to get price</a:t>
            </a:r>
          </a:p>
          <a:p>
            <a:pPr lvl="1"/>
            <a:r>
              <a:rPr lang="en-US" dirty="0" smtClean="0"/>
              <a:t>Calculate the amount of change</a:t>
            </a:r>
          </a:p>
          <a:p>
            <a:r>
              <a:rPr lang="en-US" dirty="0" smtClean="0"/>
              <a:t>These capabilities</a:t>
            </a:r>
          </a:p>
          <a:p>
            <a:pPr lvl="1"/>
            <a:r>
              <a:rPr lang="en-US" dirty="0" smtClean="0"/>
              <a:t>Have nothing to do with making products or services</a:t>
            </a:r>
          </a:p>
          <a:p>
            <a:pPr lvl="1"/>
            <a:r>
              <a:rPr lang="en-US" dirty="0" smtClean="0"/>
              <a:t>Have everything to do with transaction of the product.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is always part of bigger systems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Consider these examples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b="1" dirty="0" smtClean="0"/>
              <a:t>Twitter</a:t>
            </a:r>
          </a:p>
          <a:p>
            <a:pPr lvl="1"/>
            <a:r>
              <a:rPr lang="en-US" sz="2400" dirty="0" smtClean="0"/>
              <a:t>Pointless without </a:t>
            </a:r>
            <a:r>
              <a:rPr lang="en-US" sz="2400" b="1" u="sng" dirty="0" smtClean="0"/>
              <a:t>people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b="1" dirty="0" smtClean="0"/>
              <a:t>iTunes</a:t>
            </a:r>
          </a:p>
          <a:p>
            <a:pPr lvl="1"/>
            <a:r>
              <a:rPr lang="en-US" sz="2400" dirty="0" smtClean="0"/>
              <a:t>Little value without </a:t>
            </a:r>
            <a:r>
              <a:rPr lang="en-US" sz="2400" b="1" u="sng" dirty="0" smtClean="0"/>
              <a:t>data</a:t>
            </a:r>
            <a:r>
              <a:rPr lang="en-US" sz="2400" dirty="0" smtClean="0"/>
              <a:t> (music, movies, etc.)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b="1" dirty="0" smtClean="0"/>
              <a:t>Blackboard</a:t>
            </a:r>
          </a:p>
          <a:p>
            <a:pPr lvl="1"/>
            <a:r>
              <a:rPr lang="en-US" sz="2400" dirty="0" smtClean="0"/>
              <a:t>Useless without </a:t>
            </a:r>
            <a:r>
              <a:rPr lang="en-US" sz="2400" b="1" u="sng" dirty="0" smtClean="0"/>
              <a:t>procedures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6258" name="Picture 2" descr="https://encrypted-tbn0.google.com/images?q=tbn:ANd9GcTp361E2FpnIYVm4vUrWbs1PE_FtMsDeIyPc8FRkGUGUa1T4-7D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09800"/>
            <a:ext cx="762000" cy="745216"/>
          </a:xfrm>
          <a:prstGeom prst="rect">
            <a:avLst/>
          </a:prstGeom>
          <a:noFill/>
        </p:spPr>
      </p:pic>
      <p:sp>
        <p:nvSpPr>
          <p:cNvPr id="96262" name="AutoShape 6" descr="data:image/jpeg;base64,/9j/4AAQSkZJRgABAQAAAQABAAD/2wCEAAkGBhIQEBAUEBIUDxAQFRQUEBIQFRAPEBEQFBAVFRYQFBIYGyYfFxkjGRIUIC8gJCgpLCwsFh4xNTAqNSYsLCkBCQoKDgwOGg8PGikcHCQpKSwsKSkpKSwtLCkpKSwpKTQpLCwpKS4tKSkpKTUpLCkpKSwpLCkpKSwsKSwpKSkuKf/AABEIAKcBLQMBIgACEQEDEQH/xAAcAAEAAgMBAQEAAAAAAAAAAAAABQcDBAYCAQj/xABIEAABAwICBQgECggFBQAAAAABAAIDBBEFIQYSMUFRBxMiMmFxgZEUUqGxJTNCYnJzgpLBwyMkU6LC0eHwFTRDsrMXY5PS8f/EABoBAQADAQEBAAAAAAAAAAAAAAADBAUCAQb/xAArEQEAAgIBAwIFAwUAAAAAAAAAAQIDEQQFEiExMhNBUYGxIpHRFEJhcaH/2gAMAwEAAhEDEQA/ALxREQEREBERAREQEREBERAREQEWGara02ObvVbm7+nitOqxItaXOcyBjes+QiwHaSQ1vtQSS+F4G0271XeLcreFwEh1Ual3q04fKCeF22Z7VFf9W+c/yuE1s43OMYY0+IDl7oWqapnrt+81e2yA7CD3EFVUOUevIv8A4HNbtmYD5c2vB5U5mZ1GC1cYHyowJgPHUCakW0irDD+WbDHnVe+ajfwmY9gHeWFw812uF48yobr088VUzixzXW73M2eITQmkWtHXNOTugT62w9zti2V4CIiAiIgIiICIiAiIgIiICIiAiIgIiICIiAiIgIiICIsc84YLnw4k8AOKD1JIGglxsBvKi8RxZscb5JXingYLue8hmXEk9Xu2qG0v0wgw+Hnqp13G4ggZYve/1WjjmLu2C/nWrqCqxeRs+KExwA61PQsLmsaNzpN5NvHu2LqK7JnSZr+U+eqc6LBKfnGg2fWVALIGni1p6x7XZ/NWi3QJ1S4SYrVy10m3mw4x07OxrR+Gr3LoaWNsbWsjaGMaLNa0BrWjgAFstepoojm7FhmB01MLQQRxdrWN1vF+0+akdda4cvYK77XHcy6ya68BfV72vO5irKKKYWmjZK07pGtePaFy1bybU2tzlI+XD5x1X0z3AA9rCdnYCF11l8IXna973KQaZYphmWIRDEqQbaiAATsbxezYfEfaVgaNaVQVkXOUcrZoxbWjJs+M+qWnNh78uChnLkMW0RdHL6VhsnoVY25szowzcWPZsF+63Eb1xbH9EkX+q6oZw/ZtG0HIjvCyKutB+UEVrjBUN9ExKEWfEcmyAbXx36zd5bu2gkZrvqap18jk4bR+I4hQTGnbOiIvAREQEREBERAREQEREBERAREQEREBERAREQfHvABJyAzJ7FyulmlUVDTvqqg9FuUMY673kdFjR6x3ncLqbr5gTqk2Ywa0hOQ4gHs3nwVFYrjJxjEHTOzoaNxZSMPVkeDnMRvvke7VHFdVjZM6ZcLpJayo9PxDpTu/y8J+Lpo/kgN4/wA7nM5dQ2VRrJVsRyK1Wiva6RY9Z2OWhG9b1K3WICl7UM3bMa2GRkrmarTqFnxLDKfWf0GeQzPsUJWabVUmx/NN4RDU/e63tUc5I+SSMdpWM6LVF3kMHFxDR5laU2OUjOtOwngzWkP7oKq6Wsc83c4uPFxJPmVjMqjnJKSMULHl01pG7BK/ua1o/edf2LVfp9F8mBx+k8D3NK4LnE5xc99nXZV2rtPRupx4vcfwUpT1nPQRS21edbrau23SI2+CrYSLvcGd+oUn1f5j13jmZlzeIiPCJ0nwAVIbJG7mauEh0EzSWua4G4aSN1/L39Xyd6cmvY6KcCHEaXKZmwSDZzrR6pyuBsJBGRChJ5Fy+PCSCWKupOjU0pu4bpYR1mOG8Wv4E8AvclNlLv0JBMHtvs3Ebwd4WRc5oxpFHV08NTCf0c7RrjaWO2Fru1rrg9i6NVEwiIgIiICIiAiIgIiICIiAiIgIiICIiAsc8oa0uO4X/osi0sQfcsbxOse5v9dVBXHK/pC+CjZTRH9ZxFxYSNrYsucd43azuJ4LjcNhbDGyNnVYLd53nxNysWmWK+l41UuveOjAp4uGuL84fvGT2JFIruLH4QZb68JaORbUcii4pFuRPVutFG+RJxPUvhh6QUFC5TWFO6QXVqarKGMm5VSyTJfecWo2TJeucWU2mzzic4tbXWM1bQbawvwuCfLag3ecX3nF8p8OqJPi6aokHFsMtvvEALei0Rr3bKSQfTdBGfIvXunM2iPWWlzisDB3/B9J9X+Y9V1VwSQyPjlbqSRkBzdZr7EtDtrcjk4LvsHf8H0f1f5j1NgjdkPItqu3iokUdLItmpeoyaRWporUyJHkrxb0SvmoXn9XqwZqYHY2UDpsHe0H7g4q7KKS7bHMtyPbwPlZfmbGap0LoKmP42lkbI3uDhcdxsF+i8JrmyiKWM3jqI2vb3OaHt9jj5Khmp2yv0t3QlkRFA7EREBERAREQEREBERAREQEREBERAUNilaI+fkOyGMu8GtLz7gplcLygVRZh2JOG3mpAPtMDf4l7EbnQonBZS5jnuzfM9z3HiXH/wCqbhkXN4bVNDGt2WFs1NU77rbpjZea6Yhet6JyioHLfhcrMUZeTKlKcqcwo9IKApip3CusF5lrqkoqZd3hTRlsDv8AZvXe0fJY8f5qpaw72UzNcjs52TLyaq7c/I/3vV/1p6bu8+9Y+LHF58t7mZ7Yojt+bnqXQTD4+tC6oPGoe+QfcBDfYpimbHCLQRRwjhExkX+0BeXOWJxV6uGsfJj35N7estiStcdpuvLKg3C1XFIzmFN2RpX+LO1b6ZyfCNX9Nv8AwxrrcHf8H0f1f5j1xemrvhGr+mz/AIY11+EO+DqL6r8x6ocaN5JbvLtrDWf9fhr1T1FTyLeq3qJqJFpTRn48jUrumx7fWBHsVtckeJmXCKW56UDnRHuZIbfuPCpqqrWt3+WasbkQqL0VY3cycuHZrRNP8KzuVTVdtfj22ucIvETrtB4gL2s1bEREBERAREQEREBERAREQEREBERAKrrlIzwzER8w/wC5hVirhtMKTnaWvjG18Utu/myR7QF3T3QPznTt2KWpRwUZSm4ClqVfT0qxM8pSmkPFSdPIVHUwUnTtU8VYmaUlTSKfwiQawUDTMU/hMfSCr8jXZKvx7T8WFEmrZcjWzva2e26/Q9c4a7u8+9fmkxdMn538S/Sle3pu7z71jcb3S+l6pbVatVzhxXguHFeixfWQX2LR3EMLumWEkL4xwuFp4xpHR0ZLZ5hzg2xRAyyD6QGTftEKHj5T8P1s21AHrakZ9gfdRTyKR42sV4me8biridP64MxKrFiekw7v2Ma7LCp/g6hsP9L8x6rzTasjqa+olhJdFIWFhIc0kCJg2HMZgqwMKHwbQ/U/mPUHC85f3a3Ud148fb8I6sqHdyhapxO03UvVqIqVszVl4JRFQFaHIiLU1dwMrR5Q/wBVWNQrY5HqbVw+R37ad5HaGtYwe0FZnO8Y2/xVw0vUb3BZVjgFmt7lkWIuiIiAiIgIiICIiAiIgIiICIiAiIgLnMXZaY32PHnxHkujUPpDD0Wv9U59yD8w4hh5p6ieE/6Mj2DtaHHVPi2x8Vs0pXS8quEc3VR1DR0Khoa8/wDdjFh5st90rmKRy+q41viY4sxuVXUym6VTFJFfYoigFyFL4pjAo2BsYDqhwB6Qu2Jp2Eje47hs3ncDJny1xV3LHrx7Z79tU9TYeQ3WdZrfWcQ1vmclMYS1jnDUkjeeDHsefIFUtXVEk7taZ7pXcXnWt2AbGjsFlriC1jbMZg7CDxB3LEycu1/Gmti6TSmp35RzoMz3/wAS/RNf13d596oZ8GRV74gem7vPvXHG90vOreK1a4C5nlA0odSRthgOrPM3We8daOK5A1Tuc4g57gDxy6Vj81W/KNAf8QeTsfFCWfRDS02+013mpuRMxCn0ylb5d2+TiXQ3257/ABO9fPR1Jcwno6oPpkd6OrLw3LDqL6r8x64R0PAEnIADMucTYNHaTYLvqiDmKenhJu6GNrXkbNe1327NYlaHAiZy/ZldVmPhRH+UPVlQ1U5SdXIoepet2YZnHqjql1rlX5oNhZgoqKEiztRrnj5zyZHX7i63gqY0Ywf0ytgiIuzW15eHNM6Th45N+0v0TgkOtKXbmj2lYPUrxuKQ+g41dV26IBfURZK0IiICIiAiIgIiICIiAiIgIiICIiAsNXAHsc07wsyIK20pwEVdNLA7J4zjcfkytza7u3HscVSsLXMcWvBa9pLXNO0OBsQfFfpPSChsecbs2O/mqp5Q9F7k1cI3D0lo3gZCa3YMj2AHcVq9O5EUt2W9J/KpysXfXcInR5odI0HZce9RuJuMk8znbTJIO4NeWgeAaB4LLhNRquaVv4xhx1nTxgvikOtKG5uikPWcWjPUJzvuJN9yt9SpaYi0eihwL1reaz6yguaTmVtsAcLggjsIK+OsCBtccg0Xc9x4BozJWK2Gr6KXFrWi7nuaxo4ue4NA8yrdxGe73W4n3rldHdHnQubPUDUe2/MQnNzCRbnZODrE2buvc57JaaouVpcTDPul811bk0tMUrO9Njn1qY7g8ddG1rnc3LHcwy2vq32scPlMNhluIBC8GVBOr18EXjUsfDybYrd1ZcZV6LVcRsad8o3Pp/07D22HSHi0LxBo7VPNm00rfnTNFOwd7pLewFdt6aRvWvUVzuKqx07c+rajrU69vlG4bgDKQiSVwmqG9QNvzUJt1hfN7/nG1tw3rVr6ouJJWepnuoqqkWrg49cMaqp3z35Fu67TqpFE1D1uVL1J6GaLGun1pB+rQkGQ7pHbRCPeezvC7zZK4qTazT42KZnUOu5MtH+Yp3VEgtLUgagO1sAPRH2j0u7VVt4LSc3GL9Z2ZUHhFFzsgy6DOGQvwXVgL4/LknJebS3ax2xqH1ERRvRERAREQEREBERAREQEREBERAREQEREHiWIOBBzBXI4jQmFxBF2O2Hdn8krsVgrKNsrS1wvdBRGlWiRpnOmpxenOb2DMw9o4s93ctLC8WcyxBt3K2K2idAbOzZudty4FcTj2goJMlHZrtroTkw9sZ+SezZ3Lc4nPiY+Hl/f+WTy+F3frx+rVE0EhvJTwvcdrnRsue8gLepamOL4mKOG+0xsaw+YF1yLah8Ti2RrmPb1muBa4eC34cR7Vpf0+OfMRD5/NPIj9PdKflqS7aViL1HMrBxWQVK7immbNLfNuXXkuWvz68OqF7p5FJZnyLVlkWOSpC0p6tSRCzjxS+zyqLqpl8qav++3gugwDQOWch9TeCHbqbJn+HyB2nPsG1c5c9MNd3lscbi2tPiEJgGjclfJZvQiaf0strhvzW8X9m7aVbuE4U2NscFO3VY0WyzsN7id5JzvvXrDqAANhp2BjW5ANFmt/mf7K67C8LbC3i47TvuvmOXy7ci30j6PosOGMcaZqCjETA0ePetlEVJMIiICIiAiIgIiICIiAiIgIiICIiAiIgIiICIiDHPA14IcLgrm6/AHxkuizb6p/DguoRBXGI4bDUDUqIwSOrrdF7T814zHgVy9fyevFzTShw9SbI9wkaPePFXHWYTHKOk0d6hKnRh7fin5cDmrOHlZcPtn7IcmDHk90KZqcHq4fjIJLD5TBzrfNl1p/wCI6uROqeDuifIq45KSdnWjv2tWvK4Hrxk/SaHD8Vo16tb+6u1C/TMc+kqmGKD1h5heDil948wrVNPBvhZ/4m/+qyxag6kVvosDfwCknq0fKn/UcdKr9VVwUdRN8VDK/tDHBv3jYe1TNDyfVEljO9sDd4H6WT2dEeZVhsimf1Yz9pbtPo5K/ru1RwGSrZOqZbeKxELWPgYqevlzGFaN0tIQWM15f2j+nJ9nc3wAXR0WESTWLugz2lTtDgMUW654lSIFlm3va87tO5Xq1isahr0WHsibZo8Vsoi4eiIiAiIgIiICIiAiIgIiICIiAiIgIiICIiAiIgIiICIiAiIg+ELw6nadrQiIPHobPVC9NpmjY0eSIgyBoG5fU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6264" name="Picture 8" descr="http://paulgalbraith.com/267854912536548/wp-content/uploads/2010/09/new-itunes-icon.jpg"/>
          <p:cNvPicPr>
            <a:picLocks noChangeAspect="1" noChangeArrowheads="1"/>
          </p:cNvPicPr>
          <p:nvPr/>
        </p:nvPicPr>
        <p:blipFill>
          <a:blip r:embed="rId3"/>
          <a:srcRect l="18421" r="18421"/>
          <a:stretch>
            <a:fillRect/>
          </a:stretch>
        </p:blipFill>
        <p:spPr bwMode="auto">
          <a:xfrm>
            <a:off x="1905000" y="3352800"/>
            <a:ext cx="914400" cy="804333"/>
          </a:xfrm>
          <a:prstGeom prst="rect">
            <a:avLst/>
          </a:prstGeom>
          <a:noFill/>
        </p:spPr>
      </p:pic>
      <p:pic>
        <p:nvPicPr>
          <p:cNvPr id="96266" name="Picture 10" descr="http://mortonlibrarynews.files.wordpress.com/2011/10/blackboar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495800"/>
            <a:ext cx="1052726" cy="794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PCS + TPS + MIS is common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IBM sells McDonalds a system which combines a </a:t>
            </a:r>
          </a:p>
          <a:p>
            <a:pPr lvl="1"/>
            <a:r>
              <a:rPr lang="en-US" dirty="0" smtClean="0"/>
              <a:t>Cash Register System (example of </a:t>
            </a:r>
            <a:r>
              <a:rPr lang="en-US" b="1" dirty="0" smtClean="0"/>
              <a:t>TPS</a:t>
            </a:r>
            <a:r>
              <a:rPr lang="en-US" dirty="0" smtClean="0"/>
              <a:t>) with an</a:t>
            </a:r>
          </a:p>
          <a:p>
            <a:pPr lvl="1"/>
            <a:r>
              <a:rPr lang="en-US" dirty="0" smtClean="0"/>
              <a:t>Order Processing System (example of </a:t>
            </a:r>
            <a:r>
              <a:rPr lang="en-US" b="1" dirty="0" smtClean="0"/>
              <a:t>PCS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Together the TPS and PCS send data to a </a:t>
            </a:r>
          </a:p>
          <a:p>
            <a:pPr lvl="1"/>
            <a:r>
              <a:rPr lang="en-US" dirty="0" smtClean="0"/>
              <a:t>Supply Chain Management System </a:t>
            </a:r>
            <a:br>
              <a:rPr lang="en-US" dirty="0" smtClean="0"/>
            </a:br>
            <a:r>
              <a:rPr lang="en-US" dirty="0" smtClean="0"/>
              <a:t>(example of </a:t>
            </a:r>
            <a:r>
              <a:rPr lang="en-US" b="1" dirty="0" smtClean="0"/>
              <a:t>MIS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helps McDonalds streamline its distribution of raw materials (buns, burgers, potatoes).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Observation:  </a:t>
            </a:r>
            <a:r>
              <a:rPr lang="en-US" dirty="0" smtClean="0"/>
              <a:t>The new deep fat fryer at McDonalds has a wireless network adapter.</a:t>
            </a:r>
          </a:p>
          <a:p>
            <a:r>
              <a:rPr lang="en-US" b="1" dirty="0" smtClean="0"/>
              <a:t>Question:  </a:t>
            </a:r>
            <a:r>
              <a:rPr lang="en-US" dirty="0" smtClean="0"/>
              <a:t>Is this the stupidest thing you’ve ever heard of or what?</a:t>
            </a:r>
          </a:p>
          <a:p>
            <a:r>
              <a:rPr lang="en-US" b="1" dirty="0" smtClean="0"/>
              <a:t>Real Question: </a:t>
            </a:r>
            <a:r>
              <a:rPr lang="en-US" dirty="0" smtClean="0"/>
              <a:t>Why would you ever connect a deep fat frying to the Internet?</a:t>
            </a:r>
          </a:p>
        </p:txBody>
      </p:sp>
      <p:pic>
        <p:nvPicPr>
          <p:cNvPr id="104452" name="Picture 4" descr="http://www.lefen.net/image/products/200981103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35" y="1150938"/>
            <a:ext cx="2064665" cy="1592262"/>
          </a:xfrm>
          <a:prstGeom prst="rect">
            <a:avLst/>
          </a:prstGeom>
          <a:noFill/>
        </p:spPr>
      </p:pic>
      <p:pic>
        <p:nvPicPr>
          <p:cNvPr id="104450" name="Picture 2" descr="http://theseep.files.wordpress.com/2010/03/deep-fryer-lg.jpg?w=300&amp;h=2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99520"/>
            <a:ext cx="2360468" cy="2163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Fat Fryer as a Hardware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Goals:  </a:t>
            </a:r>
            <a:r>
              <a:rPr lang="en-US" dirty="0" smtClean="0"/>
              <a:t>Fresher fries, </a:t>
            </a:r>
            <a:r>
              <a:rPr lang="en-US" u="sng" dirty="0" smtClean="0"/>
              <a:t>less waste</a:t>
            </a:r>
          </a:p>
          <a:p>
            <a:r>
              <a:rPr lang="en-US" dirty="0" smtClean="0"/>
              <a:t>Fryer as PCS Data Source</a:t>
            </a:r>
          </a:p>
          <a:p>
            <a:pPr lvl="1"/>
            <a:r>
              <a:rPr lang="en-US" b="1" i="1" dirty="0" smtClean="0"/>
              <a:t>Amount of Fries cooked </a:t>
            </a:r>
            <a:r>
              <a:rPr lang="en-US" dirty="0" smtClean="0"/>
              <a:t>is input to other systems</a:t>
            </a:r>
          </a:p>
          <a:p>
            <a:pPr lvl="2"/>
            <a:r>
              <a:rPr lang="en-US" dirty="0" smtClean="0"/>
              <a:t>Helps you determine when to change the fryer oil more consistently</a:t>
            </a:r>
          </a:p>
          <a:p>
            <a:pPr lvl="2"/>
            <a:r>
              <a:rPr lang="en-US" dirty="0" smtClean="0"/>
              <a:t>Compare to fries sold (from TPS) and you get feedback</a:t>
            </a:r>
          </a:p>
          <a:p>
            <a:pPr lvl="3"/>
            <a:r>
              <a:rPr lang="en-US" dirty="0" smtClean="0"/>
              <a:t>If fries sold &lt;&lt; fries cooked then we are cooking too many fries.</a:t>
            </a:r>
          </a:p>
          <a:p>
            <a:r>
              <a:rPr lang="en-US" dirty="0" smtClean="0"/>
              <a:t>Fryer as a processing control device</a:t>
            </a:r>
          </a:p>
          <a:p>
            <a:pPr lvl="1"/>
            <a:r>
              <a:rPr lang="en-US" dirty="0" smtClean="0"/>
              <a:t>Fryer tells you exactly how far to fill it.</a:t>
            </a:r>
          </a:p>
          <a:p>
            <a:pPr lvl="1"/>
            <a:r>
              <a:rPr lang="en-US" dirty="0" smtClean="0"/>
              <a:t>Instead of cooking fries on demand, you always cook fries, but vary the “load” based on historical sales (from TPS).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vs. Processing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Comparing fries cooked to fries sold to calculate % waste is </a:t>
            </a:r>
            <a:r>
              <a:rPr lang="en-US" b="1" dirty="0" smtClean="0"/>
              <a:t>information </a:t>
            </a:r>
            <a:r>
              <a:rPr lang="en-US" b="1" u="sng" dirty="0" smtClean="0"/>
              <a:t>processing</a:t>
            </a:r>
          </a:p>
          <a:p>
            <a:pPr lvl="1"/>
            <a:r>
              <a:rPr lang="en-US" dirty="0" smtClean="0"/>
              <a:t>Cooking the fries is physical processing, not information processing.</a:t>
            </a:r>
            <a:endParaRPr lang="en-US" b="1" u="sng" dirty="0" smtClean="0"/>
          </a:p>
          <a:p>
            <a:r>
              <a:rPr lang="en-US" dirty="0" smtClean="0"/>
              <a:t>% waste is </a:t>
            </a:r>
            <a:r>
              <a:rPr lang="en-US" b="1" dirty="0" smtClean="0"/>
              <a:t>feedback</a:t>
            </a:r>
          </a:p>
          <a:p>
            <a:pPr lvl="1"/>
            <a:r>
              <a:rPr lang="en-US" dirty="0" smtClean="0"/>
              <a:t>Not necessary to cook fries but indicates if you are meeting your goal.</a:t>
            </a:r>
          </a:p>
          <a:p>
            <a:r>
              <a:rPr lang="en-US" dirty="0" smtClean="0"/>
              <a:t>Looking at yesterdays data might not be enough to make good estimates.</a:t>
            </a:r>
          </a:p>
          <a:p>
            <a:r>
              <a:rPr lang="en-US" dirty="0" smtClean="0"/>
              <a:t>Changing the system so it looks at the average for all weekdays is </a:t>
            </a:r>
            <a:r>
              <a:rPr lang="en-US" b="1" dirty="0" smtClean="0"/>
              <a:t>information system </a:t>
            </a:r>
            <a:r>
              <a:rPr lang="en-US" b="1" u="sng" dirty="0" smtClean="0"/>
              <a:t>control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Computing this average is </a:t>
            </a:r>
            <a:r>
              <a:rPr lang="en-US" b="1" dirty="0" smtClean="0"/>
              <a:t>information </a:t>
            </a:r>
            <a:r>
              <a:rPr lang="en-US" b="1" u="sng" dirty="0" smtClean="0"/>
              <a:t>processing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Imagine if you’ve been working at McDonalds for 10 years and now a device tells you exactly how many pounds of potatoes to put in the fryer.</a:t>
            </a:r>
          </a:p>
          <a:p>
            <a:r>
              <a:rPr lang="en-US" dirty="0" smtClean="0"/>
              <a:t>How might you react?</a:t>
            </a:r>
          </a:p>
          <a:p>
            <a:pPr lvl="1"/>
            <a:r>
              <a:rPr lang="en-US" dirty="0" smtClean="0"/>
              <a:t>How should you react?</a:t>
            </a:r>
            <a:endParaRPr lang="en-US" dirty="0"/>
          </a:p>
        </p:txBody>
      </p:sp>
      <p:pic>
        <p:nvPicPr>
          <p:cNvPr id="102402" name="Picture 2" descr="http://libcom.org/files/images/library/McDonalds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600201"/>
            <a:ext cx="2426788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Information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Information Systems evolved over time. 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/>
              <a:t>W</a:t>
            </a:r>
            <a:r>
              <a:rPr lang="en-US" dirty="0" smtClean="0"/>
              <a:t>here are we 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512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companies had so many information systems that you could actually study them like animals.</a:t>
            </a:r>
          </a:p>
          <a:p>
            <a:r>
              <a:rPr lang="en-US" dirty="0" smtClean="0"/>
              <a:t>Mammals, Birds, Reptiles, Fish, etc.</a:t>
            </a:r>
          </a:p>
          <a:p>
            <a:pPr lvl="1"/>
            <a:r>
              <a:rPr lang="en-US" dirty="0" smtClean="0"/>
              <a:t>Different families</a:t>
            </a:r>
          </a:p>
          <a:p>
            <a:pPr lvl="2"/>
            <a:r>
              <a:rPr lang="en-US" dirty="0" smtClean="0"/>
              <a:t>Different species</a:t>
            </a:r>
          </a:p>
          <a:p>
            <a:r>
              <a:rPr lang="en-US" dirty="0" smtClean="0"/>
              <a:t>This is called a taxonomy</a:t>
            </a:r>
          </a:p>
          <a:p>
            <a:pPr lvl="1"/>
            <a:r>
              <a:rPr lang="en-US" dirty="0" smtClean="0"/>
              <a:t>helps you understand similarity and difference</a:t>
            </a:r>
          </a:p>
          <a:p>
            <a:r>
              <a:rPr lang="en-US" b="1" dirty="0" smtClean="0"/>
              <a:t>Information Systems also have a taxonomy.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</a:t>
            </a:r>
            <a:r>
              <a:rPr lang="en-US" smtClean="0"/>
              <a:t>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 companies had so many information systems that you could actually study them like animals.</a:t>
            </a:r>
          </a:p>
          <a:p>
            <a:r>
              <a:rPr lang="en-US" dirty="0" smtClean="0"/>
              <a:t>Mammals, Birds, Reptiles, Fish, etc.</a:t>
            </a:r>
          </a:p>
          <a:p>
            <a:pPr lvl="1"/>
            <a:r>
              <a:rPr lang="en-US" dirty="0" smtClean="0"/>
              <a:t>Different families</a:t>
            </a:r>
          </a:p>
          <a:p>
            <a:pPr lvl="2"/>
            <a:r>
              <a:rPr lang="en-US" dirty="0" smtClean="0"/>
              <a:t>Different species</a:t>
            </a:r>
          </a:p>
          <a:p>
            <a:r>
              <a:rPr lang="en-US" dirty="0" smtClean="0"/>
              <a:t>This is called a taxonomy and it helps you better understand the similarity and difference between animals.</a:t>
            </a:r>
          </a:p>
          <a:p>
            <a:r>
              <a:rPr lang="en-US" dirty="0" smtClean="0"/>
              <a:t>Information Systems also have a taxonomy.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Classic Taxonomy of </a:t>
            </a:r>
            <a:br>
              <a:rPr lang="en-US" dirty="0" smtClean="0"/>
            </a:br>
            <a:r>
              <a:rPr lang="en-US" dirty="0" smtClean="0"/>
              <a:t>Information 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1771471"/>
            <a:ext cx="35052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All Information Systems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709951"/>
            <a:ext cx="3048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Operational Systems:</a:t>
            </a:r>
          </a:p>
          <a:p>
            <a:r>
              <a:rPr lang="en-US" sz="1600" dirty="0" smtClean="0"/>
              <a:t>Systems that Support Operations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709951"/>
            <a:ext cx="3200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Management Systems:</a:t>
            </a:r>
          </a:p>
          <a:p>
            <a:r>
              <a:rPr lang="en-US" sz="1600" dirty="0" smtClean="0"/>
              <a:t>Systems that Support Management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438471"/>
            <a:ext cx="12192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TPS</a:t>
            </a:r>
          </a:p>
          <a:p>
            <a:r>
              <a:rPr lang="en-US" sz="1600" dirty="0" smtClean="0"/>
              <a:t>Transaction Processing</a:t>
            </a:r>
          </a:p>
          <a:p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667071"/>
            <a:ext cx="9906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PCS</a:t>
            </a:r>
          </a:p>
          <a:p>
            <a:r>
              <a:rPr lang="en-US" sz="1600" dirty="0" smtClean="0"/>
              <a:t>Process</a:t>
            </a:r>
            <a:br>
              <a:rPr lang="en-US" sz="1600" dirty="0" smtClean="0"/>
            </a:br>
            <a:r>
              <a:rPr lang="en-US" sz="1600" dirty="0" smtClean="0"/>
              <a:t>Control</a:t>
            </a:r>
          </a:p>
          <a:p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4276634"/>
            <a:ext cx="13716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ECS</a:t>
            </a:r>
          </a:p>
          <a:p>
            <a:r>
              <a:rPr lang="en-US" sz="1600" dirty="0" smtClean="0"/>
              <a:t>Enterprise</a:t>
            </a:r>
            <a:br>
              <a:rPr lang="en-US" sz="1600" dirty="0" smtClean="0"/>
            </a:br>
            <a:r>
              <a:rPr lang="en-US" sz="1600" dirty="0" smtClean="0"/>
              <a:t>Collaboration</a:t>
            </a:r>
          </a:p>
          <a:p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4152542"/>
            <a:ext cx="13716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MIS</a:t>
            </a:r>
          </a:p>
          <a:p>
            <a:r>
              <a:rPr lang="en-US" sz="1600" dirty="0" smtClean="0"/>
              <a:t>Management</a:t>
            </a:r>
            <a:br>
              <a:rPr lang="en-US" sz="1600" dirty="0" smtClean="0"/>
            </a:br>
            <a:r>
              <a:rPr lang="en-US" sz="1600" dirty="0" smtClean="0"/>
              <a:t>Information</a:t>
            </a:r>
          </a:p>
          <a:p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4057471"/>
            <a:ext cx="9906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DSS</a:t>
            </a:r>
          </a:p>
          <a:p>
            <a:r>
              <a:rPr lang="en-US" sz="1600" dirty="0" smtClean="0"/>
              <a:t>Decision</a:t>
            </a:r>
            <a:br>
              <a:rPr lang="en-US" sz="1600" dirty="0" smtClean="0"/>
            </a:br>
            <a:r>
              <a:rPr lang="en-US" sz="1600" dirty="0" smtClean="0"/>
              <a:t>Support</a:t>
            </a:r>
          </a:p>
          <a:p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3923942"/>
            <a:ext cx="13716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EIS</a:t>
            </a:r>
          </a:p>
          <a:p>
            <a:r>
              <a:rPr lang="en-US" sz="1600" dirty="0" smtClean="0"/>
              <a:t>Executive</a:t>
            </a:r>
            <a:br>
              <a:rPr lang="en-US" sz="1600" dirty="0" smtClean="0"/>
            </a:br>
            <a:r>
              <a:rPr lang="en-US" sz="1600" dirty="0" smtClean="0"/>
              <a:t>Information</a:t>
            </a:r>
          </a:p>
          <a:p>
            <a:r>
              <a:rPr lang="en-US" sz="1600" dirty="0" smtClean="0"/>
              <a:t>Systems</a:t>
            </a:r>
            <a:endParaRPr lang="en-US" sz="1600" dirty="0"/>
          </a:p>
        </p:txBody>
      </p:sp>
      <p:cxnSp>
        <p:nvCxnSpPr>
          <p:cNvPr id="14" name="Straight Connector 13"/>
          <p:cNvCxnSpPr>
            <a:stCxn id="4" idx="2"/>
          </p:cNvCxnSpPr>
          <p:nvPr/>
        </p:nvCxnSpPr>
        <p:spPr>
          <a:xfrm>
            <a:off x="4495800" y="2233136"/>
            <a:ext cx="0" cy="3003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</p:cNvCxnSpPr>
          <p:nvPr/>
        </p:nvCxnSpPr>
        <p:spPr>
          <a:xfrm flipV="1">
            <a:off x="2819400" y="2533471"/>
            <a:ext cx="0" cy="176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</p:cNvCxnSpPr>
          <p:nvPr/>
        </p:nvCxnSpPr>
        <p:spPr>
          <a:xfrm flipV="1">
            <a:off x="6248400" y="2533471"/>
            <a:ext cx="0" cy="176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19400" y="2533471"/>
            <a:ext cx="3429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19400" y="3417837"/>
            <a:ext cx="0" cy="3003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0"/>
          </p:cNvCxnSpPr>
          <p:nvPr/>
        </p:nvCxnSpPr>
        <p:spPr>
          <a:xfrm flipV="1">
            <a:off x="800100" y="3718172"/>
            <a:ext cx="0" cy="9488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0"/>
          </p:cNvCxnSpPr>
          <p:nvPr/>
        </p:nvCxnSpPr>
        <p:spPr>
          <a:xfrm flipV="1">
            <a:off x="3657600" y="3718172"/>
            <a:ext cx="0" cy="558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0100" y="3718172"/>
            <a:ext cx="2857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0"/>
          </p:cNvCxnSpPr>
          <p:nvPr/>
        </p:nvCxnSpPr>
        <p:spPr>
          <a:xfrm flipV="1">
            <a:off x="2133600" y="3718172"/>
            <a:ext cx="0" cy="7202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2"/>
          </p:cNvCxnSpPr>
          <p:nvPr/>
        </p:nvCxnSpPr>
        <p:spPr>
          <a:xfrm>
            <a:off x="6248400" y="3417837"/>
            <a:ext cx="0" cy="3003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" idx="0"/>
          </p:cNvCxnSpPr>
          <p:nvPr/>
        </p:nvCxnSpPr>
        <p:spPr>
          <a:xfrm flipV="1">
            <a:off x="5334000" y="3718172"/>
            <a:ext cx="0" cy="4343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0"/>
          </p:cNvCxnSpPr>
          <p:nvPr/>
        </p:nvCxnSpPr>
        <p:spPr>
          <a:xfrm flipV="1">
            <a:off x="8153400" y="3718172"/>
            <a:ext cx="0" cy="2057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34000" y="3718172"/>
            <a:ext cx="2819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781800" y="3718172"/>
            <a:ext cx="0" cy="3392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842963"/>
            <a:ext cx="8637588" cy="641350"/>
          </a:xfrm>
        </p:spPr>
        <p:txBody>
          <a:bodyPr/>
          <a:lstStyle/>
          <a:p>
            <a:r>
              <a:rPr lang="en-US" sz="3600"/>
              <a:t>Transaction Processing System (TPS)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Helps to manage transactions</a:t>
            </a:r>
            <a:endParaRPr lang="en-US" sz="2800" dirty="0"/>
          </a:p>
          <a:p>
            <a:pPr lvl="1"/>
            <a:r>
              <a:rPr lang="en-US" sz="2400" dirty="0" smtClean="0"/>
              <a:t>ATM </a:t>
            </a:r>
            <a:r>
              <a:rPr lang="en-US" sz="2400" dirty="0"/>
              <a:t>Machine </a:t>
            </a:r>
            <a:r>
              <a:rPr lang="en-US" sz="2400" dirty="0" smtClean="0"/>
              <a:t>System</a:t>
            </a:r>
          </a:p>
          <a:p>
            <a:pPr lvl="2"/>
            <a:r>
              <a:rPr lang="en-US" sz="2000" dirty="0" smtClean="0"/>
              <a:t>Banking </a:t>
            </a:r>
            <a:r>
              <a:rPr lang="en-US" sz="2000" dirty="0"/>
              <a:t>Transactions</a:t>
            </a:r>
          </a:p>
          <a:p>
            <a:pPr lvl="1"/>
            <a:r>
              <a:rPr lang="en-US" sz="2400" dirty="0"/>
              <a:t>Cash Register </a:t>
            </a:r>
            <a:r>
              <a:rPr lang="en-US" sz="2400" dirty="0" smtClean="0"/>
              <a:t>System</a:t>
            </a:r>
          </a:p>
          <a:p>
            <a:pPr lvl="2"/>
            <a:r>
              <a:rPr lang="en-US" sz="2000" dirty="0" smtClean="0"/>
              <a:t>Point </a:t>
            </a:r>
            <a:r>
              <a:rPr lang="en-US" sz="2000" dirty="0"/>
              <a:t>of Sale Transactions</a:t>
            </a:r>
          </a:p>
          <a:p>
            <a:pPr lvl="1"/>
            <a:r>
              <a:rPr lang="en-US" sz="2400" dirty="0"/>
              <a:t>Accounting System – Checking Account Transactions</a:t>
            </a:r>
          </a:p>
          <a:p>
            <a:pPr lvl="1"/>
            <a:r>
              <a:rPr lang="en-US" sz="2400" dirty="0"/>
              <a:t>Even Pay-per-view or </a:t>
            </a:r>
            <a:r>
              <a:rPr lang="en-US" sz="2400" dirty="0" err="1"/>
              <a:t>OnDemand</a:t>
            </a:r>
            <a:r>
              <a:rPr lang="en-US" sz="2400" dirty="0"/>
              <a:t> is a </a:t>
            </a:r>
            <a:r>
              <a:rPr lang="en-US" sz="2400" dirty="0" smtClean="0"/>
              <a:t>TPS</a:t>
            </a:r>
            <a:endParaRPr lang="en-US" sz="2400" dirty="0" smtClean="0"/>
          </a:p>
        </p:txBody>
      </p:sp>
      <p:sp>
        <p:nvSpPr>
          <p:cNvPr id="56324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 is always part of bigger systems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Consider these examples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b="1" dirty="0" err="1" smtClean="0"/>
              <a:t>iPhone</a:t>
            </a:r>
            <a:endParaRPr lang="en-US" sz="2800" b="1" dirty="0" smtClean="0"/>
          </a:p>
          <a:p>
            <a:pPr lvl="1"/>
            <a:r>
              <a:rPr lang="en-US" sz="2400" dirty="0" smtClean="0"/>
              <a:t>Pointless without </a:t>
            </a:r>
            <a:r>
              <a:rPr lang="en-US" sz="2400" b="1" u="sng" dirty="0" smtClean="0"/>
              <a:t>people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b="1" dirty="0" smtClean="0"/>
              <a:t>Solid State Hard Drive</a:t>
            </a:r>
          </a:p>
          <a:p>
            <a:pPr lvl="1"/>
            <a:r>
              <a:rPr lang="en-US" sz="2400" dirty="0" smtClean="0"/>
              <a:t>No value without </a:t>
            </a:r>
            <a:r>
              <a:rPr lang="en-US" sz="2400" b="1" u="sng" dirty="0" smtClean="0"/>
              <a:t>data</a:t>
            </a:r>
            <a:r>
              <a:rPr lang="en-US" sz="2400" dirty="0" smtClean="0"/>
              <a:t> (files, movies, etc.)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b="1" dirty="0" smtClean="0"/>
              <a:t>Xbox </a:t>
            </a:r>
            <a:r>
              <a:rPr lang="en-US" sz="2800" b="1" dirty="0" err="1" smtClean="0"/>
              <a:t>Kinect</a:t>
            </a:r>
            <a:endParaRPr lang="en-US" sz="2800" b="1" dirty="0" smtClean="0"/>
          </a:p>
          <a:p>
            <a:pPr lvl="1"/>
            <a:r>
              <a:rPr lang="en-US" sz="2400" dirty="0" smtClean="0"/>
              <a:t>Difficult to use without </a:t>
            </a:r>
            <a:r>
              <a:rPr lang="en-US" sz="2400" b="1" u="sng" dirty="0" smtClean="0"/>
              <a:t>procedures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96262" name="AutoShape 6" descr="data:image/jpeg;base64,/9j/4AAQSkZJRgABAQAAAQABAAD/2wCEAAkGBhIQEBAUEBIUDxAQFRQUEBIQFRAPEBEQFBAVFRYQFBIYGyYfFxkjGRIUIC8gJCgpLCwsFh4xNTAqNSYsLCkBCQoKDgwOGg8PGikcHCQpKSwsKSkpKSwtLCkpKSwpKTQpLCwpKS4tKSkpKTUpLCkpKSwpLCkpKSwsKSwpKSkuKf/AABEIAKcBLQMBIgACEQEDEQH/xAAcAAEAAgMBAQEAAAAAAAAAAAAABQcDBAYCAQj/xABIEAABAwICBQgECggFBQAAAAABAAIDBBEFIQYSMUFRBxMiMmFxgZEUUqGxJTNCYnJzgpLBwyMkU6LC0eHwFTRDsrMXY5PS8f/EABoBAQADAQEBAAAAAAAAAAAAAAADBAUCAQb/xAArEQEAAgIBAwIFAwUAAAAAAAAAAQIDEQQFEiExMhNBUYGxIpHRFEJhcaH/2gAMAwEAAhEDEQA/ALxREQEREBERAREQEREBERAREQEWGara02ObvVbm7+nitOqxItaXOcyBjes+QiwHaSQ1vtQSS+F4G0271XeLcreFwEh1Ual3q04fKCeF22Z7VFf9W+c/yuE1s43OMYY0+IDl7oWqapnrt+81e2yA7CD3EFVUOUevIv8A4HNbtmYD5c2vB5U5mZ1GC1cYHyowJgPHUCakW0irDD+WbDHnVe+ajfwmY9gHeWFw812uF48yobr088VUzixzXW73M2eITQmkWtHXNOTugT62w9zti2V4CIiAiIgIiICIiAiIgIiICIiAiIgIiICIiAiIgIiICIsc84YLnw4k8AOKD1JIGglxsBvKi8RxZscb5JXingYLue8hmXEk9Xu2qG0v0wgw+Hnqp13G4ggZYve/1WjjmLu2C/nWrqCqxeRs+KExwA61PQsLmsaNzpN5NvHu2LqK7JnSZr+U+eqc6LBKfnGg2fWVALIGni1p6x7XZ/NWi3QJ1S4SYrVy10m3mw4x07OxrR+Gr3LoaWNsbWsjaGMaLNa0BrWjgAFstepoojm7FhmB01MLQQRxdrWN1vF+0+akdda4cvYK77XHcy6ya68BfV72vO5irKKKYWmjZK07pGtePaFy1bybU2tzlI+XD5x1X0z3AA9rCdnYCF11l8IXna973KQaZYphmWIRDEqQbaiAATsbxezYfEfaVgaNaVQVkXOUcrZoxbWjJs+M+qWnNh78uChnLkMW0RdHL6VhsnoVY25szowzcWPZsF+63Eb1xbH9EkX+q6oZw/ZtG0HIjvCyKutB+UEVrjBUN9ExKEWfEcmyAbXx36zd5bu2gkZrvqap18jk4bR+I4hQTGnbOiIvAREQEREBERAREQEREBERAREQEREBERAREQfHvABJyAzJ7FyulmlUVDTvqqg9FuUMY673kdFjR6x3ncLqbr5gTqk2Ywa0hOQ4gHs3nwVFYrjJxjEHTOzoaNxZSMPVkeDnMRvvke7VHFdVjZM6ZcLpJayo9PxDpTu/y8J+Lpo/kgN4/wA7nM5dQ2VRrJVsRyK1Wiva6RY9Z2OWhG9b1K3WICl7UM3bMa2GRkrmarTqFnxLDKfWf0GeQzPsUJWabVUmx/NN4RDU/e63tUc5I+SSMdpWM6LVF3kMHFxDR5laU2OUjOtOwngzWkP7oKq6Wsc83c4uPFxJPmVjMqjnJKSMULHl01pG7BK/ua1o/edf2LVfp9F8mBx+k8D3NK4LnE5xc99nXZV2rtPRupx4vcfwUpT1nPQRS21edbrau23SI2+CrYSLvcGd+oUn1f5j13jmZlzeIiPCJ0nwAVIbJG7mauEh0EzSWua4G4aSN1/L39Xyd6cmvY6KcCHEaXKZmwSDZzrR6pyuBsJBGRChJ5Fy+PCSCWKupOjU0pu4bpYR1mOG8Wv4E8AvclNlLv0JBMHtvs3Ebwd4WRc5oxpFHV08NTCf0c7RrjaWO2Fru1rrg9i6NVEwiIgIiICIiAiIgIiICIiAiIgIiICIiAsc8oa0uO4X/osi0sQfcsbxOse5v9dVBXHK/pC+CjZTRH9ZxFxYSNrYsucd43azuJ4LjcNhbDGyNnVYLd53nxNysWmWK+l41UuveOjAp4uGuL84fvGT2JFIruLH4QZb68JaORbUcii4pFuRPVutFG+RJxPUvhh6QUFC5TWFO6QXVqarKGMm5VSyTJfecWo2TJeucWU2mzzic4tbXWM1bQbawvwuCfLag3ecX3nF8p8OqJPi6aokHFsMtvvEALei0Rr3bKSQfTdBGfIvXunM2iPWWlzisDB3/B9J9X+Y9V1VwSQyPjlbqSRkBzdZr7EtDtrcjk4LvsHf8H0f1f5j1NgjdkPItqu3iokUdLItmpeoyaRWporUyJHkrxb0SvmoXn9XqwZqYHY2UDpsHe0H7g4q7KKS7bHMtyPbwPlZfmbGap0LoKmP42lkbI3uDhcdxsF+i8JrmyiKWM3jqI2vb3OaHt9jj5Khmp2yv0t3QlkRFA7EREBERAREQEREBERAREQEREBERAUNilaI+fkOyGMu8GtLz7gplcLygVRZh2JOG3mpAPtMDf4l7EbnQonBZS5jnuzfM9z3HiXH/wCqbhkXN4bVNDGt2WFs1NU77rbpjZea6Yhet6JyioHLfhcrMUZeTKlKcqcwo9IKApip3CusF5lrqkoqZd3hTRlsDv8AZvXe0fJY8f5qpaw72UzNcjs52TLyaq7c/I/3vV/1p6bu8+9Y+LHF58t7mZ7Yojt+bnqXQTD4+tC6oPGoe+QfcBDfYpimbHCLQRRwjhExkX+0BeXOWJxV6uGsfJj35N7estiStcdpuvLKg3C1XFIzmFN2RpX+LO1b6ZyfCNX9Nv8AwxrrcHf8H0f1f5j1xemrvhGr+mz/AIY11+EO+DqL6r8x6ocaN5JbvLtrDWf9fhr1T1FTyLeq3qJqJFpTRn48jUrumx7fWBHsVtckeJmXCKW56UDnRHuZIbfuPCpqqrWt3+WasbkQqL0VY3cycuHZrRNP8KzuVTVdtfj22ucIvETrtB4gL2s1bEREBERAREQEREBERAREQEREBERAKrrlIzwzER8w/wC5hVirhtMKTnaWvjG18Utu/myR7QF3T3QPznTt2KWpRwUZSm4ClqVfT0qxM8pSmkPFSdPIVHUwUnTtU8VYmaUlTSKfwiQawUDTMU/hMfSCr8jXZKvx7T8WFEmrZcjWzva2e26/Q9c4a7u8+9fmkxdMn538S/Sle3pu7z71jcb3S+l6pbVatVzhxXguHFeixfWQX2LR3EMLumWEkL4xwuFp4xpHR0ZLZ5hzg2xRAyyD6QGTftEKHj5T8P1s21AHrakZ9gfdRTyKR42sV4me8biridP64MxKrFiekw7v2Ma7LCp/g6hsP9L8x6rzTasjqa+olhJdFIWFhIc0kCJg2HMZgqwMKHwbQ/U/mPUHC85f3a3Ud148fb8I6sqHdyhapxO03UvVqIqVszVl4JRFQFaHIiLU1dwMrR5Q/wBVWNQrY5HqbVw+R37ad5HaGtYwe0FZnO8Y2/xVw0vUb3BZVjgFmt7lkWIuiIiAiIgIiICIiAiIgIiICIiAiIgLnMXZaY32PHnxHkujUPpDD0Wv9U59yD8w4hh5p6ieE/6Mj2DtaHHVPi2x8Vs0pXS8quEc3VR1DR0Khoa8/wDdjFh5st90rmKRy+q41viY4sxuVXUym6VTFJFfYoigFyFL4pjAo2BsYDqhwB6Qu2Jp2Eje47hs3ncDJny1xV3LHrx7Z79tU9TYeQ3WdZrfWcQ1vmclMYS1jnDUkjeeDHsefIFUtXVEk7taZ7pXcXnWt2AbGjsFlriC1jbMZg7CDxB3LEycu1/Gmti6TSmp35RzoMz3/wAS/RNf13d596oZ8GRV74gem7vPvXHG90vOreK1a4C5nlA0odSRthgOrPM3We8daOK5A1Tuc4g57gDxy6Vj81W/KNAf8QeTsfFCWfRDS02+013mpuRMxCn0ylb5d2+TiXQ3257/ABO9fPR1Jcwno6oPpkd6OrLw3LDqL6r8x64R0PAEnIADMucTYNHaTYLvqiDmKenhJu6GNrXkbNe1327NYlaHAiZy/ZldVmPhRH+UPVlQ1U5SdXIoepet2YZnHqjql1rlX5oNhZgoqKEiztRrnj5zyZHX7i63gqY0Ywf0ytgiIuzW15eHNM6Th45N+0v0TgkOtKXbmj2lYPUrxuKQ+g41dV26IBfURZK0IiICIiAiIgIiICIiAiIgIiICIiAsNXAHsc07wsyIK20pwEVdNLA7J4zjcfkytza7u3HscVSsLXMcWvBa9pLXNO0OBsQfFfpPSChsecbs2O/mqp5Q9F7k1cI3D0lo3gZCa3YMj2AHcVq9O5EUt2W9J/KpysXfXcInR5odI0HZce9RuJuMk8znbTJIO4NeWgeAaB4LLhNRquaVv4xhx1nTxgvikOtKG5uikPWcWjPUJzvuJN9yt9SpaYi0eihwL1reaz6yguaTmVtsAcLggjsIK+OsCBtccg0Xc9x4BozJWK2Gr6KXFrWi7nuaxo4ue4NA8yrdxGe73W4n3rldHdHnQubPUDUe2/MQnNzCRbnZODrE2buvc57JaaouVpcTDPul811bk0tMUrO9Njn1qY7g8ddG1rnc3LHcwy2vq32scPlMNhluIBC8GVBOr18EXjUsfDybYrd1ZcZV6LVcRsad8o3Pp/07D22HSHi0LxBo7VPNm00rfnTNFOwd7pLewFdt6aRvWvUVzuKqx07c+rajrU69vlG4bgDKQiSVwmqG9QNvzUJt1hfN7/nG1tw3rVr6ouJJWepnuoqqkWrg49cMaqp3z35Fu67TqpFE1D1uVL1J6GaLGun1pB+rQkGQ7pHbRCPeezvC7zZK4qTazT42KZnUOu5MtH+Yp3VEgtLUgagO1sAPRH2j0u7VVt4LSc3GL9Z2ZUHhFFzsgy6DOGQvwXVgL4/LknJebS3ax2xqH1ERRvRERAREQEREBERAREQEREBERAREQEREHiWIOBBzBXI4jQmFxBF2O2Hdn8krsVgrKNsrS1wvdBRGlWiRpnOmpxenOb2DMw9o4s93ctLC8WcyxBt3K2K2idAbOzZudty4FcTj2goJMlHZrtroTkw9sZ+SezZ3Lc4nPiY+Hl/f+WTy+F3frx+rVE0EhvJTwvcdrnRsue8gLepamOL4mKOG+0xsaw+YF1yLah8Ti2RrmPb1muBa4eC34cR7Vpf0+OfMRD5/NPIj9PdKflqS7aViL1HMrBxWQVK7immbNLfNuXXkuWvz68OqF7p5FJZnyLVlkWOSpC0p6tSRCzjxS+zyqLqpl8qav++3gugwDQOWch9TeCHbqbJn+HyB2nPsG1c5c9MNd3lscbi2tPiEJgGjclfJZvQiaf0strhvzW8X9m7aVbuE4U2NscFO3VY0WyzsN7id5JzvvXrDqAANhp2BjW5ANFmt/mf7K67C8LbC3i47TvuvmOXy7ci30j6PosOGMcaZqCjETA0ePetlEVJMIiICIiAiIgIiICIiAiIgIiICIiAiIgIiICIiDHPA14IcLgrm6/AHxkuizb6p/DguoRBXGI4bDUDUqIwSOrrdF7T814zHgVy9fyevFzTShw9SbI9wkaPePFXHWYTHKOk0d6hKnRh7fin5cDmrOHlZcPtn7IcmDHk90KZqcHq4fjIJLD5TBzrfNl1p/wCI6uROqeDuifIq45KSdnWjv2tWvK4Hrxk/SaHD8Vo16tb+6u1C/TMc+kqmGKD1h5heDil948wrVNPBvhZ/4m/+qyxag6kVvosDfwCknq0fKn/UcdKr9VVwUdRN8VDK/tDHBv3jYe1TNDyfVEljO9sDd4H6WT2dEeZVhsimf1Yz9pbtPo5K/ru1RwGSrZOqZbeKxELWPgYqevlzGFaN0tIQWM15f2j+nJ9nc3wAXR0WESTWLugz2lTtDgMUW654lSIFlm3va87tO5Xq1isahr0WHsibZo8Vsoi4eiIiAiIgIiICIiAiIgIiICIiAiIgIiICIiAiIgIiICIiAiIg+ELw6nadrQiIPHobPVC9NpmjY0eSIgyBoG5fU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78" name="Picture 2" descr="http://mos.futurenet.com/techradar/classifications/gadgets/phones/mobile-phones/iPhone/iphone4_2up_front_side-420-90.jpg"/>
          <p:cNvPicPr>
            <a:picLocks noChangeAspect="1" noChangeArrowheads="1"/>
          </p:cNvPicPr>
          <p:nvPr/>
        </p:nvPicPr>
        <p:blipFill>
          <a:blip r:embed="rId2"/>
          <a:srcRect l="24639" r="23346"/>
          <a:stretch>
            <a:fillRect/>
          </a:stretch>
        </p:blipFill>
        <p:spPr bwMode="auto">
          <a:xfrm rot="16200000">
            <a:off x="5097987" y="1737519"/>
            <a:ext cx="1447800" cy="2087562"/>
          </a:xfrm>
          <a:prstGeom prst="rect">
            <a:avLst/>
          </a:prstGeom>
          <a:noFill/>
        </p:spPr>
      </p:pic>
      <p:pic>
        <p:nvPicPr>
          <p:cNvPr id="101380" name="Picture 4" descr="http://www.solidstateharddrivereview.org/wp-content/uploads/2011/06/solid-state-hard-d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5668" y="3505201"/>
            <a:ext cx="1821132" cy="1447800"/>
          </a:xfrm>
          <a:prstGeom prst="rect">
            <a:avLst/>
          </a:prstGeom>
          <a:noFill/>
        </p:spPr>
      </p:pic>
      <p:pic>
        <p:nvPicPr>
          <p:cNvPr id="101382" name="Picture 6" descr="http://mallorcaclick.com/wp-content/uploads/2011/11/xbox-kin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6968" y="5334000"/>
            <a:ext cx="2057400" cy="1100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Control Systems (PCS)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Monitors </a:t>
            </a:r>
            <a:r>
              <a:rPr lang="en-US" dirty="0"/>
              <a:t>and </a:t>
            </a:r>
            <a:r>
              <a:rPr lang="en-US" dirty="0" smtClean="0"/>
              <a:t>Controls Production </a:t>
            </a:r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Often </a:t>
            </a:r>
            <a:r>
              <a:rPr lang="en-US" dirty="0" smtClean="0"/>
              <a:t>Industrial/Manufacturing Processes</a:t>
            </a: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Petroleum Refining</a:t>
            </a:r>
          </a:p>
          <a:p>
            <a:pPr lvl="1"/>
            <a:r>
              <a:rPr lang="en-US" dirty="0"/>
              <a:t>Power Generation</a:t>
            </a:r>
          </a:p>
          <a:p>
            <a:pPr lvl="1"/>
            <a:r>
              <a:rPr lang="en-US" dirty="0"/>
              <a:t>Automobile </a:t>
            </a:r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Making French Fries</a:t>
            </a:r>
            <a:endParaRPr lang="en-US" dirty="0"/>
          </a:p>
        </p:txBody>
      </p:sp>
      <p:sp>
        <p:nvSpPr>
          <p:cNvPr id="57348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Enterprise Collaboration Systems (</a:t>
            </a:r>
            <a:r>
              <a:rPr lang="en-US" dirty="0" smtClean="0">
                <a:sym typeface="Wingdings"/>
              </a:rPr>
              <a:t>ECS)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Companies </a:t>
            </a:r>
            <a:r>
              <a:rPr lang="en-US" dirty="0" smtClean="0"/>
              <a:t>had many independent systems in different departments</a:t>
            </a:r>
          </a:p>
          <a:p>
            <a:pPr lvl="1"/>
            <a:r>
              <a:rPr lang="en-US" b="1" dirty="0" smtClean="0"/>
              <a:t>Email </a:t>
            </a:r>
            <a:r>
              <a:rPr lang="en-US" dirty="0" smtClean="0"/>
              <a:t>(Outlook Express)</a:t>
            </a:r>
          </a:p>
          <a:p>
            <a:pPr lvl="1"/>
            <a:r>
              <a:rPr lang="en-US" b="1" dirty="0" smtClean="0"/>
              <a:t>Scheduling </a:t>
            </a:r>
            <a:r>
              <a:rPr lang="en-US" dirty="0" smtClean="0"/>
              <a:t>(r25 system)</a:t>
            </a:r>
          </a:p>
          <a:p>
            <a:pPr lvl="1"/>
            <a:r>
              <a:rPr lang="en-US" b="1" dirty="0" smtClean="0"/>
              <a:t>Video &amp; Teleconferencing</a:t>
            </a:r>
            <a:r>
              <a:rPr lang="en-US" dirty="0" smtClean="0"/>
              <a:t> (Cisco system)</a:t>
            </a:r>
          </a:p>
          <a:p>
            <a:r>
              <a:rPr lang="en-US" dirty="0" smtClean="0"/>
              <a:t>Companies </a:t>
            </a:r>
            <a:r>
              <a:rPr lang="en-US" dirty="0" smtClean="0"/>
              <a:t>now strive to have </a:t>
            </a:r>
            <a:r>
              <a:rPr lang="en-US" dirty="0" smtClean="0"/>
              <a:t>one </a:t>
            </a:r>
            <a:r>
              <a:rPr lang="en-US" dirty="0" smtClean="0"/>
              <a:t>unified system</a:t>
            </a:r>
          </a:p>
          <a:p>
            <a:pPr lvl="1"/>
            <a:r>
              <a:rPr lang="en-US" dirty="0" smtClean="0"/>
              <a:t>Outlook (email, scheduling, task management)</a:t>
            </a:r>
          </a:p>
          <a:p>
            <a:pPr lvl="1"/>
            <a:r>
              <a:rPr lang="en-US" dirty="0" smtClean="0"/>
              <a:t>Slack</a:t>
            </a:r>
            <a:endParaRPr lang="en-US" dirty="0" smtClean="0"/>
          </a:p>
          <a:p>
            <a:pPr lvl="1"/>
            <a:r>
              <a:rPr lang="en-US" dirty="0" smtClean="0"/>
              <a:t>Google Apps   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842963"/>
            <a:ext cx="8637588" cy="641350"/>
          </a:xfrm>
        </p:spPr>
        <p:txBody>
          <a:bodyPr/>
          <a:lstStyle/>
          <a:p>
            <a:r>
              <a:rPr lang="en-US" sz="3600"/>
              <a:t>Enterprise Collaboration Systems (ECS)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Supports Operations (Surprised?)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Teamwork, communication, and collaboration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Examples: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E-mail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Video Conferencing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Calendaring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Journaling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Workflow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File </a:t>
            </a:r>
            <a:r>
              <a:rPr lang="en-US" sz="2400" dirty="0" smtClean="0"/>
              <a:t>Sharing</a:t>
            </a:r>
            <a:endParaRPr lang="en-US" sz="2400" dirty="0"/>
          </a:p>
        </p:txBody>
      </p:sp>
      <p:sp>
        <p:nvSpPr>
          <p:cNvPr id="58372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842963"/>
            <a:ext cx="8637588" cy="641350"/>
          </a:xfrm>
        </p:spPr>
        <p:txBody>
          <a:bodyPr/>
          <a:lstStyle/>
          <a:p>
            <a:r>
              <a:rPr lang="en-US" sz="3600"/>
              <a:t>Management Information System (MIS)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Supports Management (duh?)</a:t>
            </a:r>
          </a:p>
          <a:p>
            <a:r>
              <a:rPr lang="en-US" sz="2800" dirty="0"/>
              <a:t>Analysis &amp; Reporting</a:t>
            </a:r>
          </a:p>
          <a:p>
            <a:pPr lvl="1"/>
            <a:r>
              <a:rPr lang="en-US" sz="2400" dirty="0"/>
              <a:t>Charts, Graphs, Summary Tools</a:t>
            </a:r>
          </a:p>
          <a:p>
            <a:r>
              <a:rPr lang="en-US" sz="2800" dirty="0" smtClean="0"/>
              <a:t>Usually connected to TPS and PCS systems.</a:t>
            </a:r>
          </a:p>
          <a:p>
            <a:r>
              <a:rPr lang="en-US" sz="2800" dirty="0" smtClean="0"/>
              <a:t>Examples</a:t>
            </a:r>
            <a:r>
              <a:rPr lang="en-US" sz="2800" dirty="0"/>
              <a:t>:</a:t>
            </a:r>
          </a:p>
          <a:p>
            <a:pPr lvl="1"/>
            <a:r>
              <a:rPr lang="en-US" sz="2400" dirty="0" smtClean="0"/>
              <a:t>Banner </a:t>
            </a:r>
            <a:r>
              <a:rPr lang="en-US" sz="2400" dirty="0"/>
              <a:t>– </a:t>
            </a:r>
            <a:r>
              <a:rPr lang="en-US" sz="2400" dirty="0" smtClean="0"/>
              <a:t>Manages College </a:t>
            </a:r>
            <a:r>
              <a:rPr lang="en-US" sz="2400" dirty="0"/>
              <a:t>Information (Siena uses it)</a:t>
            </a:r>
          </a:p>
          <a:p>
            <a:pPr lvl="1"/>
            <a:r>
              <a:rPr lang="en-US" sz="2400" dirty="0"/>
              <a:t>Spreadsheet (Excel) – One of the first and most </a:t>
            </a:r>
            <a:r>
              <a:rPr lang="en-US" sz="2400" dirty="0" smtClean="0"/>
              <a:t>basic</a:t>
            </a:r>
          </a:p>
          <a:p>
            <a:pPr lvl="2"/>
            <a:r>
              <a:rPr lang="en-US" sz="2000" dirty="0" smtClean="0"/>
              <a:t>Now considered a tool that is part of a system</a:t>
            </a:r>
            <a:endParaRPr lang="en-US" sz="2000" dirty="0"/>
          </a:p>
          <a:p>
            <a:pPr lvl="1"/>
            <a:r>
              <a:rPr lang="en-US" sz="2400" dirty="0"/>
              <a:t>Oracle's Corporate Performance Management </a:t>
            </a:r>
          </a:p>
        </p:txBody>
      </p:sp>
      <p:sp>
        <p:nvSpPr>
          <p:cNvPr id="5939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Support System (DSS)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What-if </a:t>
            </a:r>
            <a:r>
              <a:rPr lang="en-US" sz="2800" dirty="0"/>
              <a:t>Analysis, Decision Modeling, Scenario Building, Highly interactive, ad hoc.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Most DSS’s are custom developed for specific companies; very few out-of-the-box products.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One Example: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Enterprise Decision Manager 2.0  Fair Isaac Corporation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2469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82638"/>
            <a:ext cx="8637588" cy="701675"/>
          </a:xfrm>
        </p:spPr>
        <p:txBody>
          <a:bodyPr/>
          <a:lstStyle/>
          <a:p>
            <a:r>
              <a:rPr lang="en-US" sz="4000"/>
              <a:t>Executive Information Systems (EIS)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Supports high-level strategic management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Uses critical data from </a:t>
            </a:r>
            <a:r>
              <a:rPr lang="en-US" sz="2400" dirty="0"/>
              <a:t>other systems (MIS and DSS).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Portal Concept: one place with links to all information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EIS’s integrate </a:t>
            </a:r>
            <a:r>
              <a:rPr lang="en-US" sz="2400" b="1" dirty="0"/>
              <a:t>external information </a:t>
            </a:r>
            <a:r>
              <a:rPr lang="en-US" sz="2400" dirty="0"/>
              <a:t>such as economic developments and news about related markets and competitors. Helps strategic decision making, not </a:t>
            </a:r>
            <a:r>
              <a:rPr lang="en-US" sz="2400" dirty="0" smtClean="0"/>
              <a:t>just tactical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Tactical – doing things the right way right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Strategic – doing the right things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3492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04800"/>
            <a:ext cx="4559300" cy="762000"/>
          </a:xfrm>
        </p:spPr>
        <p:txBody>
          <a:bodyPr/>
          <a:lstStyle/>
          <a:p>
            <a:r>
              <a:rPr lang="en-US"/>
              <a:t>Information Flow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581400" y="685800"/>
            <a:ext cx="5257800" cy="2819400"/>
            <a:chOff x="2256" y="432"/>
            <a:chExt cx="3312" cy="1776"/>
          </a:xfrm>
        </p:grpSpPr>
        <p:sp>
          <p:nvSpPr>
            <p:cNvPr id="68611" name="Text Box 3"/>
            <p:cNvSpPr txBox="1">
              <a:spLocks noChangeArrowheads="1"/>
            </p:cNvSpPr>
            <p:nvPr/>
          </p:nvSpPr>
          <p:spPr bwMode="auto">
            <a:xfrm>
              <a:off x="2256" y="1056"/>
              <a:ext cx="3312" cy="29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Executive Information System</a:t>
              </a:r>
            </a:p>
          </p:txBody>
        </p:sp>
        <p:sp>
          <p:nvSpPr>
            <p:cNvPr id="68612" name="Line 4"/>
            <p:cNvSpPr>
              <a:spLocks noChangeShapeType="1"/>
            </p:cNvSpPr>
            <p:nvPr/>
          </p:nvSpPr>
          <p:spPr bwMode="auto">
            <a:xfrm flipV="1">
              <a:off x="2640" y="1344"/>
              <a:ext cx="0" cy="86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13" name="Text Box 5"/>
            <p:cNvSpPr txBox="1">
              <a:spLocks noChangeArrowheads="1"/>
            </p:cNvSpPr>
            <p:nvPr/>
          </p:nvSpPr>
          <p:spPr bwMode="auto">
            <a:xfrm>
              <a:off x="3315" y="432"/>
              <a:ext cx="965" cy="29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Executives</a:t>
              </a:r>
            </a:p>
          </p:txBody>
        </p:sp>
        <p:sp>
          <p:nvSpPr>
            <p:cNvPr id="68618" name="Line 10"/>
            <p:cNvSpPr>
              <a:spLocks noChangeShapeType="1"/>
            </p:cNvSpPr>
            <p:nvPr/>
          </p:nvSpPr>
          <p:spPr bwMode="auto">
            <a:xfrm flipV="1">
              <a:off x="5184" y="1344"/>
              <a:ext cx="0" cy="38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 flipV="1">
              <a:off x="3792" y="720"/>
              <a:ext cx="0" cy="33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733800" y="3505200"/>
            <a:ext cx="3352800" cy="2514600"/>
            <a:chOff x="2352" y="2208"/>
            <a:chExt cx="2112" cy="1584"/>
          </a:xfrm>
        </p:grpSpPr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2352" y="2208"/>
              <a:ext cx="576" cy="29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/>
                <a:t>MIS</a:t>
              </a:r>
            </a:p>
          </p:txBody>
        </p:sp>
        <p:sp>
          <p:nvSpPr>
            <p:cNvPr id="68629" name="Line 21"/>
            <p:cNvSpPr>
              <a:spLocks noChangeShapeType="1"/>
            </p:cNvSpPr>
            <p:nvPr/>
          </p:nvSpPr>
          <p:spPr bwMode="auto">
            <a:xfrm flipH="1" flipV="1">
              <a:off x="2640" y="2496"/>
              <a:ext cx="0" cy="129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30" name="Line 22"/>
            <p:cNvSpPr>
              <a:spLocks noChangeShapeType="1"/>
            </p:cNvSpPr>
            <p:nvPr/>
          </p:nvSpPr>
          <p:spPr bwMode="auto">
            <a:xfrm flipH="1" flipV="1">
              <a:off x="2880" y="2544"/>
              <a:ext cx="480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31" name="Line 23"/>
            <p:cNvSpPr>
              <a:spLocks noChangeShapeType="1"/>
            </p:cNvSpPr>
            <p:nvPr/>
          </p:nvSpPr>
          <p:spPr bwMode="auto">
            <a:xfrm flipH="1" flipV="1">
              <a:off x="2928" y="2448"/>
              <a:ext cx="1536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886200" y="4038600"/>
            <a:ext cx="4114800" cy="2514600"/>
            <a:chOff x="2448" y="2544"/>
            <a:chExt cx="2592" cy="1584"/>
          </a:xfrm>
        </p:grpSpPr>
        <p:sp>
          <p:nvSpPr>
            <p:cNvPr id="68622" name="Text Box 14"/>
            <p:cNvSpPr txBox="1">
              <a:spLocks noChangeArrowheads="1"/>
            </p:cNvSpPr>
            <p:nvPr/>
          </p:nvSpPr>
          <p:spPr bwMode="auto">
            <a:xfrm>
              <a:off x="4464" y="2544"/>
              <a:ext cx="576" cy="29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/>
                <a:t>TPS</a:t>
              </a:r>
            </a:p>
          </p:txBody>
        </p:sp>
        <p:sp>
          <p:nvSpPr>
            <p:cNvPr id="68623" name="Text Box 15"/>
            <p:cNvSpPr txBox="1">
              <a:spLocks noChangeArrowheads="1"/>
            </p:cNvSpPr>
            <p:nvPr/>
          </p:nvSpPr>
          <p:spPr bwMode="auto">
            <a:xfrm>
              <a:off x="3360" y="3024"/>
              <a:ext cx="576" cy="29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/>
                <a:t>PCS</a:t>
              </a:r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auto">
            <a:xfrm>
              <a:off x="2448" y="3832"/>
              <a:ext cx="2496" cy="29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/>
                <a:t>Operational Systems and Staff</a:t>
              </a:r>
            </a:p>
          </p:txBody>
        </p:sp>
        <p:sp>
          <p:nvSpPr>
            <p:cNvPr id="68626" name="Line 18"/>
            <p:cNvSpPr>
              <a:spLocks noChangeShapeType="1"/>
            </p:cNvSpPr>
            <p:nvPr/>
          </p:nvSpPr>
          <p:spPr bwMode="auto">
            <a:xfrm flipV="1">
              <a:off x="4752" y="2832"/>
              <a:ext cx="0" cy="96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28" name="Line 20"/>
            <p:cNvSpPr>
              <a:spLocks noChangeShapeType="1"/>
            </p:cNvSpPr>
            <p:nvPr/>
          </p:nvSpPr>
          <p:spPr bwMode="auto">
            <a:xfrm flipV="1">
              <a:off x="3648" y="3312"/>
              <a:ext cx="0" cy="48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37" name="Line 29"/>
            <p:cNvSpPr>
              <a:spLocks noChangeShapeType="1"/>
            </p:cNvSpPr>
            <p:nvPr/>
          </p:nvSpPr>
          <p:spPr bwMode="auto">
            <a:xfrm flipV="1">
              <a:off x="3936" y="2832"/>
              <a:ext cx="528" cy="38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648200" y="2133600"/>
            <a:ext cx="4114800" cy="1600200"/>
            <a:chOff x="2928" y="1344"/>
            <a:chExt cx="2592" cy="1008"/>
          </a:xfrm>
        </p:grpSpPr>
        <p:sp>
          <p:nvSpPr>
            <p:cNvPr id="68616" name="Text Box 8"/>
            <p:cNvSpPr txBox="1">
              <a:spLocks noChangeArrowheads="1"/>
            </p:cNvSpPr>
            <p:nvPr/>
          </p:nvSpPr>
          <p:spPr bwMode="auto">
            <a:xfrm>
              <a:off x="4944" y="1728"/>
              <a:ext cx="576" cy="29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/>
                <a:t>DSS</a:t>
              </a:r>
            </a:p>
          </p:txBody>
        </p:sp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3447" y="1680"/>
              <a:ext cx="881" cy="29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Managers</a:t>
              </a:r>
            </a:p>
          </p:txBody>
        </p:sp>
        <p:sp>
          <p:nvSpPr>
            <p:cNvPr id="68633" name="Line 25"/>
            <p:cNvSpPr>
              <a:spLocks noChangeShapeType="1"/>
            </p:cNvSpPr>
            <p:nvPr/>
          </p:nvSpPr>
          <p:spPr bwMode="auto">
            <a:xfrm flipV="1">
              <a:off x="2928" y="1968"/>
              <a:ext cx="2016" cy="38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38" name="Line 30"/>
            <p:cNvSpPr>
              <a:spLocks noChangeShapeType="1"/>
            </p:cNvSpPr>
            <p:nvPr/>
          </p:nvSpPr>
          <p:spPr bwMode="auto">
            <a:xfrm flipV="1">
              <a:off x="2928" y="1920"/>
              <a:ext cx="528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39" name="Line 31"/>
            <p:cNvSpPr>
              <a:spLocks noChangeShapeType="1"/>
            </p:cNvSpPr>
            <p:nvPr/>
          </p:nvSpPr>
          <p:spPr bwMode="auto">
            <a:xfrm flipV="1">
              <a:off x="3888" y="1344"/>
              <a:ext cx="0" cy="33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40" name="Line 32"/>
            <p:cNvSpPr>
              <a:spLocks noChangeShapeType="1"/>
            </p:cNvSpPr>
            <p:nvPr/>
          </p:nvSpPr>
          <p:spPr bwMode="auto">
            <a:xfrm flipH="1" flipV="1">
              <a:off x="4320" y="1776"/>
              <a:ext cx="624" cy="9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362200" y="990600"/>
            <a:ext cx="3048000" cy="5200650"/>
            <a:chOff x="1488" y="624"/>
            <a:chExt cx="1920" cy="3276"/>
          </a:xfrm>
        </p:grpSpPr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1488" y="720"/>
              <a:ext cx="354" cy="31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Enterprise Collaboration System</a:t>
              </a:r>
            </a:p>
          </p:txBody>
        </p:sp>
        <p:sp>
          <p:nvSpPr>
            <p:cNvPr id="68641" name="Line 33"/>
            <p:cNvSpPr>
              <a:spLocks noChangeShapeType="1"/>
            </p:cNvSpPr>
            <p:nvPr/>
          </p:nvSpPr>
          <p:spPr bwMode="auto">
            <a:xfrm flipV="1">
              <a:off x="1872" y="624"/>
              <a:ext cx="1440" cy="240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42" name="Line 34"/>
            <p:cNvSpPr>
              <a:spLocks noChangeShapeType="1"/>
            </p:cNvSpPr>
            <p:nvPr/>
          </p:nvSpPr>
          <p:spPr bwMode="auto">
            <a:xfrm flipV="1">
              <a:off x="1872" y="1200"/>
              <a:ext cx="336" cy="0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43" name="Line 35"/>
            <p:cNvSpPr>
              <a:spLocks noChangeShapeType="1"/>
            </p:cNvSpPr>
            <p:nvPr/>
          </p:nvSpPr>
          <p:spPr bwMode="auto">
            <a:xfrm flipV="1">
              <a:off x="1872" y="1776"/>
              <a:ext cx="1536" cy="0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44" name="Line 36"/>
            <p:cNvSpPr>
              <a:spLocks noChangeShapeType="1"/>
            </p:cNvSpPr>
            <p:nvPr/>
          </p:nvSpPr>
          <p:spPr bwMode="auto">
            <a:xfrm flipV="1">
              <a:off x="1872" y="2352"/>
              <a:ext cx="480" cy="0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1824" y="3696"/>
              <a:ext cx="576" cy="192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646" name="Line 38"/>
          <p:cNvSpPr>
            <a:spLocks noChangeShapeType="1"/>
          </p:cNvSpPr>
          <p:nvPr/>
        </p:nvSpPr>
        <p:spPr bwMode="auto">
          <a:xfrm flipV="1">
            <a:off x="304800" y="2362200"/>
            <a:ext cx="1588" cy="60960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647" name="Text Box 39"/>
          <p:cNvSpPr txBox="1">
            <a:spLocks noChangeArrowheads="1"/>
          </p:cNvSpPr>
          <p:nvPr/>
        </p:nvSpPr>
        <p:spPr bwMode="auto">
          <a:xfrm>
            <a:off x="381000" y="2209800"/>
            <a:ext cx="1393825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System</a:t>
            </a:r>
            <a:br>
              <a:rPr lang="en-US" sz="2000"/>
            </a:br>
            <a:r>
              <a:rPr lang="en-US" sz="2000"/>
              <a:t>Information</a:t>
            </a:r>
            <a:br>
              <a:rPr lang="en-US" sz="2000"/>
            </a:br>
            <a:r>
              <a:rPr lang="en-US" sz="2000"/>
              <a:t>Flow</a:t>
            </a:r>
          </a:p>
        </p:txBody>
      </p:sp>
      <p:sp>
        <p:nvSpPr>
          <p:cNvPr id="68648" name="Line 40"/>
          <p:cNvSpPr>
            <a:spLocks noChangeShapeType="1"/>
          </p:cNvSpPr>
          <p:nvPr/>
        </p:nvSpPr>
        <p:spPr bwMode="auto">
          <a:xfrm flipH="1">
            <a:off x="304800" y="3810000"/>
            <a:ext cx="1588" cy="685800"/>
          </a:xfrm>
          <a:prstGeom prst="line">
            <a:avLst/>
          </a:prstGeom>
          <a:noFill/>
          <a:ln w="38100" cap="sq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649" name="Text Box 41"/>
          <p:cNvSpPr txBox="1">
            <a:spLocks noChangeArrowheads="1"/>
          </p:cNvSpPr>
          <p:nvPr/>
        </p:nvSpPr>
        <p:spPr bwMode="auto">
          <a:xfrm>
            <a:off x="457200" y="3870325"/>
            <a:ext cx="19050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accent1"/>
                </a:solidFill>
              </a:rPr>
              <a:t>Information</a:t>
            </a: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accent1"/>
                </a:solidFill>
              </a:rPr>
              <a:t>Exchange/</a:t>
            </a: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accent1"/>
                </a:solidFill>
              </a:rPr>
              <a:t>Communication</a:t>
            </a:r>
          </a:p>
        </p:txBody>
      </p:sp>
      <p:sp>
        <p:nvSpPr>
          <p:cNvPr id="68652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FF">
              <a:alpha val="25000"/>
            </a:srgb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68658" name="Line 50"/>
          <p:cNvSpPr>
            <a:spLocks noChangeShapeType="1"/>
          </p:cNvSpPr>
          <p:nvPr/>
        </p:nvSpPr>
        <p:spPr bwMode="auto">
          <a:xfrm flipH="1" flipV="1">
            <a:off x="8610600" y="2133600"/>
            <a:ext cx="533400" cy="838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5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6" name="Freeform 44"/>
          <p:cNvSpPr>
            <a:spLocks/>
          </p:cNvSpPr>
          <p:nvPr/>
        </p:nvSpPr>
        <p:spPr bwMode="auto">
          <a:xfrm>
            <a:off x="152400" y="228600"/>
            <a:ext cx="8763000" cy="3657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20" y="0"/>
              </a:cxn>
              <a:cxn ang="0">
                <a:pos x="5520" y="2304"/>
              </a:cxn>
              <a:cxn ang="0">
                <a:pos x="0" y="2064"/>
              </a:cxn>
              <a:cxn ang="0">
                <a:pos x="0" y="0"/>
              </a:cxn>
            </a:cxnLst>
            <a:rect l="0" t="0" r="r" b="b"/>
            <a:pathLst>
              <a:path w="5520" h="2304">
                <a:moveTo>
                  <a:pt x="0" y="0"/>
                </a:moveTo>
                <a:lnTo>
                  <a:pt x="5520" y="0"/>
                </a:lnTo>
                <a:lnTo>
                  <a:pt x="5520" y="2304"/>
                </a:lnTo>
                <a:lnTo>
                  <a:pt x="0" y="2064"/>
                </a:lnTo>
                <a:lnTo>
                  <a:pt x="0" y="0"/>
                </a:lnTo>
                <a:close/>
              </a:path>
            </a:pathLst>
          </a:custGeom>
          <a:noFill/>
          <a:ln w="38100" cap="sq" cmpd="sng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75" name="Freeform 43"/>
          <p:cNvSpPr>
            <a:spLocks/>
          </p:cNvSpPr>
          <p:nvPr/>
        </p:nvSpPr>
        <p:spPr bwMode="auto">
          <a:xfrm>
            <a:off x="304800" y="3581400"/>
            <a:ext cx="8001000" cy="3124200"/>
          </a:xfrm>
          <a:custGeom>
            <a:avLst/>
            <a:gdLst/>
            <a:ahLst/>
            <a:cxnLst>
              <a:cxn ang="0">
                <a:pos x="5040" y="1968"/>
              </a:cxn>
              <a:cxn ang="0">
                <a:pos x="5040" y="240"/>
              </a:cxn>
              <a:cxn ang="0">
                <a:pos x="0" y="0"/>
              </a:cxn>
              <a:cxn ang="0">
                <a:pos x="0" y="1968"/>
              </a:cxn>
              <a:cxn ang="0">
                <a:pos x="5040" y="1968"/>
              </a:cxn>
            </a:cxnLst>
            <a:rect l="0" t="0" r="r" b="b"/>
            <a:pathLst>
              <a:path w="5040" h="1968">
                <a:moveTo>
                  <a:pt x="5040" y="1968"/>
                </a:moveTo>
                <a:lnTo>
                  <a:pt x="5040" y="240"/>
                </a:lnTo>
                <a:lnTo>
                  <a:pt x="0" y="0"/>
                </a:lnTo>
                <a:lnTo>
                  <a:pt x="0" y="1968"/>
                </a:lnTo>
                <a:lnTo>
                  <a:pt x="5040" y="1968"/>
                </a:lnTo>
                <a:close/>
              </a:path>
            </a:pathLst>
          </a:custGeom>
          <a:noFill/>
          <a:ln w="38100" cap="sq" cmpd="sng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04800"/>
            <a:ext cx="4559300" cy="762000"/>
          </a:xfrm>
        </p:spPr>
        <p:txBody>
          <a:bodyPr/>
          <a:lstStyle/>
          <a:p>
            <a:r>
              <a:rPr lang="en-US"/>
              <a:t>Information Flow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581400" y="1676400"/>
            <a:ext cx="5257800" cy="4699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Executive Information System</a:t>
            </a: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4191000" y="2133600"/>
            <a:ext cx="0" cy="1371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262563" y="685800"/>
            <a:ext cx="1531937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Executives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V="1">
            <a:off x="8229600" y="2133600"/>
            <a:ext cx="0" cy="609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V="1">
            <a:off x="6019800" y="1143000"/>
            <a:ext cx="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733800" y="3505200"/>
            <a:ext cx="914400" cy="4699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MIS</a:t>
            </a:r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flipH="1" flipV="1">
            <a:off x="4191000" y="3962400"/>
            <a:ext cx="0" cy="2057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 flipV="1">
            <a:off x="4572000" y="4038600"/>
            <a:ext cx="762000" cy="914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 flipV="1">
            <a:off x="4648200" y="3886200"/>
            <a:ext cx="243840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7086600" y="4038600"/>
            <a:ext cx="914400" cy="4699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TPS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5334000" y="4800600"/>
            <a:ext cx="914400" cy="4699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PCS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3886200" y="6083300"/>
            <a:ext cx="396240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Operational Systems and Staff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7543800" y="4495800"/>
            <a:ext cx="0" cy="1524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51" name="Line 19"/>
          <p:cNvSpPr>
            <a:spLocks noChangeShapeType="1"/>
          </p:cNvSpPr>
          <p:nvPr/>
        </p:nvSpPr>
        <p:spPr bwMode="auto">
          <a:xfrm flipV="1">
            <a:off x="5791200" y="5257800"/>
            <a:ext cx="0" cy="762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 flipV="1">
            <a:off x="6248400" y="4495800"/>
            <a:ext cx="838200" cy="609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848600" y="2743200"/>
            <a:ext cx="914400" cy="4699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DSS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5472113" y="2667000"/>
            <a:ext cx="1398587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Managers</a:t>
            </a:r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 flipV="1">
            <a:off x="4648200" y="3124200"/>
            <a:ext cx="3200400" cy="609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 flipV="1">
            <a:off x="4648200" y="3048000"/>
            <a:ext cx="83820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 flipV="1">
            <a:off x="6172200" y="2133600"/>
            <a:ext cx="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flipH="1" flipV="1">
            <a:off x="6858000" y="2819400"/>
            <a:ext cx="990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2362200" y="1143000"/>
            <a:ext cx="561975" cy="504825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Enterprise Collaboration System</a:t>
            </a:r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 flipV="1">
            <a:off x="2971800" y="990600"/>
            <a:ext cx="2286000" cy="38100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 flipV="1">
            <a:off x="2971800" y="1905000"/>
            <a:ext cx="533400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64" name="Line 32"/>
          <p:cNvSpPr>
            <a:spLocks noChangeShapeType="1"/>
          </p:cNvSpPr>
          <p:nvPr/>
        </p:nvSpPr>
        <p:spPr bwMode="auto">
          <a:xfrm flipV="1">
            <a:off x="2971800" y="2819400"/>
            <a:ext cx="2438400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65" name="Line 33"/>
          <p:cNvSpPr>
            <a:spLocks noChangeShapeType="1"/>
          </p:cNvSpPr>
          <p:nvPr/>
        </p:nvSpPr>
        <p:spPr bwMode="auto">
          <a:xfrm flipV="1">
            <a:off x="2971800" y="3733800"/>
            <a:ext cx="762000" cy="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>
            <a:off x="2895600" y="5867400"/>
            <a:ext cx="914400" cy="30480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671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FF">
              <a:alpha val="25000"/>
            </a:srgbClr>
          </a:solidFill>
          <a:ln w="19050" cap="sq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605593" y="3733800"/>
            <a:ext cx="2286000" cy="45720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Operations</a:t>
            </a:r>
          </a:p>
        </p:txBody>
      </p: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304800" y="1600200"/>
            <a:ext cx="1443793" cy="369332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0" y="381000"/>
            <a:ext cx="9144000" cy="6477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219200" y="381000"/>
            <a:ext cx="6705600" cy="47244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895600" y="0"/>
            <a:ext cx="3352800" cy="26670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5562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Processes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Operations Level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429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Tactical Decision Making  </a:t>
            </a:r>
          </a:p>
          <a:p>
            <a:pPr algn="ctr"/>
            <a:r>
              <a:rPr lang="en-US" sz="2400" dirty="0" smtClean="0"/>
              <a:t>Management Level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1371600"/>
            <a:ext cx="4495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Strategic </a:t>
            </a:r>
          </a:p>
          <a:p>
            <a:pPr algn="ctr"/>
            <a:r>
              <a:rPr lang="en-US" sz="2400" b="1" dirty="0" smtClean="0"/>
              <a:t>Decision Making  </a:t>
            </a:r>
          </a:p>
          <a:p>
            <a:pPr algn="ctr"/>
            <a:r>
              <a:rPr lang="en-US" sz="2400" dirty="0" smtClean="0"/>
              <a:t>Executive Level </a:t>
            </a:r>
            <a:endParaRPr lang="en-US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3154362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 smtClean="0"/>
              <a:t>Information Systems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support all </a:t>
            </a:r>
            <a:r>
              <a:rPr lang="en-US" sz="2800" b="1" dirty="0" smtClean="0"/>
              <a:t>levels </a:t>
            </a:r>
            <a:br>
              <a:rPr lang="en-US" sz="2800" b="1" dirty="0" smtClean="0"/>
            </a:br>
            <a:r>
              <a:rPr lang="en-US" sz="2800" b="1" dirty="0" smtClean="0"/>
              <a:t>of a business’s </a:t>
            </a:r>
            <a:br>
              <a:rPr lang="en-US" sz="2800" b="1" dirty="0" smtClean="0"/>
            </a:br>
            <a:r>
              <a:rPr lang="en-US" sz="2800" b="1" dirty="0" smtClean="0"/>
              <a:t>hierarchy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0" y="381000"/>
            <a:ext cx="9144000" cy="6477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219200" y="381000"/>
            <a:ext cx="6705600" cy="47244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895600" y="0"/>
            <a:ext cx="3352800" cy="26670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569291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Business Processes</a:t>
            </a:r>
            <a:br>
              <a:rPr lang="en-US" sz="2000" dirty="0" smtClean="0"/>
            </a:br>
            <a:r>
              <a:rPr lang="en-US" sz="2000" dirty="0" smtClean="0"/>
              <a:t>Operations Level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657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Tactical Decision Making  </a:t>
            </a:r>
          </a:p>
          <a:p>
            <a:pPr algn="ctr"/>
            <a:r>
              <a:rPr lang="en-US" sz="2000" dirty="0" smtClean="0"/>
              <a:t>Management Level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1117937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Strategic </a:t>
            </a:r>
          </a:p>
          <a:p>
            <a:pPr algn="ctr"/>
            <a:r>
              <a:rPr lang="en-US" sz="2000" dirty="0" smtClean="0"/>
              <a:t>Decision Making  </a:t>
            </a:r>
          </a:p>
          <a:p>
            <a:pPr algn="ctr"/>
            <a:r>
              <a:rPr lang="en-US" sz="2000" dirty="0" smtClean="0"/>
              <a:t>Executive Level </a:t>
            </a:r>
            <a:endParaRPr lang="en-US" sz="20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3154362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 smtClean="0"/>
              <a:t>Information Systems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Support all </a:t>
            </a:r>
            <a:r>
              <a:rPr lang="en-US" sz="2800" b="1" dirty="0" smtClean="0"/>
              <a:t>types</a:t>
            </a:r>
            <a:br>
              <a:rPr lang="en-US" sz="2800" b="1" dirty="0" smtClean="0"/>
            </a:br>
            <a:r>
              <a:rPr lang="en-US" sz="2800" b="1" dirty="0" smtClean="0"/>
              <a:t>of employees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5257800"/>
            <a:ext cx="16383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Graphic Artist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05500" y="4648200"/>
            <a:ext cx="11811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Night Manager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3288268"/>
            <a:ext cx="1981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District Manager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05300" y="240268"/>
            <a:ext cx="5715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CEO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00550" y="2202596"/>
            <a:ext cx="13144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VP Finance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5906869"/>
            <a:ext cx="1600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Assembly Line Worker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4230469"/>
            <a:ext cx="1447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Production Manager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4876800"/>
            <a:ext cx="1447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Account Supervisor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00" y="685800"/>
            <a:ext cx="1066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President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62300" y="2482334"/>
            <a:ext cx="1143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Research </a:t>
            </a:r>
          </a:p>
          <a:p>
            <a:r>
              <a:rPr lang="en-US" dirty="0" smtClean="0"/>
              <a:t>Director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34200" y="6176665"/>
            <a:ext cx="1143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Cashier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05500" y="5562600"/>
            <a:ext cx="16383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62650" y="3890665"/>
            <a:ext cx="8191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Dean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4365486"/>
            <a:ext cx="1066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Designer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57200" y="1676400"/>
            <a:ext cx="8001000" cy="472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9600" y="2819400"/>
            <a:ext cx="3657600" cy="342900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25000"/>
                </a:schemeClr>
              </a:gs>
              <a:gs pos="100000">
                <a:schemeClr val="accent2">
                  <a:lumMod val="40000"/>
                  <a:lumOff val="60000"/>
                  <a:alpha val="2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300" b="1" dirty="0" smtClean="0"/>
              <a:t>I</a:t>
            </a:r>
            <a:r>
              <a:rPr lang="en-US" dirty="0" smtClean="0"/>
              <a:t>nformation </a:t>
            </a:r>
            <a:r>
              <a:rPr lang="en-US" sz="5300" b="1" dirty="0" smtClean="0"/>
              <a:t>T</a:t>
            </a:r>
            <a:r>
              <a:rPr lang="en-US" dirty="0" smtClean="0"/>
              <a:t>echnology is part of</a:t>
            </a:r>
            <a:br>
              <a:rPr lang="en-US" dirty="0" smtClean="0"/>
            </a:br>
            <a:r>
              <a:rPr lang="en-US" dirty="0" smtClean="0"/>
              <a:t>								</a:t>
            </a:r>
            <a:r>
              <a:rPr lang="en-US" sz="5300" b="1" dirty="0" smtClean="0"/>
              <a:t>I</a:t>
            </a:r>
            <a:r>
              <a:rPr lang="en-US" dirty="0" smtClean="0"/>
              <a:t>nformation </a:t>
            </a:r>
            <a:r>
              <a:rPr lang="en-US" sz="5300" b="1" dirty="0" smtClean="0"/>
              <a:t>S</a:t>
            </a:r>
            <a:r>
              <a:rPr lang="en-US" dirty="0" smtClean="0"/>
              <a:t>ystems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283827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People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users, administrators, owners, etc.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09647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Procedures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dirty="0" smtClean="0"/>
              <a:t>often documented in writing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3962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numbers, words, images, video, etc;</a:t>
            </a:r>
            <a:br>
              <a:rPr lang="en-US" dirty="0" smtClean="0"/>
            </a:br>
            <a:r>
              <a:rPr lang="en-US" dirty="0" smtClean="0"/>
              <a:t>computerized (digital) or on paper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67647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Hardware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dirty="0" smtClean="0"/>
              <a:t>PC, </a:t>
            </a:r>
            <a:r>
              <a:rPr lang="en-US" dirty="0" err="1" smtClean="0"/>
              <a:t>iPad</a:t>
            </a:r>
            <a:r>
              <a:rPr lang="en-US" dirty="0" smtClean="0"/>
              <a:t>, Android Phone, </a:t>
            </a:r>
            <a:br>
              <a:rPr lang="en-US" dirty="0" smtClean="0"/>
            </a:br>
            <a:r>
              <a:rPr lang="en-US" dirty="0" smtClean="0"/>
              <a:t>RFID Scanner, Laser Printer, etc.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876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Software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dirty="0" smtClean="0"/>
              <a:t>Excel, Access, Blackboard, iTunes</a:t>
            </a:r>
            <a:br>
              <a:rPr lang="en-US" dirty="0" smtClean="0"/>
            </a:br>
            <a:r>
              <a:rPr lang="en-US" dirty="0" smtClean="0"/>
              <a:t>Chrome, Windows 7, Oracle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283827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IT</a:t>
            </a:r>
            <a:endParaRPr lang="en-US" sz="5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16764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IS</a:t>
            </a:r>
            <a:endParaRPr lang="en-US" sz="6600" b="1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0" y="381000"/>
            <a:ext cx="9144000" cy="6477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219200" y="381000"/>
            <a:ext cx="6705600" cy="47244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895600" y="0"/>
            <a:ext cx="3352800" cy="26670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5562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Business Processes</a:t>
            </a:r>
            <a:br>
              <a:rPr lang="en-US" b="1" dirty="0" smtClean="0"/>
            </a:br>
            <a:r>
              <a:rPr lang="en-US" b="1" dirty="0" smtClean="0"/>
              <a:t>Operations Level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1066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Strategic </a:t>
            </a:r>
          </a:p>
          <a:p>
            <a:pPr algn="ctr"/>
            <a:r>
              <a:rPr lang="en-US" b="1" dirty="0" smtClean="0"/>
              <a:t>Decision Making  </a:t>
            </a:r>
          </a:p>
          <a:p>
            <a:pPr algn="ctr"/>
            <a:r>
              <a:rPr lang="en-US" b="1" dirty="0" smtClean="0"/>
              <a:t>Executive Level </a:t>
            </a:r>
            <a:endParaRPr lang="en-US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3154362"/>
          </a:xfrm>
        </p:spPr>
        <p:txBody>
          <a:bodyPr anchor="t">
            <a:noAutofit/>
          </a:bodyPr>
          <a:lstStyle/>
          <a:p>
            <a:pPr algn="l"/>
            <a:r>
              <a:rPr lang="en-US" sz="2800" dirty="0" smtClean="0"/>
              <a:t>Computer</a:t>
            </a:r>
            <a:br>
              <a:rPr lang="en-US" sz="2800" dirty="0" smtClean="0"/>
            </a:br>
            <a:r>
              <a:rPr lang="en-US" sz="2800" dirty="0" smtClean="0"/>
              <a:t>Information Systems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first supported the</a:t>
            </a:r>
            <a:br>
              <a:rPr lang="en-US" sz="2400" dirty="0" smtClean="0"/>
            </a:br>
            <a:r>
              <a:rPr lang="en-US" sz="2400" b="1" dirty="0" smtClean="0"/>
              <a:t>Management Level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2470" y="3196808"/>
            <a:ext cx="2037953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Spreadsheet Program </a:t>
            </a: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4419600" y="381000"/>
            <a:ext cx="4191000" cy="3154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Early 1980’s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4100155"/>
            <a:ext cx="3239294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Store Information in Computer Files instead of Paper Files</a:t>
            </a:r>
            <a:endParaRPr lang="en-US" sz="1600" dirty="0"/>
          </a:p>
        </p:txBody>
      </p:sp>
      <p:sp>
        <p:nvSpPr>
          <p:cNvPr id="28" name="Bent-Up Arrow 27"/>
          <p:cNvSpPr/>
          <p:nvPr/>
        </p:nvSpPr>
        <p:spPr>
          <a:xfrm rot="5400000">
            <a:off x="1061521" y="2339063"/>
            <a:ext cx="1667221" cy="1809066"/>
          </a:xfrm>
          <a:prstGeom prst="bentUpArrow">
            <a:avLst>
              <a:gd name="adj1" fmla="val 13782"/>
              <a:gd name="adj2" fmla="val 25000"/>
              <a:gd name="adj3" fmla="val 321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598347" y="3669268"/>
            <a:ext cx="134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Data Import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0" name="Straight Arrow Connector 39"/>
          <p:cNvCxnSpPr>
            <a:stCxn id="11" idx="0"/>
          </p:cNvCxnSpPr>
          <p:nvPr/>
        </p:nvCxnSpPr>
        <p:spPr>
          <a:xfrm flipV="1">
            <a:off x="4591447" y="2409986"/>
            <a:ext cx="56753" cy="786822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12215" y="2678668"/>
            <a:ext cx="153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Paper Reports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2" name="Straight Arrow Connector 41"/>
          <p:cNvCxnSpPr>
            <a:stCxn id="17" idx="0"/>
            <a:endCxn id="11" idx="2"/>
          </p:cNvCxnSpPr>
          <p:nvPr/>
        </p:nvCxnSpPr>
        <p:spPr>
          <a:xfrm flipV="1">
            <a:off x="4591447" y="3535362"/>
            <a:ext cx="0" cy="564793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2"/>
          </p:cNvCxnSpPr>
          <p:nvPr/>
        </p:nvCxnSpPr>
        <p:spPr>
          <a:xfrm rot="16200000" flipV="1">
            <a:off x="4312336" y="4964042"/>
            <a:ext cx="558224" cy="1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48200" y="47360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Raw Data Entry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10423" y="3429000"/>
            <a:ext cx="697206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1"/>
          </p:cNvCxnSpPr>
          <p:nvPr/>
        </p:nvCxnSpPr>
        <p:spPr>
          <a:xfrm flipH="1">
            <a:off x="2971800" y="3366085"/>
            <a:ext cx="600670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0" y="381000"/>
            <a:ext cx="9144000" cy="6477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219200" y="381000"/>
            <a:ext cx="6705600" cy="47244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895600" y="0"/>
            <a:ext cx="3352800" cy="26670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1066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Strategic </a:t>
            </a:r>
          </a:p>
          <a:p>
            <a:pPr algn="ctr"/>
            <a:r>
              <a:rPr lang="en-US" b="1" dirty="0" smtClean="0"/>
              <a:t>Decision Making  </a:t>
            </a:r>
          </a:p>
          <a:p>
            <a:pPr algn="ctr"/>
            <a:r>
              <a:rPr lang="en-US" b="1" dirty="0" smtClean="0"/>
              <a:t>Executive Level </a:t>
            </a:r>
            <a:endParaRPr lang="en-US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3154362"/>
          </a:xfrm>
        </p:spPr>
        <p:txBody>
          <a:bodyPr anchor="t"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Management </a:t>
            </a:r>
            <a:br>
              <a:rPr lang="en-US" sz="2400" dirty="0" smtClean="0"/>
            </a:br>
            <a:r>
              <a:rPr lang="en-US" sz="2400" dirty="0" smtClean="0"/>
              <a:t>demanded</a:t>
            </a:r>
            <a:br>
              <a:rPr lang="en-US" sz="2400" dirty="0" smtClean="0"/>
            </a:br>
            <a:r>
              <a:rPr lang="en-US" sz="2400" dirty="0" smtClean="0"/>
              <a:t>specialize systems and</a:t>
            </a:r>
            <a:br>
              <a:rPr lang="en-US" sz="2400" dirty="0" smtClean="0"/>
            </a:br>
            <a:r>
              <a:rPr lang="en-US" sz="2400" dirty="0" smtClean="0"/>
              <a:t>pushed data entry to</a:t>
            </a:r>
            <a:br>
              <a:rPr lang="en-US" sz="2400" dirty="0" smtClean="0"/>
            </a:br>
            <a:r>
              <a:rPr lang="en-US" sz="2400" b="1" dirty="0" smtClean="0"/>
              <a:t>Operational Level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3606224"/>
            <a:ext cx="20574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Accounting Information System</a:t>
            </a:r>
            <a:endParaRPr lang="en-US" sz="1600" dirty="0"/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4419600" y="381000"/>
            <a:ext cx="4191000" cy="3154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Late 80’s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5731877"/>
            <a:ext cx="1866900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Data Entry System</a:t>
            </a:r>
            <a:endParaRPr lang="en-US" sz="1600" dirty="0"/>
          </a:p>
        </p:txBody>
      </p:sp>
      <p:sp>
        <p:nvSpPr>
          <p:cNvPr id="28" name="Bent-Up Arrow 27"/>
          <p:cNvSpPr/>
          <p:nvPr/>
        </p:nvSpPr>
        <p:spPr>
          <a:xfrm rot="5400000">
            <a:off x="142532" y="3667467"/>
            <a:ext cx="3505200" cy="1809066"/>
          </a:xfrm>
          <a:prstGeom prst="bentUpArrow">
            <a:avLst>
              <a:gd name="adj1" fmla="val 13782"/>
              <a:gd name="adj2" fmla="val 25000"/>
              <a:gd name="adj3" fmla="val 3219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11" idx="0"/>
          </p:cNvCxnSpPr>
          <p:nvPr/>
        </p:nvCxnSpPr>
        <p:spPr>
          <a:xfrm rot="16200000" flipV="1">
            <a:off x="3797191" y="2945715"/>
            <a:ext cx="1320224" cy="794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95800" y="2819400"/>
            <a:ext cx="153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Paper Reports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2" name="Straight Arrow Connector 41"/>
          <p:cNvCxnSpPr>
            <a:stCxn id="17" idx="0"/>
            <a:endCxn id="11" idx="2"/>
          </p:cNvCxnSpPr>
          <p:nvPr/>
        </p:nvCxnSpPr>
        <p:spPr>
          <a:xfrm rot="5400000" flipH="1" flipV="1">
            <a:off x="3677737" y="4951914"/>
            <a:ext cx="1540877" cy="1905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04007" y="52578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Raw Data Entry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66953" y="3949115"/>
            <a:ext cx="697206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28330" y="3886200"/>
            <a:ext cx="600670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02755" y="4038600"/>
            <a:ext cx="1122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Electronic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Reports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0" y="381000"/>
            <a:ext cx="9144000" cy="6477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219200" y="381000"/>
            <a:ext cx="6705600" cy="47244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895600" y="0"/>
            <a:ext cx="3352800" cy="26670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1066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Strategic </a:t>
            </a:r>
          </a:p>
          <a:p>
            <a:pPr algn="ctr"/>
            <a:r>
              <a:rPr lang="en-US" b="1" dirty="0" smtClean="0"/>
              <a:t>Decision Making  </a:t>
            </a:r>
          </a:p>
          <a:p>
            <a:pPr algn="ctr"/>
            <a:r>
              <a:rPr lang="en-US" b="1" dirty="0" smtClean="0"/>
              <a:t>Executive Level </a:t>
            </a:r>
            <a:endParaRPr lang="en-US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3154362"/>
          </a:xfrm>
        </p:spPr>
        <p:txBody>
          <a:bodyPr anchor="t">
            <a:noAutofit/>
          </a:bodyPr>
          <a:lstStyle/>
          <a:p>
            <a:pPr algn="l"/>
            <a:r>
              <a:rPr lang="en-US" sz="2400" dirty="0" smtClean="0"/>
              <a:t>Each manager wanted</a:t>
            </a:r>
            <a:br>
              <a:rPr lang="en-US" sz="2400" dirty="0" smtClean="0"/>
            </a:br>
            <a:r>
              <a:rPr lang="en-US" sz="2400" dirty="0" smtClean="0"/>
              <a:t>their own custom </a:t>
            </a:r>
            <a:br>
              <a:rPr lang="en-US" sz="2400" dirty="0" smtClean="0"/>
            </a:br>
            <a:r>
              <a:rPr lang="en-US" sz="2400" dirty="0" smtClean="0"/>
              <a:t>system for their</a:t>
            </a:r>
            <a:br>
              <a:rPr lang="en-US" sz="2400" dirty="0" smtClean="0"/>
            </a:br>
            <a:r>
              <a:rPr lang="en-US" sz="2400" b="1" dirty="0" smtClean="0"/>
              <a:t>Functional Area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4120137"/>
            <a:ext cx="20574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Accounting Information System</a:t>
            </a:r>
            <a:endParaRPr lang="en-US" sz="1600" dirty="0"/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4419600" y="381000"/>
            <a:ext cx="4191000" cy="3154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Late 1980’s</a:t>
            </a:r>
            <a:br>
              <a:rPr lang="en-US" sz="3200" dirty="0" smtClean="0">
                <a:latin typeface="+mj-lt"/>
                <a:ea typeface="+mj-ea"/>
                <a:cs typeface="+mj-cs"/>
              </a:rPr>
            </a:br>
            <a:r>
              <a:rPr lang="en-US" sz="3200" dirty="0" smtClean="0">
                <a:latin typeface="+mj-lt"/>
                <a:ea typeface="+mj-ea"/>
                <a:cs typeface="+mj-cs"/>
              </a:rPr>
              <a:t>to early 90’s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3575" y="6012734"/>
            <a:ext cx="161925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Inventory Data Entry System</a:t>
            </a:r>
            <a:endParaRPr lang="en-US" sz="1600" dirty="0"/>
          </a:p>
        </p:txBody>
      </p:sp>
      <p:cxnSp>
        <p:nvCxnSpPr>
          <p:cNvPr id="40" name="Straight Arrow Connector 39"/>
          <p:cNvCxnSpPr>
            <a:stCxn id="11" idx="0"/>
          </p:cNvCxnSpPr>
          <p:nvPr/>
        </p:nvCxnSpPr>
        <p:spPr>
          <a:xfrm rot="5400000" flipH="1" flipV="1">
            <a:off x="2397236" y="3127263"/>
            <a:ext cx="1681738" cy="30401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3086100" y="4704914"/>
            <a:ext cx="114300" cy="130782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90108" y="3159898"/>
            <a:ext cx="20574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Financial Information System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924300" y="5427958"/>
            <a:ext cx="1866900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Finance</a:t>
            </a:r>
            <a:br>
              <a:rPr lang="en-US" sz="1600" dirty="0" smtClean="0"/>
            </a:br>
            <a:r>
              <a:rPr lang="en-US" sz="1600" dirty="0" smtClean="0"/>
              <a:t>Data Entry System</a:t>
            </a:r>
            <a:endParaRPr lang="en-US" sz="1600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rot="16200000" flipV="1">
            <a:off x="3943363" y="2684453"/>
            <a:ext cx="950098" cy="792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0"/>
            <a:endCxn id="19" idx="2"/>
          </p:cNvCxnSpPr>
          <p:nvPr/>
        </p:nvCxnSpPr>
        <p:spPr>
          <a:xfrm flipH="1" flipV="1">
            <a:off x="4418808" y="3744674"/>
            <a:ext cx="438942" cy="1683284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29200" y="4120137"/>
            <a:ext cx="20574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Production Information System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153150" y="6012734"/>
            <a:ext cx="1866900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Assembly Line</a:t>
            </a:r>
          </a:p>
          <a:p>
            <a:r>
              <a:rPr lang="en-US" sz="1600" dirty="0" smtClean="0"/>
              <a:t>Control System</a:t>
            </a:r>
            <a:endParaRPr lang="en-US" sz="1600" dirty="0"/>
          </a:p>
        </p:txBody>
      </p:sp>
      <p:cxnSp>
        <p:nvCxnSpPr>
          <p:cNvPr id="33" name="Straight Arrow Connector 32"/>
          <p:cNvCxnSpPr>
            <a:stCxn id="31" idx="0"/>
          </p:cNvCxnSpPr>
          <p:nvPr/>
        </p:nvCxnSpPr>
        <p:spPr>
          <a:xfrm rot="16200000" flipV="1">
            <a:off x="5045582" y="3107818"/>
            <a:ext cx="1681738" cy="342899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0"/>
            <a:endCxn id="31" idx="2"/>
          </p:cNvCxnSpPr>
          <p:nvPr/>
        </p:nvCxnSpPr>
        <p:spPr>
          <a:xfrm flipH="1" flipV="1">
            <a:off x="6057900" y="4704913"/>
            <a:ext cx="1028700" cy="1307821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057400" y="4676557"/>
            <a:ext cx="342108" cy="565298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219200" y="5241855"/>
            <a:ext cx="161925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Account Data Entry System</a:t>
            </a:r>
            <a:endParaRPr lang="en-US" sz="16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466953" y="3429000"/>
            <a:ext cx="697206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828330" y="3366085"/>
            <a:ext cx="600670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114800" y="3744674"/>
            <a:ext cx="762397" cy="661641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695847" y="4343400"/>
            <a:ext cx="381000" cy="22860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88184" y="4572000"/>
            <a:ext cx="533400" cy="38100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4419600" y="4509085"/>
            <a:ext cx="630632" cy="195829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257800" y="3744674"/>
            <a:ext cx="209153" cy="375464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0" y="381000"/>
            <a:ext cx="9144000" cy="6477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219200" y="381000"/>
            <a:ext cx="6705600" cy="47244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895600" y="0"/>
            <a:ext cx="3352800" cy="26670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4120137"/>
            <a:ext cx="20574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Accounting Information System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933575" y="6012734"/>
            <a:ext cx="161925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Inventory Data Entry System</a:t>
            </a:r>
            <a:endParaRPr lang="en-US" sz="1600" dirty="0"/>
          </a:p>
        </p:txBody>
      </p:sp>
      <p:cxnSp>
        <p:nvCxnSpPr>
          <p:cNvPr id="40" name="Straight Arrow Connector 39"/>
          <p:cNvCxnSpPr>
            <a:stCxn id="11" idx="0"/>
          </p:cNvCxnSpPr>
          <p:nvPr/>
        </p:nvCxnSpPr>
        <p:spPr>
          <a:xfrm flipV="1">
            <a:off x="3086100" y="2489776"/>
            <a:ext cx="723900" cy="1630361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3086100" y="4704914"/>
            <a:ext cx="114300" cy="130782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81402" y="3159899"/>
            <a:ext cx="20574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Financial Information System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924300" y="5427958"/>
            <a:ext cx="1866900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Finance</a:t>
            </a:r>
            <a:br>
              <a:rPr lang="en-US" sz="1600" dirty="0" smtClean="0"/>
            </a:br>
            <a:r>
              <a:rPr lang="en-US" sz="1600" dirty="0" smtClean="0"/>
              <a:t>Data Entry System</a:t>
            </a:r>
            <a:endParaRPr lang="en-US" sz="1600" dirty="0"/>
          </a:p>
        </p:txBody>
      </p:sp>
      <p:cxnSp>
        <p:nvCxnSpPr>
          <p:cNvPr id="21" name="Straight Arrow Connector 20"/>
          <p:cNvCxnSpPr>
            <a:stCxn id="19" idx="0"/>
            <a:endCxn id="27" idx="2"/>
          </p:cNvCxnSpPr>
          <p:nvPr/>
        </p:nvCxnSpPr>
        <p:spPr>
          <a:xfrm flipH="1" flipV="1">
            <a:off x="4609310" y="2489776"/>
            <a:ext cx="792" cy="670123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0"/>
            <a:endCxn id="19" idx="2"/>
          </p:cNvCxnSpPr>
          <p:nvPr/>
        </p:nvCxnSpPr>
        <p:spPr>
          <a:xfrm flipH="1" flipV="1">
            <a:off x="4610102" y="3744675"/>
            <a:ext cx="247648" cy="1683283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29200" y="4120137"/>
            <a:ext cx="2057400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Production Information System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153150" y="6012734"/>
            <a:ext cx="1866900" cy="5847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Assembly Line</a:t>
            </a:r>
          </a:p>
          <a:p>
            <a:r>
              <a:rPr lang="en-US" sz="1600" dirty="0" smtClean="0"/>
              <a:t>Control System</a:t>
            </a:r>
            <a:endParaRPr lang="en-US" sz="1600" dirty="0"/>
          </a:p>
        </p:txBody>
      </p:sp>
      <p:cxnSp>
        <p:nvCxnSpPr>
          <p:cNvPr id="33" name="Straight Arrow Connector 32"/>
          <p:cNvCxnSpPr>
            <a:stCxn id="31" idx="0"/>
          </p:cNvCxnSpPr>
          <p:nvPr/>
        </p:nvCxnSpPr>
        <p:spPr>
          <a:xfrm flipH="1" flipV="1">
            <a:off x="5486402" y="2489776"/>
            <a:ext cx="571498" cy="1630361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0"/>
            <a:endCxn id="31" idx="2"/>
          </p:cNvCxnSpPr>
          <p:nvPr/>
        </p:nvCxnSpPr>
        <p:spPr>
          <a:xfrm flipH="1" flipV="1">
            <a:off x="6057900" y="4704913"/>
            <a:ext cx="1028700" cy="1307821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057400" y="4676557"/>
            <a:ext cx="342108" cy="565298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219200" y="5241855"/>
            <a:ext cx="161925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Account Data Entry System</a:t>
            </a:r>
            <a:endParaRPr lang="en-US" sz="1600" dirty="0"/>
          </a:p>
        </p:txBody>
      </p:sp>
      <p:sp>
        <p:nvSpPr>
          <p:cNvPr id="25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3154362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smtClean="0"/>
              <a:t>Executives </a:t>
            </a:r>
            <a:r>
              <a:rPr lang="en-US" sz="2400" dirty="0" smtClean="0"/>
              <a:t>wanted</a:t>
            </a:r>
            <a:br>
              <a:rPr lang="en-US" sz="2400" dirty="0" smtClean="0"/>
            </a:br>
            <a:r>
              <a:rPr lang="en-US" sz="2400" dirty="0" smtClean="0"/>
              <a:t>integrated, real-time </a:t>
            </a:r>
            <a:br>
              <a:rPr lang="en-US" sz="2400" dirty="0" smtClean="0"/>
            </a:br>
            <a:r>
              <a:rPr lang="en-US" sz="2400" dirty="0" smtClean="0"/>
              <a:t>information</a:t>
            </a:r>
            <a:br>
              <a:rPr lang="en-US" sz="2400" dirty="0" smtClean="0"/>
            </a:br>
            <a:r>
              <a:rPr lang="en-US" sz="2400" dirty="0" smtClean="0"/>
              <a:t>(no more paper</a:t>
            </a:r>
            <a:br>
              <a:rPr lang="en-US" sz="2400" dirty="0" smtClean="0"/>
            </a:br>
            <a:r>
              <a:rPr lang="en-US" sz="2400" dirty="0" smtClean="0"/>
              <a:t>reports)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6" name="Title 9"/>
          <p:cNvSpPr txBox="1">
            <a:spLocks/>
          </p:cNvSpPr>
          <p:nvPr/>
        </p:nvSpPr>
        <p:spPr>
          <a:xfrm>
            <a:off x="4419600" y="381000"/>
            <a:ext cx="4191000" cy="3154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Mid 1990’s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0610" y="1905000"/>
            <a:ext cx="2057400" cy="5847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Executive</a:t>
            </a:r>
            <a:br>
              <a:rPr lang="en-US" sz="1600" dirty="0" smtClean="0"/>
            </a:br>
            <a:r>
              <a:rPr lang="en-US" sz="1600" dirty="0" smtClean="0"/>
              <a:t>Information System</a:t>
            </a:r>
            <a:endParaRPr lang="en-US" sz="1600" dirty="0"/>
          </a:p>
        </p:txBody>
      </p:sp>
      <p:sp>
        <p:nvSpPr>
          <p:cNvPr id="36" name="Bent-Up Arrow 35"/>
          <p:cNvSpPr/>
          <p:nvPr/>
        </p:nvSpPr>
        <p:spPr>
          <a:xfrm rot="5400000">
            <a:off x="2588924" y="1525875"/>
            <a:ext cx="1041976" cy="885825"/>
          </a:xfrm>
          <a:prstGeom prst="bentUpArrow">
            <a:avLst>
              <a:gd name="adj1" fmla="val 24305"/>
              <a:gd name="adj2" fmla="val 25729"/>
              <a:gd name="adj3" fmla="val 4419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4608518" y="1234877"/>
            <a:ext cx="792" cy="670123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638802" y="3535362"/>
            <a:ext cx="697206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979940" y="3535362"/>
            <a:ext cx="600670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695847" y="4343400"/>
            <a:ext cx="381000" cy="22860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088184" y="4572000"/>
            <a:ext cx="533400" cy="38100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419600" y="4509085"/>
            <a:ext cx="630632" cy="195829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257800" y="3744674"/>
            <a:ext cx="209153" cy="375464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114800" y="3744674"/>
            <a:ext cx="762397" cy="661641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0" y="381000"/>
            <a:ext cx="9144000" cy="64770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219200" y="381000"/>
            <a:ext cx="6705600" cy="47244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895600" y="0"/>
            <a:ext cx="3352800" cy="26670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29692" y="3667591"/>
            <a:ext cx="1143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Accounting</a:t>
            </a:r>
          </a:p>
          <a:p>
            <a:r>
              <a:rPr lang="en-US" sz="1400" dirty="0" smtClean="0"/>
              <a:t>Reports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495007" y="1828800"/>
            <a:ext cx="0" cy="57659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29694" y="3144371"/>
            <a:ext cx="114299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Financial Reports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982242" y="4648200"/>
            <a:ext cx="11049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Data Entry Framework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2" y="4124980"/>
            <a:ext cx="114299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Production Reports</a:t>
            </a:r>
            <a:endParaRPr lang="en-US" sz="1400" dirty="0"/>
          </a:p>
        </p:txBody>
      </p:sp>
      <p:cxnSp>
        <p:nvCxnSpPr>
          <p:cNvPr id="34" name="Straight Arrow Connector 33"/>
          <p:cNvCxnSpPr>
            <a:stCxn id="76" idx="0"/>
          </p:cNvCxnSpPr>
          <p:nvPr/>
        </p:nvCxnSpPr>
        <p:spPr>
          <a:xfrm flipV="1">
            <a:off x="4495007" y="5171421"/>
            <a:ext cx="39685" cy="756234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8" idx="0"/>
            <a:endCxn id="20" idx="1"/>
          </p:cNvCxnSpPr>
          <p:nvPr/>
        </p:nvCxnSpPr>
        <p:spPr>
          <a:xfrm flipV="1">
            <a:off x="1409700" y="4909810"/>
            <a:ext cx="2572542" cy="1077724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itle 9"/>
          <p:cNvSpPr txBox="1">
            <a:spLocks/>
          </p:cNvSpPr>
          <p:nvPr/>
        </p:nvSpPr>
        <p:spPr>
          <a:xfrm>
            <a:off x="4419600" y="381000"/>
            <a:ext cx="4191000" cy="3154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Late 90’s and</a:t>
            </a:r>
            <a:br>
              <a:rPr lang="en-US" sz="3200" dirty="0" smtClean="0">
                <a:latin typeface="+mj-lt"/>
                <a:ea typeface="+mj-ea"/>
                <a:cs typeface="+mj-cs"/>
              </a:rPr>
            </a:br>
            <a:r>
              <a:rPr lang="en-US" sz="3200" dirty="0" smtClean="0">
                <a:latin typeface="+mj-lt"/>
                <a:ea typeface="+mj-ea"/>
                <a:cs typeface="+mj-cs"/>
              </a:rPr>
              <a:t>2000’s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6993" y="2405390"/>
            <a:ext cx="1295398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Executive</a:t>
            </a:r>
            <a:br>
              <a:rPr lang="en-US" sz="1400" dirty="0" smtClean="0"/>
            </a:br>
            <a:r>
              <a:rPr lang="en-US" sz="1400" dirty="0" smtClean="0"/>
              <a:t>Portal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72692" y="2928610"/>
            <a:ext cx="1561310" cy="1692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Enterprise</a:t>
            </a:r>
          </a:p>
          <a:p>
            <a:r>
              <a:rPr lang="en-US" sz="2400" b="1" dirty="0" smtClean="0"/>
              <a:t>System</a:t>
            </a:r>
          </a:p>
          <a:p>
            <a:endParaRPr lang="en-US" sz="1400" dirty="0" smtClean="0"/>
          </a:p>
          <a:p>
            <a:r>
              <a:rPr lang="en-US" sz="1400" dirty="0" smtClean="0"/>
              <a:t>(central database)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5334002" y="3601760"/>
            <a:ext cx="1143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Marketing</a:t>
            </a:r>
          </a:p>
          <a:p>
            <a:r>
              <a:rPr lang="en-US" sz="1400" dirty="0" smtClean="0"/>
              <a:t>Reports</a:t>
            </a:r>
            <a:endParaRPr lang="en-US" sz="1400" dirty="0"/>
          </a:p>
        </p:txBody>
      </p:sp>
      <p:sp>
        <p:nvSpPr>
          <p:cNvPr id="25" name="Title 9"/>
          <p:cNvSpPr>
            <a:spLocks noGrp="1"/>
          </p:cNvSpPr>
          <p:nvPr>
            <p:ph type="title"/>
          </p:nvPr>
        </p:nvSpPr>
        <p:spPr>
          <a:xfrm>
            <a:off x="228600" y="251619"/>
            <a:ext cx="5334000" cy="3154362"/>
          </a:xfrm>
        </p:spPr>
        <p:txBody>
          <a:bodyPr anchor="t">
            <a:noAutofit/>
          </a:bodyPr>
          <a:lstStyle/>
          <a:p>
            <a:pPr algn="l"/>
            <a:r>
              <a:rPr lang="en-US" sz="2800" dirty="0" smtClean="0"/>
              <a:t>Large companies replaced many “functional systems” with one large “enterprise system”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cxnSp>
        <p:nvCxnSpPr>
          <p:cNvPr id="66" name="Straight Arrow Connector 65"/>
          <p:cNvCxnSpPr>
            <a:stCxn id="74" idx="0"/>
          </p:cNvCxnSpPr>
          <p:nvPr/>
        </p:nvCxnSpPr>
        <p:spPr>
          <a:xfrm flipV="1">
            <a:off x="2914649" y="5171421"/>
            <a:ext cx="1276351" cy="816113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77" idx="0"/>
          </p:cNvCxnSpPr>
          <p:nvPr/>
        </p:nvCxnSpPr>
        <p:spPr>
          <a:xfrm flipH="1" flipV="1">
            <a:off x="4953000" y="5171421"/>
            <a:ext cx="1104900" cy="816113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9" idx="0"/>
          </p:cNvCxnSpPr>
          <p:nvPr/>
        </p:nvCxnSpPr>
        <p:spPr>
          <a:xfrm flipH="1" flipV="1">
            <a:off x="5086354" y="4945704"/>
            <a:ext cx="2419346" cy="104183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266949" y="5987534"/>
            <a:ext cx="1295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684986" y="5927655"/>
            <a:ext cx="162004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Operations &amp; Production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410200" y="5987534"/>
            <a:ext cx="1295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62000" y="5987534"/>
            <a:ext cx="1295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858000" y="5987534"/>
            <a:ext cx="1295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HR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334002" y="3078540"/>
            <a:ext cx="1143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HR</a:t>
            </a:r>
          </a:p>
          <a:p>
            <a:r>
              <a:rPr lang="en-US" sz="1400" dirty="0" smtClean="0"/>
              <a:t>Reports</a:t>
            </a:r>
            <a:endParaRPr lang="en-US" sz="14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6477002" y="4343400"/>
            <a:ext cx="380998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477000" y="3886200"/>
            <a:ext cx="381000" cy="15240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477002" y="3480946"/>
            <a:ext cx="380996" cy="186645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1" idx="1"/>
          </p:cNvCxnSpPr>
          <p:nvPr/>
        </p:nvCxnSpPr>
        <p:spPr>
          <a:xfrm flipH="1">
            <a:off x="2266949" y="3929201"/>
            <a:ext cx="362743" cy="195779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2266951" y="3480946"/>
            <a:ext cx="362743" cy="195779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In in the early 1990’s, Information Systems were focused on the narrow needs of specific </a:t>
            </a:r>
            <a:r>
              <a:rPr lang="en-US" sz="3600" b="1" u="sng" dirty="0" smtClean="0"/>
              <a:t>Functional Areas</a:t>
            </a:r>
            <a:endParaRPr lang="en-US" sz="3000" b="1" u="sng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/>
              <a:t>Accounting </a:t>
            </a:r>
            <a:r>
              <a:rPr lang="en-US" sz="3000" dirty="0" smtClean="0"/>
              <a:t>– Inventory Control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/>
              <a:t>Finance </a:t>
            </a:r>
            <a:r>
              <a:rPr lang="en-US" sz="3000" dirty="0" smtClean="0"/>
              <a:t>– Investment Reporting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/>
              <a:t>Operations </a:t>
            </a:r>
            <a:r>
              <a:rPr lang="en-US" sz="3000" dirty="0" smtClean="0"/>
              <a:t>- Production Control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/>
              <a:t>Human Resources </a:t>
            </a:r>
            <a:r>
              <a:rPr lang="en-US" sz="3000" dirty="0" smtClean="0"/>
              <a:t>– Benefit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/>
              <a:t>Marketing</a:t>
            </a:r>
            <a:r>
              <a:rPr lang="en-US" sz="3000" dirty="0" smtClean="0"/>
              <a:t> – Sales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Executives notice that</a:t>
            </a:r>
          </a:p>
          <a:p>
            <a:pPr lvl="1"/>
            <a:r>
              <a:rPr lang="en-US" sz="2600" dirty="0" smtClean="0"/>
              <a:t>fast, accurate information gave their company a </a:t>
            </a:r>
            <a:r>
              <a:rPr lang="en-US" sz="2600" b="1" dirty="0" smtClean="0"/>
              <a:t>strategic advantage</a:t>
            </a:r>
            <a:r>
              <a:rPr lang="en-US" sz="2600" dirty="0" smtClean="0"/>
              <a:t>.</a:t>
            </a:r>
          </a:p>
          <a:p>
            <a:r>
              <a:rPr lang="en-US" sz="3000" dirty="0" smtClean="0"/>
              <a:t>Money was being spent </a:t>
            </a:r>
            <a:br>
              <a:rPr lang="en-US" sz="3000" dirty="0" smtClean="0"/>
            </a:br>
            <a:r>
              <a:rPr lang="en-US" sz="3000" dirty="0" smtClean="0"/>
              <a:t>on very similar systems </a:t>
            </a:r>
            <a:br>
              <a:rPr lang="en-US" sz="3000" dirty="0" smtClean="0"/>
            </a:br>
            <a:r>
              <a:rPr lang="en-US" sz="3000" dirty="0" smtClean="0"/>
              <a:t>for each </a:t>
            </a:r>
            <a:r>
              <a:rPr lang="en-US" sz="3000" b="1" dirty="0" smtClean="0"/>
              <a:t>Functional Area</a:t>
            </a:r>
          </a:p>
          <a:p>
            <a:r>
              <a:rPr lang="en-US" dirty="0" smtClean="0"/>
              <a:t>Could Accounting and Finance</a:t>
            </a:r>
            <a:br>
              <a:rPr lang="en-US" dirty="0" smtClean="0"/>
            </a:br>
            <a:r>
              <a:rPr lang="en-US" dirty="0" smtClean="0"/>
              <a:t>use the same system?</a:t>
            </a:r>
          </a:p>
          <a:p>
            <a:pPr lvl="1"/>
            <a:r>
              <a:rPr lang="en-US" sz="3200" b="1" dirty="0" smtClean="0"/>
              <a:t>Could all the systems be integrated?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819400"/>
            <a:ext cx="2097741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vs. Enterprise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Functional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Tailored to the goals of one </a:t>
            </a:r>
            <a:r>
              <a:rPr lang="en-US" b="1" dirty="0" smtClean="0">
                <a:sym typeface="Wingdings" pitchFamily="2" charset="2"/>
              </a:rPr>
              <a:t>functional business unit</a:t>
            </a:r>
            <a:r>
              <a:rPr lang="en-US" dirty="0" smtClean="0">
                <a:sym typeface="Wingdings" pitchFamily="2" charset="2"/>
              </a:rPr>
              <a:t> (Accounting, Marketing, HR, etc</a:t>
            </a:r>
            <a:r>
              <a:rPr lang="en-US" dirty="0" smtClean="0">
                <a:sym typeface="Wingdings" pitchFamily="2" charset="2"/>
              </a:rPr>
              <a:t>.)</a:t>
            </a:r>
          </a:p>
          <a:p>
            <a:r>
              <a:rPr lang="en-US" b="1" dirty="0">
                <a:sym typeface="Wingdings" pitchFamily="2" charset="2"/>
              </a:rPr>
              <a:t>Cross-functional</a:t>
            </a:r>
          </a:p>
          <a:p>
            <a:pPr lvl="1"/>
            <a:r>
              <a:rPr lang="en-US" dirty="0">
                <a:sym typeface="Wingdings" pitchFamily="2" charset="2"/>
              </a:rPr>
              <a:t>Tailored to two or more functional business units, but not all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Enterprise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Tailored to the goals of the entire company; typically used by all units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Taxonomy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186805"/>
            <a:ext cx="35052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All Information Systems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377111"/>
            <a:ext cx="182880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Functional </a:t>
            </a:r>
            <a:br>
              <a:rPr lang="en-US" sz="2400" b="1" dirty="0" smtClean="0"/>
            </a:br>
            <a:r>
              <a:rPr lang="en-US" sz="2400" b="1" dirty="0" smtClean="0"/>
              <a:t>Systems:</a:t>
            </a:r>
          </a:p>
          <a:p>
            <a:r>
              <a:rPr lang="en-US" sz="1600" dirty="0" smtClean="0"/>
              <a:t>Focused on one </a:t>
            </a:r>
            <a:br>
              <a:rPr lang="en-US" sz="1600" dirty="0" smtClean="0"/>
            </a:br>
            <a:r>
              <a:rPr lang="en-US" sz="1600" dirty="0" smtClean="0"/>
              <a:t>functional area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224711"/>
            <a:ext cx="18288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Enterprise </a:t>
            </a:r>
            <a:br>
              <a:rPr lang="en-US" sz="2400" b="1" dirty="0" smtClean="0"/>
            </a:br>
            <a:r>
              <a:rPr lang="en-US" sz="2400" b="1" dirty="0" smtClean="0"/>
              <a:t>Systems:</a:t>
            </a:r>
          </a:p>
          <a:p>
            <a:r>
              <a:rPr lang="en-US" sz="1600" dirty="0" smtClean="0"/>
              <a:t>Integrates all </a:t>
            </a:r>
            <a:br>
              <a:rPr lang="en-US" sz="1600" dirty="0" smtClean="0"/>
            </a:br>
            <a:r>
              <a:rPr lang="en-US" sz="1600" dirty="0" smtClean="0"/>
              <a:t>functional areas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752706"/>
            <a:ext cx="12192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TPS</a:t>
            </a:r>
          </a:p>
          <a:p>
            <a:r>
              <a:rPr lang="en-US" sz="1600" dirty="0" smtClean="0"/>
              <a:t>Transaction Processing</a:t>
            </a:r>
          </a:p>
          <a:p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124271"/>
            <a:ext cx="9906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PCS</a:t>
            </a:r>
          </a:p>
          <a:p>
            <a:r>
              <a:rPr lang="en-US" sz="1600" dirty="0" smtClean="0"/>
              <a:t>Process</a:t>
            </a:r>
            <a:br>
              <a:rPr lang="en-US" sz="1600" dirty="0" smtClean="0"/>
            </a:br>
            <a:r>
              <a:rPr lang="en-US" sz="1600" dirty="0" smtClean="0"/>
              <a:t>Control</a:t>
            </a:r>
          </a:p>
          <a:p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247612"/>
            <a:ext cx="13716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ECS</a:t>
            </a:r>
          </a:p>
          <a:p>
            <a:r>
              <a:rPr lang="en-US" sz="1600" dirty="0" smtClean="0"/>
              <a:t>Enterprise</a:t>
            </a:r>
            <a:br>
              <a:rPr lang="en-US" sz="1600" dirty="0" smtClean="0"/>
            </a:br>
            <a:r>
              <a:rPr lang="en-US" sz="1600" dirty="0" smtClean="0"/>
              <a:t>Collaboration</a:t>
            </a:r>
          </a:p>
          <a:p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4524106"/>
            <a:ext cx="13716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MIS</a:t>
            </a:r>
          </a:p>
          <a:p>
            <a:r>
              <a:rPr lang="en-US" sz="1600" dirty="0" smtClean="0"/>
              <a:t>Management</a:t>
            </a:r>
            <a:br>
              <a:rPr lang="en-US" sz="1600" dirty="0" smtClean="0"/>
            </a:br>
            <a:r>
              <a:rPr lang="en-US" sz="1600" dirty="0" smtClean="0"/>
              <a:t>Information</a:t>
            </a:r>
          </a:p>
          <a:p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4667070"/>
            <a:ext cx="9906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DSS</a:t>
            </a:r>
          </a:p>
          <a:p>
            <a:r>
              <a:rPr lang="en-US" sz="1600" dirty="0" smtClean="0"/>
              <a:t>Decision</a:t>
            </a:r>
            <a:br>
              <a:rPr lang="en-US" sz="1600" dirty="0" smtClean="0"/>
            </a:br>
            <a:r>
              <a:rPr lang="en-US" sz="1600" dirty="0" smtClean="0"/>
              <a:t>Support</a:t>
            </a:r>
          </a:p>
          <a:p>
            <a:r>
              <a:rPr lang="en-US" sz="1600" dirty="0" smtClean="0"/>
              <a:t>Systems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4152541"/>
            <a:ext cx="13716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EIS</a:t>
            </a:r>
          </a:p>
          <a:p>
            <a:r>
              <a:rPr lang="en-US" sz="1600" dirty="0" smtClean="0"/>
              <a:t>Executive</a:t>
            </a:r>
            <a:br>
              <a:rPr lang="en-US" sz="1600" dirty="0" smtClean="0"/>
            </a:br>
            <a:r>
              <a:rPr lang="en-US" sz="1600" dirty="0" smtClean="0"/>
              <a:t>Information</a:t>
            </a:r>
          </a:p>
          <a:p>
            <a:r>
              <a:rPr lang="en-US" sz="1600" dirty="0" smtClean="0"/>
              <a:t>Systems</a:t>
            </a:r>
            <a:endParaRPr lang="en-US" sz="1600" dirty="0"/>
          </a:p>
        </p:txBody>
      </p:sp>
      <p:cxnSp>
        <p:nvCxnSpPr>
          <p:cNvPr id="14" name="Straight Connector 13"/>
          <p:cNvCxnSpPr>
            <a:stCxn id="4" idx="2"/>
          </p:cNvCxnSpPr>
          <p:nvPr/>
        </p:nvCxnSpPr>
        <p:spPr>
          <a:xfrm>
            <a:off x="4419600" y="1648470"/>
            <a:ext cx="0" cy="3003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</p:cNvCxnSpPr>
          <p:nvPr/>
        </p:nvCxnSpPr>
        <p:spPr>
          <a:xfrm flipV="1">
            <a:off x="1295400" y="1948805"/>
            <a:ext cx="0" cy="4283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0"/>
          </p:cNvCxnSpPr>
          <p:nvPr/>
        </p:nvCxnSpPr>
        <p:spPr>
          <a:xfrm flipV="1">
            <a:off x="7086600" y="1948805"/>
            <a:ext cx="0" cy="2759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95400" y="1948805"/>
            <a:ext cx="5791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19600" y="3893402"/>
            <a:ext cx="0" cy="3542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0"/>
          </p:cNvCxnSpPr>
          <p:nvPr/>
        </p:nvCxnSpPr>
        <p:spPr>
          <a:xfrm flipV="1">
            <a:off x="800100" y="3700550"/>
            <a:ext cx="0" cy="14237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0"/>
          </p:cNvCxnSpPr>
          <p:nvPr/>
        </p:nvCxnSpPr>
        <p:spPr>
          <a:xfrm flipV="1">
            <a:off x="3467100" y="4247612"/>
            <a:ext cx="0" cy="419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4247612"/>
            <a:ext cx="2819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0"/>
          </p:cNvCxnSpPr>
          <p:nvPr/>
        </p:nvCxnSpPr>
        <p:spPr>
          <a:xfrm flipV="1">
            <a:off x="2133600" y="4247612"/>
            <a:ext cx="0" cy="5050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2"/>
          </p:cNvCxnSpPr>
          <p:nvPr/>
        </p:nvCxnSpPr>
        <p:spPr>
          <a:xfrm>
            <a:off x="7086600" y="3548150"/>
            <a:ext cx="0" cy="1856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" idx="0"/>
          </p:cNvCxnSpPr>
          <p:nvPr/>
        </p:nvCxnSpPr>
        <p:spPr>
          <a:xfrm flipV="1">
            <a:off x="4953000" y="4247612"/>
            <a:ext cx="0" cy="2764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0"/>
          </p:cNvCxnSpPr>
          <p:nvPr/>
        </p:nvCxnSpPr>
        <p:spPr>
          <a:xfrm flipV="1">
            <a:off x="8153400" y="3733800"/>
            <a:ext cx="0" cy="4187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29400" y="3718172"/>
            <a:ext cx="152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" idx="0"/>
          </p:cNvCxnSpPr>
          <p:nvPr/>
        </p:nvCxnSpPr>
        <p:spPr>
          <a:xfrm flipV="1">
            <a:off x="6629400" y="3718172"/>
            <a:ext cx="0" cy="529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2200631"/>
            <a:ext cx="1828800" cy="16927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Cross-Functional </a:t>
            </a:r>
            <a:br>
              <a:rPr lang="en-US" sz="2400" b="1" dirty="0" smtClean="0"/>
            </a:br>
            <a:r>
              <a:rPr lang="en-US" sz="2400" b="1" dirty="0" smtClean="0"/>
              <a:t>Systems:</a:t>
            </a:r>
          </a:p>
          <a:p>
            <a:r>
              <a:rPr lang="en-US" sz="1600" dirty="0" smtClean="0"/>
              <a:t>Two or more area, but not all</a:t>
            </a:r>
            <a:endParaRPr lang="en-US" sz="1600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Personal:</a:t>
            </a:r>
          </a:p>
          <a:p>
            <a:pPr lvl="1"/>
            <a:r>
              <a:rPr lang="en-US" dirty="0" smtClean="0"/>
              <a:t>Used by one person</a:t>
            </a:r>
          </a:p>
          <a:p>
            <a:pPr lvl="1"/>
            <a:r>
              <a:rPr lang="en-US" dirty="0" smtClean="0"/>
              <a:t>Duplication of data among employees</a:t>
            </a:r>
          </a:p>
          <a:p>
            <a:pPr lvl="1"/>
            <a:r>
              <a:rPr lang="en-US" dirty="0" smtClean="0"/>
              <a:t>Example: Using Excel to make a report</a:t>
            </a:r>
          </a:p>
          <a:p>
            <a:r>
              <a:rPr lang="en-US" b="1" dirty="0" smtClean="0"/>
              <a:t>Work Group:</a:t>
            </a:r>
          </a:p>
          <a:p>
            <a:pPr lvl="1"/>
            <a:r>
              <a:rPr lang="en-US" dirty="0" smtClean="0"/>
              <a:t>10-100 Users</a:t>
            </a:r>
          </a:p>
          <a:p>
            <a:pPr lvl="1"/>
            <a:r>
              <a:rPr lang="en-US" dirty="0" smtClean="0"/>
              <a:t>Duplication among departments</a:t>
            </a:r>
          </a:p>
          <a:p>
            <a:pPr lvl="1"/>
            <a:r>
              <a:rPr lang="en-US" dirty="0" smtClean="0"/>
              <a:t>Example: Google Sheet used to tally work hours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73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5488</TotalTime>
  <Words>4692</Words>
  <Application>Microsoft Macintosh PowerPoint</Application>
  <PresentationFormat>On-screen Show (4:3)</PresentationFormat>
  <Paragraphs>1162</Paragraphs>
  <Slides>104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Calibri</vt:lpstr>
      <vt:lpstr>Tahoma</vt:lpstr>
      <vt:lpstr>Wingdings</vt:lpstr>
      <vt:lpstr>Arial</vt:lpstr>
      <vt:lpstr>Office Theme</vt:lpstr>
      <vt:lpstr>What is MIS</vt:lpstr>
      <vt:lpstr>Management Information Systems (MIS)</vt:lpstr>
      <vt:lpstr>MIS applies to many fields </vt:lpstr>
      <vt:lpstr>MIS helps build understanding</vt:lpstr>
      <vt:lpstr>A better course title for MIS</vt:lpstr>
      <vt:lpstr>PowerPoint Presentation</vt:lpstr>
      <vt:lpstr>Software is always part of bigger systems</vt:lpstr>
      <vt:lpstr>Hardware is always part of bigger systems</vt:lpstr>
      <vt:lpstr>Information Technology is part of         Information Systems</vt:lpstr>
      <vt:lpstr>IT is practically free</vt:lpstr>
      <vt:lpstr>Leveraging Technology</vt:lpstr>
      <vt:lpstr>How Leveraging Technology Works</vt:lpstr>
      <vt:lpstr>How Leveraging Technology Works</vt:lpstr>
      <vt:lpstr>Why I care?</vt:lpstr>
      <vt:lpstr>How this course really helps?</vt:lpstr>
      <vt:lpstr>Will doing the labs make me  a master of technology?</vt:lpstr>
      <vt:lpstr>#1 Look at the world as a system </vt:lpstr>
      <vt:lpstr>#1 Look at the world as a system </vt:lpstr>
      <vt:lpstr>#2 Share ideas and  be open to criticism</vt:lpstr>
      <vt:lpstr>#3 Experiment  (test what works the best)</vt:lpstr>
      <vt:lpstr>#4 Identify bad ideas and  do the right thing. </vt:lpstr>
      <vt:lpstr>Components of an Information  System</vt:lpstr>
      <vt:lpstr>Components of an Information  System</vt:lpstr>
      <vt:lpstr>2 big benefits of IS automation</vt:lpstr>
      <vt:lpstr>iTunes as a System</vt:lpstr>
      <vt:lpstr>iTunes as a System</vt:lpstr>
      <vt:lpstr>Blackboard as a System</vt:lpstr>
      <vt:lpstr>Blackboard as a System</vt:lpstr>
      <vt:lpstr>PowerPoint Presentation</vt:lpstr>
      <vt:lpstr>iTunes</vt:lpstr>
      <vt:lpstr>iTunes</vt:lpstr>
      <vt:lpstr>iTunes: Customer Feedback</vt:lpstr>
      <vt:lpstr>Feedback from a user/customer perspective</vt:lpstr>
      <vt:lpstr>iTunes: Artist (content provider) Feedback</vt:lpstr>
      <vt:lpstr>Key Concept: Feedback is relative to the stakeholder/goal.</vt:lpstr>
      <vt:lpstr>iTunes: System Owners perspective</vt:lpstr>
      <vt:lpstr>Feedback from the system owner’s perspective</vt:lpstr>
      <vt:lpstr>System Boundaries &amp; Data Flow</vt:lpstr>
      <vt:lpstr>Lady Gaga Perspective</vt:lpstr>
      <vt:lpstr>Dissatisfied Customer Perspective</vt:lpstr>
      <vt:lpstr>Satisfied Customer Perspective</vt:lpstr>
      <vt:lpstr>Key Concept: Feedback is not output</vt:lpstr>
      <vt:lpstr>PowerPoint Presentation</vt:lpstr>
      <vt:lpstr>Great Examples</vt:lpstr>
      <vt:lpstr>Great Examples</vt:lpstr>
      <vt:lpstr>Input vs. Control</vt:lpstr>
      <vt:lpstr>Examples of System Control</vt:lpstr>
      <vt:lpstr>System Control</vt:lpstr>
      <vt:lpstr>Critical Thinking Question</vt:lpstr>
      <vt:lpstr>Analysis Technique</vt:lpstr>
      <vt:lpstr>Analysis Technique</vt:lpstr>
      <vt:lpstr>Analysis Technique</vt:lpstr>
      <vt:lpstr>Analysis Technique</vt:lpstr>
      <vt:lpstr>Processes vs. Transactions</vt:lpstr>
      <vt:lpstr>Example of a Business Process</vt:lpstr>
      <vt:lpstr>Example of a Business Process</vt:lpstr>
      <vt:lpstr>Process Control Systems (PCS)</vt:lpstr>
      <vt:lpstr>Business Processes involving Computers and Information</vt:lpstr>
      <vt:lpstr>The transaction component of information processing</vt:lpstr>
      <vt:lpstr>Process vs. Transaction</vt:lpstr>
      <vt:lpstr>Process vs. Transaction</vt:lpstr>
      <vt:lpstr>Process vs. Transaction</vt:lpstr>
      <vt:lpstr>Process or transaction? </vt:lpstr>
      <vt:lpstr>Process or transaction? </vt:lpstr>
      <vt:lpstr>Process or transaction? </vt:lpstr>
      <vt:lpstr>Process or transaction? </vt:lpstr>
      <vt:lpstr>Process or transaction? </vt:lpstr>
      <vt:lpstr>Process Control Systems (PCS)</vt:lpstr>
      <vt:lpstr>What is a cash register these days?</vt:lpstr>
      <vt:lpstr>PCS + TPS + MIS is common</vt:lpstr>
      <vt:lpstr>Critical Thinking Question</vt:lpstr>
      <vt:lpstr>Deep Fat Fryer as a Hardware Device</vt:lpstr>
      <vt:lpstr>Control vs. Processing revisited</vt:lpstr>
      <vt:lpstr>Human Reaction</vt:lpstr>
      <vt:lpstr>Types of Information Systems</vt:lpstr>
      <vt:lpstr>Studying Systems</vt:lpstr>
      <vt:lpstr>Taxonomy of Systems</vt:lpstr>
      <vt:lpstr>Classic Taxonomy of  Information Systems</vt:lpstr>
      <vt:lpstr>Transaction Processing System (TPS)</vt:lpstr>
      <vt:lpstr>Process Control Systems (PCS)</vt:lpstr>
      <vt:lpstr>Enterprise Collaboration Systems (ECS)</vt:lpstr>
      <vt:lpstr>Enterprise Collaboration Systems (ECS)</vt:lpstr>
      <vt:lpstr>Management Information System (MIS)</vt:lpstr>
      <vt:lpstr>Decision Support System (DSS)</vt:lpstr>
      <vt:lpstr>Executive Information Systems (EIS)</vt:lpstr>
      <vt:lpstr>Information Flow</vt:lpstr>
      <vt:lpstr>Information Flow</vt:lpstr>
      <vt:lpstr>Information Systems  support all levels  of a business’s  hierarchy</vt:lpstr>
      <vt:lpstr>Information Systems  Support all types of employees</vt:lpstr>
      <vt:lpstr>Computer Information Systems  first supported the Management Level </vt:lpstr>
      <vt:lpstr> Management  demanded specialize systems and pushed data entry to Operational Level </vt:lpstr>
      <vt:lpstr>Each manager wanted their own custom  system for their Functional Area  </vt:lpstr>
      <vt:lpstr>Executives wanted integrated, real-time  information (no more paper reports)  </vt:lpstr>
      <vt:lpstr>Large companies replaced many “functional systems” with one large “enterprise system”   </vt:lpstr>
      <vt:lpstr>Functional Systems</vt:lpstr>
      <vt:lpstr>Enterprise Systems</vt:lpstr>
      <vt:lpstr>Functional vs. Enterprise</vt:lpstr>
      <vt:lpstr>Another Taxonomy</vt:lpstr>
      <vt:lpstr>Scope of Information Systems</vt:lpstr>
      <vt:lpstr>Scope of Information Systems</vt:lpstr>
      <vt:lpstr>Functional  Enterprise How quickly can HR hire new employees to deal with sudden spike in orders?</vt:lpstr>
      <vt:lpstr>Examples of Enterprise Systems</vt:lpstr>
      <vt:lpstr>Summary</vt:lpstr>
      <vt:lpstr>Summary</vt:lpstr>
    </vt:vector>
  </TitlesOfParts>
  <Company>Siena College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Breimer</dc:creator>
  <cp:lastModifiedBy>Microsoft Office User</cp:lastModifiedBy>
  <cp:revision>283</cp:revision>
  <dcterms:created xsi:type="dcterms:W3CDTF">2012-02-03T18:17:43Z</dcterms:created>
  <dcterms:modified xsi:type="dcterms:W3CDTF">2017-11-17T12:58:11Z</dcterms:modified>
</cp:coreProperties>
</file>