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8" r:id="rId3"/>
    <p:sldId id="286" r:id="rId4"/>
    <p:sldId id="288" r:id="rId5"/>
    <p:sldId id="289" r:id="rId6"/>
    <p:sldId id="293" r:id="rId7"/>
    <p:sldId id="272" r:id="rId8"/>
    <p:sldId id="273" r:id="rId9"/>
    <p:sldId id="274" r:id="rId10"/>
    <p:sldId id="276" r:id="rId11"/>
    <p:sldId id="277" r:id="rId12"/>
    <p:sldId id="281" r:id="rId13"/>
    <p:sldId id="271" r:id="rId14"/>
    <p:sldId id="290" r:id="rId15"/>
    <p:sldId id="291" r:id="rId16"/>
    <p:sldId id="269" r:id="rId17"/>
    <p:sldId id="292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67D749"/>
    <a:srgbClr val="FFCC66"/>
    <a:srgbClr val="FFC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76448" autoAdjust="0"/>
  </p:normalViewPr>
  <p:slideViewPr>
    <p:cSldViewPr>
      <p:cViewPr>
        <p:scale>
          <a:sx n="110" d="100"/>
          <a:sy n="110" d="100"/>
        </p:scale>
        <p:origin x="4856" y="1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</c:spPr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 of Organizations Using Teams</c:v>
                </c:pt>
              </c:strCache>
            </c:strRef>
          </c:tx>
          <c:spPr>
            <a:pattFill prst="pct80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.0319121955685772"/>
                  <c:y val="-0.0359686048859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7777726912043"/>
                  <c:y val="-0.070868917827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2222273087957"/>
                  <c:y val="-0.0438035029275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Sheet1!$B$2:$D$2</c:f>
              <c:numCache>
                <c:formatCode>0%</c:formatCode>
                <c:ptCount val="3"/>
                <c:pt idx="0">
                  <c:v>0.28</c:v>
                </c:pt>
                <c:pt idx="1">
                  <c:v>0.72</c:v>
                </c:pt>
                <c:pt idx="2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38054272"/>
        <c:axId val="-238051952"/>
        <c:axId val="0"/>
      </c:bar3DChart>
      <c:catAx>
        <c:axId val="-2380542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1987		1999		2010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-238051952"/>
        <c:crosses val="autoZero"/>
        <c:auto val="1"/>
        <c:lblAlgn val="ctr"/>
        <c:lblOffset val="100"/>
        <c:noMultiLvlLbl val="0"/>
      </c:catAx>
      <c:valAx>
        <c:axId val="-238051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-238054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19EA12-5749-0848-8C36-A3F9FB093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6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05AC87-8EDA-8A49-A4DF-91C6BB98F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4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09845-8E3D-4BCE-9922-77E3ADEB10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smtClean="0"/>
              <a:t>FACULTY</a:t>
            </a:r>
            <a:r>
              <a:rPr lang="en-US" baseline="0" dirty="0" smtClean="0"/>
              <a:t>: This slideshow can be used to Prepare Teams for Success. </a:t>
            </a:r>
            <a:r>
              <a:rPr lang="en-US" baseline="0" smtClean="0"/>
              <a:t>This includes (A</a:t>
            </a:r>
            <a:r>
              <a:rPr lang="en-US" baseline="0" dirty="0" smtClean="0"/>
              <a:t>) Learn about Teams (20 minutes), (B) Get to know your teammates (20 minutes) and (C ) Set Goals and Expectations (20 minutes).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smtClean="0"/>
              <a:t>Introductory Slide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semester you will be working in teams on a group project.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This probably won’t be the first time you’ve worked on a team – many of you have played team sports, or worked in a team on club activities; and most of you have worked in teams on group projects in other classes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Raise your hand if you’ve ever been on a team where your teammates don’t show up on time, or don’t do high quality work, or argue with each other – what I’m asking is, raise your hand if you’ve ever been on a bad team. (most of the students will raise their hands)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Why is this? You’ve all been on teams before! Why is it that sometimes they work great and other times they don’t work at all?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I believe it is because very few of us know exactly what it takes to make a team successful.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We often work in teams but we rarely think about what we can do before, during and after a team project to increase the likelihood that we will be successful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We often talk about the TASK we have to perform (like win a soccer game if you are on a sports team, or perform community service if you are in a club, or make a presentation for a class team project) but we rarely talk about the PROCESS we will use to interact with each other to make this happen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We hope that things will go well, but when things start to get off track, we rarely address our concerns with our teammates. It is just too uncomfortable.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Today I want to talk about teams</a:t>
            </a:r>
            <a:r>
              <a:rPr lang="en-US" baseline="0" dirty="0" smtClean="0"/>
              <a:t> – why teams are important, what a good team does, and how you can increase the likelihood of enjoying working on a team and getting a good grade!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I call this “teams 101” because this is the basics. It is amazing how much of an impact doing a few simple things can have on team success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Contribute at the team meeting</a:t>
            </a:r>
          </a:p>
          <a:p>
            <a:endParaRPr lang="en-US" dirty="0" smtClean="0"/>
          </a:p>
          <a:p>
            <a:r>
              <a:rPr lang="en-US" dirty="0" smtClean="0"/>
              <a:t>A poor teammate</a:t>
            </a:r>
          </a:p>
          <a:p>
            <a:r>
              <a:rPr lang="en-US" dirty="0" smtClean="0"/>
              <a:t>A good teammate</a:t>
            </a:r>
          </a:p>
          <a:p>
            <a:r>
              <a:rPr lang="en-US" dirty="0" smtClean="0"/>
              <a:t>A great teammate (team leader)</a:t>
            </a:r>
          </a:p>
          <a:p>
            <a:endParaRPr lang="en-US" dirty="0" smtClean="0"/>
          </a:p>
          <a:p>
            <a:r>
              <a:rPr lang="en-US" dirty="0" smtClean="0"/>
              <a:t>List the behaviors of each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Cooperate with teammates</a:t>
            </a:r>
          </a:p>
          <a:p>
            <a:endParaRPr lang="en-US" dirty="0" smtClean="0"/>
          </a:p>
          <a:p>
            <a:r>
              <a:rPr lang="en-US" dirty="0" smtClean="0"/>
              <a:t>A poor teammate</a:t>
            </a:r>
          </a:p>
          <a:p>
            <a:r>
              <a:rPr lang="en-US" dirty="0" smtClean="0"/>
              <a:t>A good teammate</a:t>
            </a:r>
          </a:p>
          <a:p>
            <a:r>
              <a:rPr lang="en-US" dirty="0" smtClean="0"/>
              <a:t>A great teammate (team leader)</a:t>
            </a:r>
          </a:p>
          <a:p>
            <a:endParaRPr lang="en-US" dirty="0" smtClean="0"/>
          </a:p>
          <a:p>
            <a:r>
              <a:rPr lang="en-US" dirty="0" smtClean="0"/>
              <a:t>List the behaviors of each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Fortunately, it is not too</a:t>
            </a:r>
            <a:r>
              <a:rPr lang="en-US" sz="1200" baseline="0" dirty="0" smtClean="0"/>
              <a:t> difficulty to be a good team. Research shows us that there are just 3 things every good team does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{Read list }– will</a:t>
            </a:r>
            <a:r>
              <a:rPr lang="en-US" sz="1200" baseline="0" dirty="0" smtClean="0"/>
              <a:t> get into detail on each on upcoming slides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Step 1. Prepare for Success</a:t>
            </a:r>
          </a:p>
          <a:p>
            <a:endParaRPr lang="en-US" sz="1200" dirty="0" smtClean="0"/>
          </a:p>
          <a:p>
            <a:r>
              <a:rPr lang="en-US" sz="1200" dirty="0" smtClean="0"/>
              <a:t>Learn about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That’s what you are doing today.</a:t>
            </a:r>
            <a:r>
              <a:rPr lang="en-US" sz="1200" baseline="0" dirty="0" smtClean="0"/>
              <a:t> It is important to understand that a tremendous amount of research has been conducting on effective teams. We  know what effective and ineffective teams 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Once you learn what effective teams do, you are more likely to build an effective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Get to know your teammates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This sounds simple – sure you want to get to know them, get their contact information and find out when you can meet as a team.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However, you also want to determine who has what skills that will make your team a success.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Do you need to write a paper for the team project? Figure out who has good writing skills!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Do you need to create a PowerPoint ? Figure out who can make a really strong PowerPoint presentation!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What if your project requires a skill that nobody on your team has? Figure out how to “fill the gap” now!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r>
              <a:rPr lang="en-US" sz="1200" dirty="0" smtClean="0"/>
              <a:t>Sets goals and clarify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You need to have a goal everyone is working</a:t>
            </a:r>
            <a:r>
              <a:rPr lang="en-US" sz="1200" baseline="0" dirty="0" smtClean="0"/>
              <a:t>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Want “Goal congruence” = clear, understandable goals, shared by all, and accepted by all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Is your goal an “A” on the project? If so, make sure everyone agrees and is committed to this goal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You need expectations about how people will act on their way to achieving the goal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Will everyone do their fair share of the work? Will you show up on time for meetings?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Figure out what is important to your team to help you be successful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You need to determine how you will address it if people aren’t acting the way they should on a team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You can’t just let people “get away with it”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Everyone needs to be on the same page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Step 2. Provides useful feedback to team members about their performance during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It is frustrating</a:t>
            </a:r>
            <a:r>
              <a:rPr lang="en-US" sz="1200" baseline="0" dirty="0" smtClean="0"/>
              <a:t> when people aren’t pulling their own weight (social loafing = slacker = opposite of cohesion) or are hurting team performance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r>
              <a:rPr lang="en-US" sz="1200" dirty="0" smtClean="0"/>
              <a:t>Is Cohesive, but not too much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Cohesion =</a:t>
            </a:r>
            <a:r>
              <a:rPr lang="en-US" sz="1200" baseline="0" dirty="0" smtClean="0"/>
              <a:t> commitment to group; work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But not “groupthink” where everyone thinks alike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Need to challenge each other to come up with the best product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We need to provide teammates with feedback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However, sometimes this is tough. We often want to maintain the friendship rather than provide honest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All team members need to be open to receiving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We need to provide feedback on specific behaviors that are important to team success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Step 3. Reviews team performance at key points in the process and makes adjustments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It is</a:t>
            </a:r>
            <a:r>
              <a:rPr lang="en-US" sz="1200" baseline="0" dirty="0" smtClean="0"/>
              <a:t> important every once in a while to “step back” and reflect on how we are doing as a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Often we are so focused on the task we are working on, we don’t see ways to improve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Team debrief sessions allow us to stop, reflect, and make adjustments to enhance performance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In step 2 you are providing INDIVIDUALS on your team with feedback to help them become better teammates. Here, in Step 3 you are talking as a TEAM about what you all can do to improve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Plenty of research demonstrates time and again that teams that engage in these behaviors perform at a higher level than teams that don’t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doesn’t take a lot of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Prepare for success – 1</a:t>
            </a:r>
            <a:r>
              <a:rPr lang="en-US" baseline="0" dirty="0" smtClean="0"/>
              <a:t> hour of </a:t>
            </a:r>
            <a:r>
              <a:rPr lang="en-US" dirty="0" smtClean="0"/>
              <a:t>class 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Provide</a:t>
            </a:r>
            <a:r>
              <a:rPr lang="en-US" baseline="0" dirty="0" smtClean="0"/>
              <a:t> useful feedback – 10 minutes several times throughout semester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Review team performance – 20 minutes twice a semester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Commit less than an hour and a half outside of class over the course of the semester and research shows that you will have a more positive experience, you will be happier with your team, and your team performance will be better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FACULTY:</a:t>
            </a:r>
            <a:r>
              <a:rPr lang="en-US" baseline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This is the end of “Part A” Learn about Teams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Continue to the next slide if you are ready to engage in “Part B” Get to Know Your Teammates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34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Part</a:t>
            </a:r>
            <a:r>
              <a:rPr lang="en-US" sz="1200" baseline="0" dirty="0" smtClean="0"/>
              <a:t> B – Get to Know Your Teammates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Take 20 minutes to get into your teams and begin to get to know each other 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FACULTY: This is the end of Part B – Get to Know your Teammates</a:t>
            </a:r>
          </a:p>
          <a:p>
            <a:r>
              <a:rPr lang="en-US" sz="1200" baseline="0" dirty="0" smtClean="0"/>
              <a:t>Continue to the next slide for Part C – Set Goals and Clarify Expectations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Part</a:t>
            </a:r>
            <a:r>
              <a:rPr lang="en-US" sz="1200" baseline="0" dirty="0" smtClean="0"/>
              <a:t> C – Set Goals and Clarify Expectations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Hand out team contract and describe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20 minutes as a team to complete the contract. </a:t>
            </a:r>
          </a:p>
          <a:p>
            <a:endParaRPr lang="en-US" dirty="0" smtClean="0"/>
          </a:p>
          <a:p>
            <a:r>
              <a:rPr lang="en-US" dirty="0" smtClean="0"/>
              <a:t>Here is the summary</a:t>
            </a:r>
            <a:r>
              <a:rPr lang="en-US" baseline="0" dirty="0" smtClean="0"/>
              <a:t> of behaviors we discussed earlier that are important to team success. </a:t>
            </a:r>
          </a:p>
          <a:p>
            <a:r>
              <a:rPr lang="en-US" baseline="0" dirty="0" smtClean="0"/>
              <a:t>Take a look, talk with your team, decide which of these (or add others if you’d like!) are important for your team.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you have a “pet peeve” = something that really irritates you when you work on a team? If so, be sure to put it in the contract so people won’t behave that way!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List the important behaviors on your contract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Decide what you will do if people don’t uphold these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Sign contract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copies of the contract for each teammate and your professor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3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Teams are everywhere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Today, most organizations use teams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Teams are everywhere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Today, most organizations use teams </a:t>
            </a:r>
          </a:p>
          <a:p>
            <a:pPr lvl="1"/>
            <a:r>
              <a:rPr lang="en-US" sz="900" dirty="0" smtClean="0"/>
              <a:t>As recently as 25 years ago, most of the work done in organizations remained at that individual level</a:t>
            </a:r>
          </a:p>
          <a:p>
            <a:pPr lvl="2"/>
            <a:r>
              <a:rPr lang="en-US" sz="900" dirty="0" smtClean="0"/>
              <a:t>(PPT – show a bar graph 1987 a Center for Effective Organizations study found that 28% of Fortune 1000 companies employed at least one self managed work team. In 1999 that number was up to 72%; today that number is 88%)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So…chances are good that you will work in a team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And, for good reason. Good teams can perform at a level greater than the individual teammates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 smtClean="0"/>
              <a:t>May 2013 report of 821 business executives from 14 countries finds that:</a:t>
            </a:r>
          </a:p>
          <a:p>
            <a:pPr marL="1097794" lvl="2" indent="-174708">
              <a:buFont typeface="Arial" panose="020B0604020202020204" pitchFamily="34" charset="0"/>
              <a:buChar char="•"/>
            </a:pPr>
            <a:r>
              <a:rPr lang="en-US" dirty="0" smtClean="0"/>
              <a:t> 9 out of 10 companies surveyed agree that the problems facing them are so complex that teams are essential to provide effective solutions </a:t>
            </a:r>
          </a:p>
          <a:p>
            <a:pPr marL="1097794" lvl="2" indent="-174708">
              <a:buFont typeface="Arial" panose="020B0604020202020204" pitchFamily="34" charset="0"/>
              <a:buChar char="•"/>
            </a:pPr>
            <a:r>
              <a:rPr lang="en-US" dirty="0" smtClean="0"/>
              <a:t>88% believe teams are the best way to address increasingly complex business problems; </a:t>
            </a:r>
          </a:p>
          <a:p>
            <a:pPr marL="1097794" lvl="2" indent="-174708">
              <a:buFont typeface="Arial" panose="020B0604020202020204" pitchFamily="34" charset="0"/>
              <a:buChar char="•"/>
            </a:pPr>
            <a:r>
              <a:rPr lang="en-US" dirty="0" smtClean="0"/>
              <a:t>83% feel that improving our organization’s ability to develop and manage teams will be essential for future competitiveness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If we learn about what good teams and good team members do, you will have a positive experience, be happier, do a better job on your task, and be ready to be a good teammate at work </a:t>
            </a:r>
          </a:p>
          <a:p>
            <a:endParaRPr lang="en-US" sz="1200" dirty="0" smtClean="0"/>
          </a:p>
          <a:p>
            <a:r>
              <a:rPr lang="en-US" sz="1200" dirty="0" smtClean="0"/>
              <a:t>Research</a:t>
            </a:r>
            <a:r>
              <a:rPr lang="en-US" sz="1200" baseline="0" dirty="0" smtClean="0"/>
              <a:t> shows that people who focus on the </a:t>
            </a:r>
            <a:r>
              <a:rPr lang="en-US" sz="1200" b="1" baseline="0" dirty="0" smtClean="0"/>
              <a:t>task</a:t>
            </a:r>
            <a:r>
              <a:rPr lang="en-US" sz="1200" baseline="0" dirty="0" smtClean="0"/>
              <a:t> they are engaged in </a:t>
            </a:r>
            <a:r>
              <a:rPr lang="en-US" sz="1200" u="sng" baseline="0" dirty="0" smtClean="0"/>
              <a:t>and</a:t>
            </a:r>
            <a:r>
              <a:rPr lang="en-US" sz="1200" baseline="0" dirty="0" smtClean="0"/>
              <a:t> on the team </a:t>
            </a:r>
            <a:r>
              <a:rPr lang="en-US" sz="1200" b="1" baseline="0" dirty="0" smtClean="0"/>
              <a:t>processes</a:t>
            </a:r>
            <a:r>
              <a:rPr lang="en-US" sz="1200" baseline="0" dirty="0" smtClean="0"/>
              <a:t> that team members are engaged in will be more satisfied and perform at a higher level than those who don’t focus on these important factors. </a:t>
            </a:r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Our goal is to avoid the frustrating things about working on teams.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{read list}</a:t>
            </a:r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</a:t>
            </a:r>
            <a:r>
              <a:rPr lang="en-US" baseline="0" dirty="0" smtClean="0"/>
              <a:t> these sound familiar?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Our goal is to avoid the frustrating things about working on teams.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{read list}</a:t>
            </a:r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</a:t>
            </a:r>
            <a:r>
              <a:rPr lang="en-US" baseline="0" dirty="0" smtClean="0"/>
              <a:t> these sound familiar?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7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kinds of goals and expectations should you set? Lots of research finds that there are 4 categories of expectations we should have for our teammates.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the work – </a:t>
            </a:r>
            <a:r>
              <a:rPr lang="en-US" u="sng" baseline="0" dirty="0" smtClean="0"/>
              <a:t>outside</a:t>
            </a:r>
            <a:r>
              <a:rPr lang="en-US" baseline="0" dirty="0" smtClean="0"/>
              <a:t> of team meeting, content development to support team goals – understands the content, does the work by deadline, high quality</a:t>
            </a:r>
          </a:p>
          <a:p>
            <a:r>
              <a:rPr lang="en-US" baseline="0" dirty="0" smtClean="0"/>
              <a:t>Show up – come to meetings, utilize time wisely at meetings</a:t>
            </a:r>
          </a:p>
          <a:p>
            <a:r>
              <a:rPr lang="en-US" baseline="0" dirty="0" smtClean="0"/>
              <a:t>Contribute – participate </a:t>
            </a:r>
            <a:r>
              <a:rPr lang="en-US" u="sng" baseline="0" dirty="0" smtClean="0"/>
              <a:t>during</a:t>
            </a:r>
            <a:r>
              <a:rPr lang="en-US" baseline="0" dirty="0" smtClean="0"/>
              <a:t> team meetings, focused on task accomplishment </a:t>
            </a:r>
          </a:p>
          <a:p>
            <a:r>
              <a:rPr lang="en-US" baseline="0" dirty="0" smtClean="0"/>
              <a:t>Cooperate – respectful of others, works in best interest of team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let’s talk about each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work – outside of the team meeting</a:t>
            </a:r>
            <a:r>
              <a:rPr lang="en-US" baseline="0" dirty="0" smtClean="0"/>
              <a:t> to prepare for team meeting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poor teammate</a:t>
            </a:r>
          </a:p>
          <a:p>
            <a:r>
              <a:rPr lang="en-US" dirty="0" smtClean="0"/>
              <a:t>A good teammate</a:t>
            </a:r>
          </a:p>
          <a:p>
            <a:r>
              <a:rPr lang="en-US" dirty="0" smtClean="0"/>
              <a:t>A great teammate (team leader)</a:t>
            </a:r>
          </a:p>
          <a:p>
            <a:endParaRPr lang="en-US" dirty="0" smtClean="0"/>
          </a:p>
          <a:p>
            <a:r>
              <a:rPr lang="en-US" dirty="0" smtClean="0"/>
              <a:t>List the behaviors of each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up at the team meeting</a:t>
            </a:r>
          </a:p>
          <a:p>
            <a:endParaRPr lang="en-US" dirty="0" smtClean="0"/>
          </a:p>
          <a:p>
            <a:r>
              <a:rPr lang="en-US" dirty="0" smtClean="0"/>
              <a:t>A poor teammate</a:t>
            </a:r>
          </a:p>
          <a:p>
            <a:r>
              <a:rPr lang="en-US" dirty="0" smtClean="0"/>
              <a:t>A good teammate</a:t>
            </a:r>
          </a:p>
          <a:p>
            <a:r>
              <a:rPr lang="en-US" dirty="0" smtClean="0"/>
              <a:t>A great teammate (team leader)</a:t>
            </a:r>
          </a:p>
          <a:p>
            <a:endParaRPr lang="en-US" dirty="0" smtClean="0"/>
          </a:p>
          <a:p>
            <a:r>
              <a:rPr lang="en-US" dirty="0" smtClean="0"/>
              <a:t>List the behaviors of each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AC87-8EDA-8A49-A4DF-91C6BB98FF3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ena PPT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ew Siena Logo pms Y 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124200"/>
            <a:ext cx="746125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2209800"/>
            <a:ext cx="7924800" cy="1524000"/>
          </a:xfrm>
        </p:spPr>
        <p:txBody>
          <a:bodyPr/>
          <a:lstStyle>
            <a:lvl1pPr algn="ctr">
              <a:defRPr sz="4400">
                <a:solidFill>
                  <a:srgbClr val="FFCD3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5950" y="3505200"/>
            <a:ext cx="7924800" cy="2438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Futura LT MediumOblique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1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4075"/>
            <a:ext cx="20574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4075"/>
            <a:ext cx="60198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40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8"/>
            <a:ext cx="403860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8"/>
            <a:ext cx="403860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35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27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ena PPT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9" name="Picture 3" descr="New Siena Logo pms Y White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45354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Futura LT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Futura LT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Futura LT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Futura LT 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191919"/>
          </a:solidFill>
          <a:latin typeface="Futura LT Bol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191919"/>
          </a:solidFill>
          <a:latin typeface="Futura LT Bol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191919"/>
          </a:solidFill>
          <a:latin typeface="Futura LT Bol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191919"/>
          </a:solidFill>
          <a:latin typeface="Futura LT Bol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191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191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191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191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4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4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4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9738" y="1447800"/>
            <a:ext cx="5867400" cy="2209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>
                <a:latin typeface="+mn-lt"/>
              </a:rPr>
              <a:t>The </a:t>
            </a:r>
            <a:r>
              <a:rPr lang="en-US" sz="4000" dirty="0" smtClean="0">
                <a:latin typeface="+mn-lt"/>
              </a:rPr>
              <a:t>Importance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(and Challenges)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of Teams</a:t>
            </a:r>
          </a:p>
        </p:txBody>
      </p:sp>
      <p:pic>
        <p:nvPicPr>
          <p:cNvPr id="5" name="Picture 2" descr="C:\Users\Erik\AppData\Local\Microsoft\Windows\Temporary Internet Files\Content.IE5\S01O5XGU\MC90007883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22897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9444"/>
            <a:ext cx="8229600" cy="1143000"/>
          </a:xfrm>
        </p:spPr>
        <p:txBody>
          <a:bodyPr/>
          <a:lstStyle/>
          <a:p>
            <a:r>
              <a:rPr lang="en-US" dirty="0" smtClean="0"/>
              <a:t>Competency #3: Contribute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0093" y="1439565"/>
            <a:ext cx="2557110" cy="3618795"/>
            <a:chOff x="530093" y="1439565"/>
            <a:chExt cx="2557110" cy="3618795"/>
          </a:xfrm>
        </p:grpSpPr>
        <p:pic>
          <p:nvPicPr>
            <p:cNvPr id="8" name="Picture 6" descr="C:\Users\Erik\AppData\Local\Microsoft\Windows\Temporary Internet Files\Content.IE5\V07HBF7B\MC900390988[1].wm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11" y="1439565"/>
              <a:ext cx="990600" cy="137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9600" y="2824495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poor teammate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093" y="3304034"/>
              <a:ext cx="255711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Does not work on task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Takes group off task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Is focused only on their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own task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Does not participate in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    meeting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1277615"/>
            <a:ext cx="2864887" cy="3210982"/>
            <a:chOff x="3429000" y="1277615"/>
            <a:chExt cx="2864887" cy="3210982"/>
          </a:xfrm>
        </p:grpSpPr>
        <p:pic>
          <p:nvPicPr>
            <p:cNvPr id="7" name="Picture 7" descr="C:\Users\Erik\AppData\Local\Microsoft\Windows\Temporary Internet Files\Content.IE5\SJX925VL\MC900390994[1].wm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277615"/>
              <a:ext cx="1066800" cy="14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651741" y="2818353"/>
              <a:ext cx="1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good teammate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3288268"/>
              <a:ext cx="28648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Participates in meeting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Shares information openly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Focused on team goal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Stays on task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06747" y="1366686"/>
            <a:ext cx="2646878" cy="4828573"/>
            <a:chOff x="6506747" y="1366686"/>
            <a:chExt cx="2646878" cy="4828573"/>
          </a:xfrm>
        </p:grpSpPr>
        <p:pic>
          <p:nvPicPr>
            <p:cNvPr id="9" name="Picture 4" descr="C:\Users\Erik\AppData\Local\Microsoft\Windows\Temporary Internet Files\Content.IE5\XCXQ7CKQ\MC900383562[1].wmf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602" y="1366686"/>
              <a:ext cx="1559139" cy="14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46552" y="2827546"/>
              <a:ext cx="200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great teammate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6747" y="3332937"/>
              <a:ext cx="2646878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Does everything a good</a:t>
              </a:r>
              <a:br>
                <a:rPr lang="en-US" i="1" dirty="0" smtClean="0">
                  <a:solidFill>
                    <a:schemeClr val="bg1"/>
                  </a:solidFill>
                </a:rPr>
              </a:br>
              <a:r>
                <a:rPr lang="en-US" i="1" dirty="0" smtClean="0">
                  <a:solidFill>
                    <a:schemeClr val="bg1"/>
                  </a:solidFill>
                </a:rPr>
                <a:t>teammate does, plus</a:t>
              </a:r>
              <a:r>
                <a:rPr lang="en-US" dirty="0" smtClean="0">
                  <a:solidFill>
                    <a:schemeClr val="bg1"/>
                  </a:solidFill>
                </a:rPr>
                <a:t>: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Motivates teammates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Balances team and task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Integrates efforts of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teammates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Monitors progress 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    towards goals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0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9444"/>
            <a:ext cx="8229600" cy="1143000"/>
          </a:xfrm>
        </p:spPr>
        <p:txBody>
          <a:bodyPr/>
          <a:lstStyle/>
          <a:p>
            <a:r>
              <a:rPr lang="en-US" dirty="0" smtClean="0"/>
              <a:t>Competency #4: Cooperate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0093" y="1439565"/>
            <a:ext cx="2608406" cy="3618795"/>
            <a:chOff x="530093" y="1439565"/>
            <a:chExt cx="2608406" cy="3618795"/>
          </a:xfrm>
        </p:grpSpPr>
        <p:pic>
          <p:nvPicPr>
            <p:cNvPr id="8" name="Picture 6" descr="C:\Users\Erik\AppData\Local\Microsoft\Windows\Temporary Internet Files\Content.IE5\V07HBF7B\MC900390988[1].wm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11" y="1439565"/>
              <a:ext cx="990600" cy="137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9600" y="2824495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poor teammate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093" y="3304034"/>
              <a:ext cx="260840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Dominates team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Is defensive in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discussions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Does not listen to team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Acts in own self interest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1277615"/>
            <a:ext cx="3108543" cy="3210982"/>
            <a:chOff x="3429000" y="1277615"/>
            <a:chExt cx="3108543" cy="3210982"/>
          </a:xfrm>
        </p:grpSpPr>
        <p:pic>
          <p:nvPicPr>
            <p:cNvPr id="7" name="Picture 7" descr="C:\Users\Erik\AppData\Local\Microsoft\Windows\Temporary Internet Files\Content.IE5\SJX925VL\MC900390994[1].wm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277615"/>
              <a:ext cx="1066800" cy="14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651741" y="2818353"/>
              <a:ext cx="1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good teammate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3288268"/>
              <a:ext cx="31085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Listens to others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Open to feedback from team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Respects teammates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Is flexible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06747" y="1366686"/>
            <a:ext cx="2621230" cy="4551574"/>
            <a:chOff x="6506747" y="1366686"/>
            <a:chExt cx="2621230" cy="4551574"/>
          </a:xfrm>
        </p:grpSpPr>
        <p:pic>
          <p:nvPicPr>
            <p:cNvPr id="9" name="Picture 4" descr="C:\Users\Erik\AppData\Local\Microsoft\Windows\Temporary Internet Files\Content.IE5\XCXQ7CKQ\MC900383562[1].wmf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602" y="1366686"/>
              <a:ext cx="1559139" cy="14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46552" y="2827546"/>
              <a:ext cx="200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great teammate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6747" y="3332937"/>
              <a:ext cx="2621230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Does everything a good</a:t>
              </a:r>
              <a:br>
                <a:rPr lang="en-US" i="1" dirty="0" smtClean="0">
                  <a:solidFill>
                    <a:schemeClr val="bg1"/>
                  </a:solidFill>
                </a:rPr>
              </a:br>
              <a:r>
                <a:rPr lang="en-US" i="1" dirty="0" smtClean="0">
                  <a:solidFill>
                    <a:schemeClr val="bg1"/>
                  </a:solidFill>
                </a:rPr>
                <a:t>teammate does, plus</a:t>
              </a:r>
              <a:r>
                <a:rPr lang="en-US" dirty="0" smtClean="0">
                  <a:solidFill>
                    <a:schemeClr val="bg1"/>
                  </a:solidFill>
                </a:rPr>
                <a:t>: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Involves others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Creates a positive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work environment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Resolves differences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Promotes functional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conflict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3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team…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Before the project begins </a:t>
            </a:r>
            <a:r>
              <a:rPr lang="en-US" sz="2800" dirty="0" smtClean="0"/>
              <a:t>–</a:t>
            </a:r>
          </a:p>
          <a:p>
            <a:pPr marL="914400" lvl="1" indent="-514350"/>
            <a:r>
              <a:rPr lang="en-US" dirty="0" smtClean="0"/>
              <a:t>Prepares </a:t>
            </a:r>
            <a:r>
              <a:rPr lang="en-US" dirty="0" smtClean="0"/>
              <a:t>for Success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During the project </a:t>
            </a:r>
            <a:r>
              <a:rPr lang="en-US" sz="2800" dirty="0" smtClean="0"/>
              <a:t>–</a:t>
            </a:r>
          </a:p>
          <a:p>
            <a:pPr lvl="1"/>
            <a:r>
              <a:rPr lang="en-US" sz="2400" dirty="0" smtClean="0"/>
              <a:t>Provides feedback </a:t>
            </a:r>
            <a:r>
              <a:rPr lang="en-US" sz="2400" dirty="0" smtClean="0"/>
              <a:t>to team members </a:t>
            </a:r>
            <a:r>
              <a:rPr lang="en-US" sz="2400" dirty="0" smtClean="0"/>
              <a:t>about their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After the project </a:t>
            </a:r>
            <a:r>
              <a:rPr lang="en-US" sz="2800" dirty="0" smtClean="0"/>
              <a:t>– </a:t>
            </a:r>
            <a:endParaRPr lang="en-US" sz="2800" dirty="0"/>
          </a:p>
          <a:p>
            <a:pPr lvl="1">
              <a:buFont typeface="+mj-lt"/>
              <a:buChar char="–"/>
            </a:pPr>
            <a:r>
              <a:rPr lang="en-US" sz="2400" dirty="0"/>
              <a:t>Reviews team performance at key points in </a:t>
            </a:r>
            <a:r>
              <a:rPr lang="en-US" sz="2400" dirty="0" smtClean="0"/>
              <a:t>the </a:t>
            </a:r>
            <a:r>
              <a:rPr lang="en-US" sz="2400" dirty="0"/>
              <a:t>process and makes adjustments 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" name="Picture 2" descr="C:\Users\Erik\AppData\Local\Microsoft\Windows\Temporary Internet Files\Content.IE5\S01O5XGU\MC90007883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57375" cy="1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Before </a:t>
            </a:r>
            <a:r>
              <a:rPr lang="en-US" dirty="0"/>
              <a:t>the project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US" sz="1600" dirty="0"/>
          </a:p>
          <a:p>
            <a:pPr marL="457200" indent="-457200"/>
            <a:r>
              <a:rPr lang="en-US" dirty="0"/>
              <a:t>Prepares for </a:t>
            </a:r>
            <a:r>
              <a:rPr lang="en-US" dirty="0" smtClean="0"/>
              <a:t>Success</a:t>
            </a:r>
          </a:p>
          <a:p>
            <a:pPr marL="857250" lvl="1" indent="-457200"/>
            <a:r>
              <a:rPr lang="en-US" dirty="0" smtClean="0"/>
              <a:t>Learn </a:t>
            </a:r>
            <a:r>
              <a:rPr lang="en-US" dirty="0" smtClean="0"/>
              <a:t>about Teams</a:t>
            </a:r>
          </a:p>
          <a:p>
            <a:pPr marL="857250" lvl="1" indent="-457200"/>
            <a:r>
              <a:rPr lang="en-US" dirty="0" smtClean="0"/>
              <a:t>Get to Know your Teammates</a:t>
            </a:r>
          </a:p>
          <a:p>
            <a:pPr marL="857250" lvl="1" indent="-457200"/>
            <a:r>
              <a:rPr lang="en-US" dirty="0" smtClean="0"/>
              <a:t>Set Goals and Clarify Expectations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" name="Picture 2" descr="C:\Users\Erik\AppData\Local\Microsoft\Windows\Temporary Internet Files\Content.IE5\S01O5XGU\MC90007883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02" y="381000"/>
            <a:ext cx="1857375" cy="1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During </a:t>
            </a:r>
            <a:r>
              <a:rPr lang="en-US" dirty="0"/>
              <a:t>the project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3886200"/>
          </a:xfrm>
        </p:spPr>
        <p:txBody>
          <a:bodyPr/>
          <a:lstStyle/>
          <a:p>
            <a:r>
              <a:rPr lang="en-US" dirty="0"/>
              <a:t>Provides useful feedback to team members about their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Frustrating when dealing with slackers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want cohesion…but not “groupthink” </a:t>
            </a:r>
            <a:endParaRPr lang="en-US" dirty="0"/>
          </a:p>
          <a:p>
            <a:pPr lvl="1"/>
            <a:r>
              <a:rPr lang="en-US" dirty="0"/>
              <a:t>Difficult, sometimes, to provide feedback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" name="Picture 2" descr="C:\Users\Erik\AppData\Local\Microsoft\Windows\Temporary Internet Files\Content.IE5\S01O5XGU\MC90007883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57375" cy="1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After </a:t>
            </a:r>
            <a:r>
              <a:rPr lang="en-US" dirty="0"/>
              <a:t>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3886200"/>
          </a:xfrm>
        </p:spPr>
        <p:txBody>
          <a:bodyPr/>
          <a:lstStyle/>
          <a:p>
            <a:r>
              <a:rPr lang="en-US" sz="2800" dirty="0" smtClean="0"/>
              <a:t>Reviews </a:t>
            </a:r>
            <a:r>
              <a:rPr lang="en-US" sz="2800" dirty="0"/>
              <a:t>team performance at key points in </a:t>
            </a:r>
            <a:r>
              <a:rPr lang="en-US" sz="2800" dirty="0" smtClean="0"/>
              <a:t>the </a:t>
            </a:r>
            <a:r>
              <a:rPr lang="en-US" sz="2800" dirty="0"/>
              <a:t>process and </a:t>
            </a:r>
            <a:r>
              <a:rPr lang="en-US" sz="2800" dirty="0" smtClean="0"/>
              <a:t>makes adjustments </a:t>
            </a:r>
          </a:p>
          <a:p>
            <a:pPr lvl="1"/>
            <a:r>
              <a:rPr lang="en-US" sz="2400" dirty="0" smtClean="0"/>
              <a:t>Step </a:t>
            </a:r>
            <a:r>
              <a:rPr lang="en-US" sz="2400" dirty="0"/>
              <a:t>back and reflect </a:t>
            </a:r>
          </a:p>
          <a:p>
            <a:pPr lvl="1"/>
            <a:r>
              <a:rPr lang="en-US" sz="2400" dirty="0"/>
              <a:t>Focus on “task” performance and “team” process 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" name="Picture 2" descr="C:\Users\Erik\AppData\Local\Microsoft\Windows\Temporary Internet Files\Content.IE5\S01O5XGU\MC90007883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57375" cy="1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k\AppData\Local\Microsoft\Windows\Temporary Internet Files\Content.IE5\S01O5XGU\MC90007883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281487" cy="40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36944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Futura LT 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Futura LT 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Futura LT 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Futura LT 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91919"/>
                </a:solidFill>
                <a:latin typeface="Futura LT Bol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91919"/>
                </a:solidFill>
                <a:latin typeface="Futura LT Bol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91919"/>
                </a:solidFill>
                <a:latin typeface="Futura LT Bol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91919"/>
                </a:solidFill>
                <a:latin typeface="Futura LT Bold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Simple things lead to team success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85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Teammates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your teammates </a:t>
            </a:r>
          </a:p>
          <a:p>
            <a:pPr lvl="1"/>
            <a:r>
              <a:rPr lang="en-US" dirty="0" smtClean="0"/>
              <a:t>Learn </a:t>
            </a:r>
            <a:r>
              <a:rPr lang="en-US" dirty="0" smtClean="0"/>
              <a:t>names</a:t>
            </a:r>
            <a:endParaRPr lang="en-US" dirty="0" smtClean="0"/>
          </a:p>
          <a:p>
            <a:pPr lvl="1"/>
            <a:r>
              <a:rPr lang="en-US" dirty="0" smtClean="0"/>
              <a:t>Exchange contact information </a:t>
            </a:r>
          </a:p>
          <a:p>
            <a:pPr lvl="1"/>
            <a:r>
              <a:rPr lang="en-US" dirty="0" smtClean="0"/>
              <a:t>Figure out </a:t>
            </a:r>
            <a:r>
              <a:rPr lang="en-US" dirty="0" smtClean="0"/>
              <a:t>schedules</a:t>
            </a:r>
            <a:endParaRPr lang="en-US" dirty="0" smtClean="0"/>
          </a:p>
          <a:p>
            <a:r>
              <a:rPr lang="en-US" dirty="0" smtClean="0"/>
              <a:t>Learn about your teammate’s skills</a:t>
            </a:r>
          </a:p>
          <a:p>
            <a:pPr lvl="1"/>
            <a:r>
              <a:rPr lang="en-US" dirty="0" smtClean="0"/>
              <a:t>conversation </a:t>
            </a:r>
            <a:r>
              <a:rPr lang="en-US" dirty="0" smtClean="0"/>
              <a:t>about </a:t>
            </a:r>
            <a:r>
              <a:rPr lang="en-US" dirty="0" smtClean="0"/>
              <a:t>strengths </a:t>
            </a:r>
            <a:r>
              <a:rPr lang="en-US" dirty="0" smtClean="0"/>
              <a:t>and weaknesses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" name="Picture 2" descr="C:\Users\Erik\AppData\Local\Microsoft\Windows\Temporary Internet Files\Content.IE5\S01O5XGU\MC90007883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83" y="609600"/>
            <a:ext cx="1857375" cy="1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Determine what is important to us</a:t>
            </a:r>
          </a:p>
          <a:p>
            <a:r>
              <a:rPr lang="en-US" sz="2800" dirty="0" smtClean="0"/>
              <a:t>Determine how to address poor performance</a:t>
            </a:r>
          </a:p>
          <a:p>
            <a:r>
              <a:rPr lang="en-US" sz="2800" dirty="0" smtClean="0"/>
              <a:t>Agree or “contract” to act in the best interest of the team and hold others accountable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" name="Picture 2" descr="C:\Users\Erik\AppData\Local\Microsoft\Windows\Temporary Internet Files\Content.IE5\S01O5XGU\MC900078837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83" y="609600"/>
            <a:ext cx="1857375" cy="1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2400"/>
            <a:ext cx="8229600" cy="73939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Futura LT 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Futura LT 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Futura LT 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D34"/>
                </a:solidFill>
                <a:latin typeface="Futura LT 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91919"/>
                </a:solidFill>
                <a:latin typeface="Futura LT Bol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91919"/>
                </a:solidFill>
                <a:latin typeface="Futura LT Bol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91919"/>
                </a:solidFill>
                <a:latin typeface="Futura LT Bol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91919"/>
                </a:solidFill>
                <a:latin typeface="Futura LT Bold" charset="0"/>
                <a:ea typeface="ＭＳ Ｐゴシック" charset="0"/>
              </a:defRPr>
            </a:lvl9pPr>
          </a:lstStyle>
          <a:p>
            <a:r>
              <a:rPr lang="en-US" dirty="0" smtClean="0"/>
              <a:t>Competencies</a:t>
            </a:r>
            <a:endParaRPr lang="en-US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18054"/>
              </p:ext>
            </p:extLst>
          </p:nvPr>
        </p:nvGraphicFramePr>
        <p:xfrm>
          <a:off x="304800" y="891797"/>
          <a:ext cx="8610600" cy="4881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71600"/>
                <a:gridCol w="2209800"/>
                <a:gridCol w="22098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Poor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Good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Great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 the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not prepared </a:t>
                      </a:r>
                    </a:p>
                    <a:p>
                      <a:r>
                        <a:rPr lang="en-US" sz="1600" dirty="0" smtClean="0"/>
                        <a:t>Doesn’t do work</a:t>
                      </a:r>
                    </a:p>
                    <a:p>
                      <a:r>
                        <a:rPr lang="en-US" sz="1600" dirty="0" smtClean="0"/>
                        <a:t>Poor quality</a:t>
                      </a:r>
                    </a:p>
                    <a:p>
                      <a:r>
                        <a:rPr lang="en-US" sz="1600" dirty="0" smtClean="0"/>
                        <a:t>Minimal contribution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Defines task</a:t>
                      </a:r>
                    </a:p>
                    <a:p>
                      <a:r>
                        <a:rPr lang="en-US" sz="1600" dirty="0" smtClean="0"/>
                        <a:t>Understands goals</a:t>
                      </a:r>
                    </a:p>
                    <a:p>
                      <a:r>
                        <a:rPr lang="en-US" sz="1600" dirty="0" smtClean="0"/>
                        <a:t>Work done</a:t>
                      </a:r>
                      <a:r>
                        <a:rPr lang="en-US" sz="1600" baseline="0" dirty="0" smtClean="0"/>
                        <a:t> o</a:t>
                      </a:r>
                      <a:r>
                        <a:rPr lang="en-US" sz="1600" dirty="0" smtClean="0"/>
                        <a:t>n time</a:t>
                      </a:r>
                    </a:p>
                    <a:p>
                      <a:r>
                        <a:rPr lang="en-US" sz="1600" dirty="0" smtClean="0"/>
                        <a:t>Well prepared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Organizes work of others</a:t>
                      </a:r>
                    </a:p>
                    <a:p>
                      <a:r>
                        <a:rPr lang="en-US" sz="1600" dirty="0" smtClean="0"/>
                        <a:t>Ensures others are ready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Follows up with teammates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Volunteers </a:t>
                      </a:r>
                      <a:r>
                        <a:rPr lang="en-US" sz="1600" dirty="0" smtClean="0"/>
                        <a:t>help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 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Doesn’t show up</a:t>
                      </a:r>
                    </a:p>
                    <a:p>
                      <a:r>
                        <a:rPr lang="en-US" sz="1600" dirty="0" smtClean="0"/>
                        <a:t>Shows up late</a:t>
                      </a:r>
                    </a:p>
                    <a:p>
                      <a:r>
                        <a:rPr lang="en-US" sz="1600" dirty="0" smtClean="0"/>
                        <a:t>Unaware</a:t>
                      </a:r>
                      <a:r>
                        <a:rPr lang="en-US" sz="1600" baseline="0" dirty="0" smtClean="0"/>
                        <a:t> of time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Distracted at </a:t>
                      </a:r>
                      <a:r>
                        <a:rPr lang="en-US" sz="1600" dirty="0" smtClean="0"/>
                        <a:t>meeting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Shows up for meeting</a:t>
                      </a:r>
                    </a:p>
                    <a:p>
                      <a:r>
                        <a:rPr lang="en-US" sz="1600" dirty="0" smtClean="0"/>
                        <a:t>Shows up on time </a:t>
                      </a:r>
                    </a:p>
                    <a:p>
                      <a:r>
                        <a:rPr lang="en-US" sz="1600" dirty="0" smtClean="0"/>
                        <a:t>Ready to work</a:t>
                      </a:r>
                    </a:p>
                    <a:p>
                      <a:r>
                        <a:rPr lang="en-US" sz="1600" dirty="0" smtClean="0"/>
                        <a:t>Uses time </a:t>
                      </a:r>
                      <a:r>
                        <a:rPr lang="en-US" sz="1600" dirty="0" smtClean="0"/>
                        <a:t>wisely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Sets meeting agenda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Leads process</a:t>
                      </a:r>
                    </a:p>
                    <a:p>
                      <a:r>
                        <a:rPr lang="en-US" sz="1600" dirty="0" smtClean="0"/>
                        <a:t>Leads discussion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Holds</a:t>
                      </a:r>
                      <a:r>
                        <a:rPr lang="en-US" sz="1600" baseline="0" dirty="0" smtClean="0"/>
                        <a:t> other </a:t>
                      </a:r>
                      <a:r>
                        <a:rPr lang="en-US" sz="1600" baseline="0" dirty="0" smtClean="0"/>
                        <a:t>accountable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Contribute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Doesn’t work on task</a:t>
                      </a:r>
                    </a:p>
                    <a:p>
                      <a:r>
                        <a:rPr lang="en-US" sz="1600" dirty="0" smtClean="0"/>
                        <a:t>Takes group off task</a:t>
                      </a:r>
                    </a:p>
                    <a:p>
                      <a:r>
                        <a:rPr lang="en-US" sz="1600" dirty="0" smtClean="0"/>
                        <a:t>Focu</a:t>
                      </a:r>
                      <a:r>
                        <a:rPr lang="en-US" sz="1600" baseline="0" dirty="0" smtClean="0"/>
                        <a:t>s on </a:t>
                      </a:r>
                      <a:r>
                        <a:rPr lang="en-US" sz="1600" dirty="0" smtClean="0"/>
                        <a:t>own task</a:t>
                      </a:r>
                    </a:p>
                    <a:p>
                      <a:r>
                        <a:rPr lang="en-US" sz="1600" dirty="0" smtClean="0"/>
                        <a:t>Does not participate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Participates </a:t>
                      </a:r>
                    </a:p>
                    <a:p>
                      <a:r>
                        <a:rPr lang="en-US" sz="1600" dirty="0" smtClean="0"/>
                        <a:t>Shares information</a:t>
                      </a:r>
                    </a:p>
                    <a:p>
                      <a:r>
                        <a:rPr lang="en-US" sz="1600" dirty="0" smtClean="0"/>
                        <a:t>Focused on team</a:t>
                      </a:r>
                    </a:p>
                    <a:p>
                      <a:r>
                        <a:rPr lang="en-US" sz="1600" dirty="0" smtClean="0"/>
                        <a:t>Stays</a:t>
                      </a:r>
                      <a:r>
                        <a:rPr lang="en-US" sz="1600" baseline="0" dirty="0" smtClean="0"/>
                        <a:t> on task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Motivates teammates</a:t>
                      </a:r>
                    </a:p>
                    <a:p>
                      <a:r>
                        <a:rPr lang="en-US" sz="1600" dirty="0" smtClean="0"/>
                        <a:t>Balances team and task</a:t>
                      </a:r>
                    </a:p>
                    <a:p>
                      <a:r>
                        <a:rPr lang="en-US" sz="1600" dirty="0" smtClean="0"/>
                        <a:t>Integrates efforts </a:t>
                      </a:r>
                    </a:p>
                    <a:p>
                      <a:r>
                        <a:rPr lang="en-US" sz="1600" dirty="0" smtClean="0"/>
                        <a:t>Monitors progress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Cooperate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Dominates team</a:t>
                      </a:r>
                    </a:p>
                    <a:p>
                      <a:r>
                        <a:rPr lang="en-US" sz="1600" dirty="0" smtClean="0"/>
                        <a:t>Is defensive </a:t>
                      </a:r>
                    </a:p>
                    <a:p>
                      <a:r>
                        <a:rPr lang="en-US" sz="1600" dirty="0" smtClean="0"/>
                        <a:t>Does not listen</a:t>
                      </a:r>
                    </a:p>
                    <a:p>
                      <a:r>
                        <a:rPr lang="en-US" sz="1600" dirty="0" smtClean="0"/>
                        <a:t>Acts in self interest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Listens to others</a:t>
                      </a:r>
                    </a:p>
                    <a:p>
                      <a:r>
                        <a:rPr lang="en-US" sz="1600" dirty="0" smtClean="0"/>
                        <a:t>Open to feedback Respects team</a:t>
                      </a:r>
                    </a:p>
                    <a:p>
                      <a:r>
                        <a:rPr lang="en-US" sz="1600" dirty="0" smtClean="0"/>
                        <a:t>Is</a:t>
                      </a:r>
                      <a:r>
                        <a:rPr lang="en-US" sz="1600" baseline="0" dirty="0" smtClean="0"/>
                        <a:t> flexible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Involves others</a:t>
                      </a:r>
                    </a:p>
                    <a:p>
                      <a:r>
                        <a:rPr lang="en-US" sz="1600" dirty="0" smtClean="0"/>
                        <a:t>Creates positive environment</a:t>
                      </a:r>
                    </a:p>
                    <a:p>
                      <a:r>
                        <a:rPr lang="en-US" sz="1600" dirty="0" smtClean="0"/>
                        <a:t>Resolves differences</a:t>
                      </a:r>
                    </a:p>
                    <a:p>
                      <a:r>
                        <a:rPr lang="en-US" sz="1600" dirty="0" smtClean="0"/>
                        <a:t>Promotes functional conflict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4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should we talk about teams?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r>
              <a:rPr lang="en-US" sz="2800" dirty="0" smtClean="0"/>
              <a:t>Teams are everywhere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3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should we talk about teams?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111090"/>
              </p:ext>
            </p:extLst>
          </p:nvPr>
        </p:nvGraphicFramePr>
        <p:xfrm>
          <a:off x="1219200" y="1676400"/>
          <a:ext cx="6553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2097" y="5915432"/>
            <a:ext cx="33152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1987 Center for Effective Organizations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1999 Center for Effective Organizations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2010 Ken Blanchard Survey 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should we talk about teams?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Teamwork </a:t>
            </a:r>
            <a:r>
              <a:rPr lang="en-US" sz="2800" dirty="0" smtClean="0"/>
              <a:t>isn’t magic – it is a skill that can be learned</a:t>
            </a:r>
          </a:p>
          <a:p>
            <a:r>
              <a:rPr lang="en-US" sz="2800" dirty="0" smtClean="0"/>
              <a:t>If we learn about what </a:t>
            </a:r>
            <a:r>
              <a:rPr lang="en-US" sz="2800" dirty="0" smtClean="0"/>
              <a:t>good </a:t>
            </a:r>
            <a:r>
              <a:rPr lang="en-US" sz="2800" dirty="0" smtClean="0"/>
              <a:t>team members do, you </a:t>
            </a:r>
          </a:p>
          <a:p>
            <a:pPr lvl="1"/>
            <a:r>
              <a:rPr lang="en-US" sz="2400" dirty="0" smtClean="0"/>
              <a:t>will have a positive experience, </a:t>
            </a:r>
          </a:p>
          <a:p>
            <a:pPr lvl="1"/>
            <a:r>
              <a:rPr lang="en-US" sz="2400" dirty="0" smtClean="0"/>
              <a:t>do </a:t>
            </a:r>
            <a:r>
              <a:rPr lang="en-US" sz="2400" dirty="0" smtClean="0"/>
              <a:t>a better job on your task, </a:t>
            </a:r>
          </a:p>
          <a:p>
            <a:pPr lvl="1"/>
            <a:r>
              <a:rPr lang="en-US" sz="2400" dirty="0" smtClean="0"/>
              <a:t>and be ready to be a good teammate </a:t>
            </a:r>
            <a:br>
              <a:rPr lang="en-US" sz="2400" dirty="0" smtClean="0"/>
            </a:br>
            <a:r>
              <a:rPr lang="en-US" sz="2400" dirty="0" smtClean="0"/>
              <a:t>at work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11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Most Frustrating </a:t>
            </a:r>
            <a:r>
              <a:rPr lang="en-US" sz="3200" dirty="0" smtClean="0"/>
              <a:t>Things about </a:t>
            </a:r>
            <a:r>
              <a:rPr lang="en-US" sz="3200" dirty="0" smtClean="0"/>
              <a:t>Teams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Ineffective use of meeting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Ineffective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Lack of accountability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Individuals who don’t complete </a:t>
            </a:r>
            <a:r>
              <a:rPr lang="en-US" sz="2800" dirty="0" smtClean="0"/>
              <a:t>assignments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615832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 Blachard.com 2006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Most Frustrating </a:t>
            </a:r>
            <a:r>
              <a:rPr lang="en-US" sz="3200" dirty="0" smtClean="0"/>
              <a:t>Things about </a:t>
            </a:r>
            <a:r>
              <a:rPr lang="en-US" sz="3200" dirty="0" smtClean="0"/>
              <a:t>Teams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Lack </a:t>
            </a:r>
            <a:r>
              <a:rPr lang="en-US" sz="2800" dirty="0" smtClean="0"/>
              <a:t>of preparation in meetings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Not everyone pulls their weight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Uneven work distribution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Lack of trust among team members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15832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 Blachard.com 2006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team is made up of good teammates, who…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 the work</a:t>
            </a:r>
          </a:p>
          <a:p>
            <a:r>
              <a:rPr lang="en-US" sz="2800" dirty="0" smtClean="0"/>
              <a:t>Show up </a:t>
            </a:r>
          </a:p>
          <a:p>
            <a:r>
              <a:rPr lang="en-US" sz="2800" dirty="0" smtClean="0"/>
              <a:t>Contribute</a:t>
            </a:r>
          </a:p>
          <a:p>
            <a:r>
              <a:rPr lang="en-US" sz="2800" dirty="0" smtClean="0"/>
              <a:t>Cooperate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5" name="Picture 7" descr="C:\Users\Erik\AppData\Local\Microsoft\Windows\Temporary Internet Files\Content.IE5\SJX925VL\MC900390994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14" y="2836350"/>
            <a:ext cx="1102124" cy="14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Erik\AppData\Local\Microsoft\Windows\Temporary Internet Files\Content.IE5\SJX925VL\MC900390994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47350"/>
            <a:ext cx="1012274" cy="13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Erik\AppData\Local\Microsoft\Windows\Temporary Internet Files\Content.IE5\SJX925VL\MC900390994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87630"/>
            <a:ext cx="1066800" cy="14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04214" y="5082627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These are important team competencies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96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9444"/>
            <a:ext cx="8471294" cy="1143000"/>
          </a:xfrm>
        </p:spPr>
        <p:txBody>
          <a:bodyPr/>
          <a:lstStyle/>
          <a:p>
            <a:r>
              <a:rPr lang="en-US" dirty="0" smtClean="0"/>
              <a:t>Competency #1: Do the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0093" y="1439565"/>
            <a:ext cx="2505942" cy="3618795"/>
            <a:chOff x="530093" y="1439565"/>
            <a:chExt cx="2505942" cy="3618795"/>
          </a:xfrm>
        </p:grpSpPr>
        <p:pic>
          <p:nvPicPr>
            <p:cNvPr id="8" name="Picture 6" descr="C:\Users\Erik\AppData\Local\Microsoft\Windows\Temporary Internet Files\Content.IE5\V07HBF7B\MC900390988[1].wm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11" y="1439565"/>
              <a:ext cx="990600" cy="137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9600" y="2824495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poor teammate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093" y="3304034"/>
              <a:ext cx="250594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Not prepared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Doesn’t do the work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or, </a:t>
              </a:r>
              <a:r>
                <a:rPr lang="en-US" dirty="0">
                  <a:solidFill>
                    <a:schemeClr val="bg1"/>
                  </a:solidFill>
                </a:rPr>
                <a:t>p</a:t>
              </a:r>
              <a:r>
                <a:rPr lang="en-US" dirty="0" smtClean="0">
                  <a:solidFill>
                    <a:schemeClr val="bg1"/>
                  </a:solidFill>
                </a:rPr>
                <a:t>oor </a:t>
              </a:r>
              <a:r>
                <a:rPr lang="en-US" dirty="0" smtClean="0">
                  <a:solidFill>
                    <a:schemeClr val="bg1"/>
                  </a:solidFill>
                </a:rPr>
                <a:t>quality of work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Provides minimal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contribution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1277615"/>
            <a:ext cx="2685351" cy="3487981"/>
            <a:chOff x="3429000" y="1277615"/>
            <a:chExt cx="2685351" cy="3487981"/>
          </a:xfrm>
        </p:grpSpPr>
        <p:pic>
          <p:nvPicPr>
            <p:cNvPr id="7" name="Picture 7" descr="C:\Users\Erik\AppData\Local\Microsoft\Windows\Temporary Internet Files\Content.IE5\SJX925VL\MC900390994[1].wm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277615"/>
              <a:ext cx="1066800" cy="14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651741" y="2818353"/>
              <a:ext cx="1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good teammate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3288268"/>
              <a:ext cx="268535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Defines the task to 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    accomplish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Understands team goals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Completes work on time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Is well prepared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80435" y="1366686"/>
            <a:ext cx="2749471" cy="4551574"/>
            <a:chOff x="6180435" y="1366686"/>
            <a:chExt cx="2749471" cy="4551574"/>
          </a:xfrm>
        </p:grpSpPr>
        <p:pic>
          <p:nvPicPr>
            <p:cNvPr id="9" name="Picture 4" descr="C:\Users\Erik\AppData\Local\Microsoft\Windows\Temporary Internet Files\Content.IE5\XCXQ7CKQ\MC900383562[1].wmf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602" y="1366686"/>
              <a:ext cx="1559139" cy="14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52300" y="2852935"/>
              <a:ext cx="200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great teammate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0435" y="3332937"/>
              <a:ext cx="274947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Does everything a good</a:t>
              </a:r>
              <a:br>
                <a:rPr lang="en-US" i="1" dirty="0" smtClean="0">
                  <a:solidFill>
                    <a:schemeClr val="bg1"/>
                  </a:solidFill>
                </a:rPr>
              </a:br>
              <a:r>
                <a:rPr lang="en-US" i="1" dirty="0" smtClean="0">
                  <a:solidFill>
                    <a:schemeClr val="bg1"/>
                  </a:solidFill>
                </a:rPr>
                <a:t>teammate does, plus</a:t>
              </a:r>
              <a:r>
                <a:rPr lang="en-US" dirty="0" smtClean="0">
                  <a:solidFill>
                    <a:schemeClr val="bg1"/>
                  </a:solidFill>
                </a:rPr>
                <a:t>: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Organizes work of others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Makes sure teammates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    have what they need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Follows up with others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Volunteers to help others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9444"/>
            <a:ext cx="8229600" cy="1143000"/>
          </a:xfrm>
        </p:spPr>
        <p:txBody>
          <a:bodyPr/>
          <a:lstStyle/>
          <a:p>
            <a:r>
              <a:rPr lang="en-US" dirty="0" smtClean="0"/>
              <a:t>Competency #2: Show up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0093" y="1439565"/>
            <a:ext cx="2569934" cy="3618795"/>
            <a:chOff x="530093" y="1439565"/>
            <a:chExt cx="2569934" cy="3618795"/>
          </a:xfrm>
        </p:grpSpPr>
        <p:pic>
          <p:nvPicPr>
            <p:cNvPr id="8" name="Picture 6" descr="C:\Users\Erik\AppData\Local\Microsoft\Windows\Temporary Internet Files\Content.IE5\V07HBF7B\MC900390988[1].wm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11" y="1439565"/>
              <a:ext cx="990600" cy="137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9600" y="2824495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poor teammate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093" y="3304034"/>
              <a:ext cx="256993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Doesn’t show up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Shows up late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Appears unaware of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   time constraints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Is distracted at meeting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5473" y="1366686"/>
            <a:ext cx="2621230" cy="4599238"/>
            <a:chOff x="6475473" y="1366686"/>
            <a:chExt cx="2621230" cy="4599238"/>
          </a:xfrm>
        </p:grpSpPr>
        <p:pic>
          <p:nvPicPr>
            <p:cNvPr id="9" name="Picture 4" descr="C:\Users\Erik\AppData\Local\Microsoft\Windows\Temporary Internet Files\Content.IE5\XCXQ7CKQ\MC900383562[1].wm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602" y="1366686"/>
              <a:ext cx="1559139" cy="14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46552" y="2827546"/>
              <a:ext cx="200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great teammate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5473" y="3288268"/>
              <a:ext cx="2621230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Does everything a good</a:t>
              </a:r>
              <a:br>
                <a:rPr lang="en-US" i="1" dirty="0" smtClean="0">
                  <a:solidFill>
                    <a:schemeClr val="bg1"/>
                  </a:solidFill>
                </a:rPr>
              </a:br>
              <a:r>
                <a:rPr lang="en-US" i="1" dirty="0" smtClean="0">
                  <a:solidFill>
                    <a:schemeClr val="bg1"/>
                  </a:solidFill>
                </a:rPr>
                <a:t>teammate does, plus</a:t>
              </a:r>
              <a:r>
                <a:rPr lang="en-US" dirty="0" smtClean="0">
                  <a:solidFill>
                    <a:schemeClr val="bg1"/>
                  </a:solidFill>
                </a:rPr>
                <a:t>: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sz="1600" dirty="0">
                  <a:solidFill>
                    <a:schemeClr val="bg1"/>
                  </a:solidFill>
                </a:rPr>
                <a:t>Holds others accountable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    for attending meeting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Sets </a:t>
              </a:r>
              <a:r>
                <a:rPr lang="en-US" sz="1600" dirty="0">
                  <a:solidFill>
                    <a:schemeClr val="bg1"/>
                  </a:solidFill>
                </a:rPr>
                <a:t>meeting </a:t>
              </a:r>
              <a:r>
                <a:rPr lang="en-US" sz="1600" dirty="0" smtClean="0">
                  <a:solidFill>
                    <a:schemeClr val="bg1"/>
                  </a:solidFill>
                </a:rPr>
                <a:t>agenda/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</a:rPr>
                <a:t>   goals/timeline</a:t>
              </a:r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Leads </a:t>
              </a:r>
              <a:r>
                <a:rPr lang="en-US" sz="1600" dirty="0" smtClean="0">
                  <a:solidFill>
                    <a:schemeClr val="bg1"/>
                  </a:solidFill>
                </a:rPr>
                <a:t>scheduling </a:t>
              </a:r>
              <a:r>
                <a:rPr lang="en-US" sz="1600" dirty="0" smtClean="0">
                  <a:solidFill>
                    <a:schemeClr val="bg1"/>
                  </a:solidFill>
                </a:rPr>
                <a:t>meeting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   and meeting discussion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1277615"/>
            <a:ext cx="2787943" cy="3210982"/>
            <a:chOff x="3429000" y="1277615"/>
            <a:chExt cx="2787943" cy="3210982"/>
          </a:xfrm>
        </p:grpSpPr>
        <p:pic>
          <p:nvPicPr>
            <p:cNvPr id="7" name="Picture 7" descr="C:\Users\Erik\AppData\Local\Microsoft\Windows\Temporary Internet Files\Content.IE5\SJX925VL\MC900390994[1].wmf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277615"/>
              <a:ext cx="1066800" cy="14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651741" y="2818353"/>
              <a:ext cx="1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good teammate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3288268"/>
              <a:ext cx="27879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Shows up for meeting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Shows up on time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Is ready to work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Uses meeting time wisely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3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FFCC66"/>
      </a:dk1>
      <a:lt1>
        <a:srgbClr val="FFFFFF"/>
      </a:lt1>
      <a:dk2>
        <a:srgbClr val="FFCC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AE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utura LT Bold"/>
        <a:ea typeface="ＭＳ Ｐゴシック"/>
        <a:cs typeface=""/>
      </a:majorFont>
      <a:minorFont>
        <a:latin typeface="Futura LT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2522</Words>
  <Application>Microsoft Macintosh PowerPoint</Application>
  <PresentationFormat>On-screen Show (4:3)</PresentationFormat>
  <Paragraphs>387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Futura LT Bold</vt:lpstr>
      <vt:lpstr>Futura LT Medium</vt:lpstr>
      <vt:lpstr>Futura LT MediumOblique</vt:lpstr>
      <vt:lpstr>ＭＳ Ｐゴシック</vt:lpstr>
      <vt:lpstr>Arial</vt:lpstr>
      <vt:lpstr>Blank Presentation</vt:lpstr>
      <vt:lpstr>PowerPoint Presentation</vt:lpstr>
      <vt:lpstr>Why should we talk about teams?</vt:lpstr>
      <vt:lpstr>Why should we talk about teams?</vt:lpstr>
      <vt:lpstr>Why should we talk about teams?</vt:lpstr>
      <vt:lpstr>Most Frustrating Things about Teams</vt:lpstr>
      <vt:lpstr>Most Frustrating Things about Teams</vt:lpstr>
      <vt:lpstr>A good team is made up of good teammates, who…</vt:lpstr>
      <vt:lpstr>Competency #1: Do the Work</vt:lpstr>
      <vt:lpstr>Competency #2: Show up</vt:lpstr>
      <vt:lpstr>Competency #3: Contribute</vt:lpstr>
      <vt:lpstr>Competency #4: Cooperate</vt:lpstr>
      <vt:lpstr>A good team…</vt:lpstr>
      <vt:lpstr>1. Before the project – </vt:lpstr>
      <vt:lpstr>2. During the project  </vt:lpstr>
      <vt:lpstr>3. After the project</vt:lpstr>
      <vt:lpstr>PowerPoint Presentation</vt:lpstr>
      <vt:lpstr>Get to Know your Teammates</vt:lpstr>
      <vt:lpstr>Team Contract</vt:lpstr>
      <vt:lpstr>PowerPoint Presentation</vt:lpstr>
    </vt:vector>
  </TitlesOfParts>
  <Company>DePaul University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Quach</dc:creator>
  <cp:lastModifiedBy>Microsoft Office User</cp:lastModifiedBy>
  <cp:revision>135</cp:revision>
  <dcterms:created xsi:type="dcterms:W3CDTF">2006-06-30T20:58:34Z</dcterms:created>
  <dcterms:modified xsi:type="dcterms:W3CDTF">2017-09-27T10:27:53Z</dcterms:modified>
</cp:coreProperties>
</file>