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notesMasterIdLst>
    <p:notesMasterId r:id="rId20"/>
  </p:notesMasterIdLst>
  <p:sldIdLst>
    <p:sldId id="256" r:id="rId2"/>
    <p:sldId id="263" r:id="rId3"/>
    <p:sldId id="265" r:id="rId4"/>
    <p:sldId id="264" r:id="rId5"/>
    <p:sldId id="257" r:id="rId6"/>
    <p:sldId id="261" r:id="rId7"/>
    <p:sldId id="258" r:id="rId8"/>
    <p:sldId id="268" r:id="rId9"/>
    <p:sldId id="259" r:id="rId10"/>
    <p:sldId id="271" r:id="rId11"/>
    <p:sldId id="269" r:id="rId12"/>
    <p:sldId id="270" r:id="rId13"/>
    <p:sldId id="272" r:id="rId14"/>
    <p:sldId id="274" r:id="rId15"/>
    <p:sldId id="260" r:id="rId16"/>
    <p:sldId id="273" r:id="rId17"/>
    <p:sldId id="275" r:id="rId18"/>
    <p:sldId id="27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17" d="100"/>
          <a:sy n="117" d="100"/>
        </p:scale>
        <p:origin x="192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76D9F7-2A5E-D44F-AA7D-3A12515A572B}" type="datetimeFigureOut">
              <a:rPr lang="en-US" smtClean="0"/>
              <a:t>3/2/21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9EDC8-D721-4847-AC4A-B5595F06BEF4}" type="slidenum">
              <a:rPr lang="en-US" smtClean="0"/>
              <a:t>‹#›</a:t>
            </a:fld>
            <a:endParaRPr lang="en-US"/>
          </a:p>
        </p:txBody>
      </p:sp>
    </p:spTree>
    <p:extLst>
      <p:ext uri="{BB962C8B-B14F-4D97-AF65-F5344CB8AC3E}">
        <p14:creationId xmlns:p14="http://schemas.microsoft.com/office/powerpoint/2010/main" val="1254396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4D13C5BA-BD74-7D49-B2CC-F431617573E6}" type="datetimeFigureOut">
              <a:rPr lang="en-US" smtClean="0"/>
              <a:pPr/>
              <a:t>3/2/21</a:t>
            </a:fld>
            <a:endParaRPr 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83E81C10-7AAC-6346-8D62-B367E827A8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13C5BA-BD74-7D49-B2CC-F431617573E6}" type="datetimeFigureOut">
              <a:rPr lang="en-US" smtClean="0"/>
              <a:pPr/>
              <a:t>3/2/21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13C5BA-BD74-7D49-B2CC-F431617573E6}" type="datetimeFigureOut">
              <a:rPr lang="en-US" smtClean="0"/>
              <a:pPr/>
              <a:t>3/2/21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13C5BA-BD74-7D49-B2CC-F431617573E6}" type="datetimeFigureOut">
              <a:rPr lang="en-US" smtClean="0"/>
              <a:pPr/>
              <a:t>3/2/21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13C5BA-BD74-7D49-B2CC-F431617573E6}" type="datetimeFigureOut">
              <a:rPr lang="en-US" smtClean="0"/>
              <a:pPr/>
              <a:t>3/2/21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1C10-7AAC-6346-8D62-B367E827A833}" type="slidenum">
              <a:rPr lang="en-US" smtClean="0"/>
              <a:pPr/>
              <a:t>‹#›</a:t>
            </a:fld>
            <a:endParaRPr 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13C5BA-BD74-7D49-B2CC-F431617573E6}" type="datetimeFigureOut">
              <a:rPr lang="en-US" smtClean="0"/>
              <a:pPr/>
              <a:t>3/2/21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13C5BA-BD74-7D49-B2CC-F431617573E6}" type="datetimeFigureOut">
              <a:rPr lang="en-US" smtClean="0"/>
              <a:pPr/>
              <a:t>3/2/21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13C5BA-BD74-7D49-B2CC-F431617573E6}" type="datetimeFigureOut">
              <a:rPr lang="en-US" smtClean="0"/>
              <a:pPr/>
              <a:t>3/2/21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3C5BA-BD74-7D49-B2CC-F431617573E6}" type="datetimeFigureOut">
              <a:rPr lang="en-US" smtClean="0"/>
              <a:pPr/>
              <a:t>3/2/21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13C5BA-BD74-7D49-B2CC-F431617573E6}" type="datetimeFigureOut">
              <a:rPr lang="en-US" smtClean="0"/>
              <a:pPr/>
              <a:t>3/2/21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13C5BA-BD74-7D49-B2CC-F431617573E6}" type="datetimeFigureOut">
              <a:rPr lang="en-US" smtClean="0"/>
              <a:pPr/>
              <a:t>3/2/21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E81C10-7AAC-6346-8D62-B367E827A8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D13C5BA-BD74-7D49-B2CC-F431617573E6}" type="datetimeFigureOut">
              <a:rPr lang="en-US" smtClean="0"/>
              <a:pPr/>
              <a:t>3/2/21</a:t>
            </a:fld>
            <a:endParaRPr 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83E81C10-7AAC-6346-8D62-B367E827A833}" type="slidenum">
              <a:rPr lang="en-US" smtClean="0"/>
              <a:pPr/>
              <a:t>‹#›</a:t>
            </a:fld>
            <a:endParaRPr lang="en-US"/>
          </a:p>
        </p:txBody>
      </p:sp>
    </p:spTree>
    <p:extLst>
      <p:ext uri="{BB962C8B-B14F-4D97-AF65-F5344CB8AC3E}">
        <p14:creationId xmlns:p14="http://schemas.microsoft.com/office/powerpoint/2010/main" val="155908159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Attributes of Information</a:t>
            </a:r>
          </a:p>
        </p:txBody>
      </p:sp>
      <p:sp>
        <p:nvSpPr>
          <p:cNvPr id="3" name="Subtitle 2"/>
          <p:cNvSpPr>
            <a:spLocks noGrp="1"/>
          </p:cNvSpPr>
          <p:nvPr>
            <p:ph type="subTitle" idx="1"/>
          </p:nvPr>
        </p:nvSpPr>
        <p:spPr/>
        <p:txBody>
          <a:bodyPr/>
          <a:lstStyle/>
          <a:p>
            <a:r>
              <a:rPr lang="en-US" dirty="0"/>
              <a:t>Examples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Delivery is essential to information value</a:t>
            </a:r>
          </a:p>
        </p:txBody>
      </p:sp>
      <p:sp>
        <p:nvSpPr>
          <p:cNvPr id="3" name="Content Placeholder 2"/>
          <p:cNvSpPr>
            <a:spLocks noGrp="1"/>
          </p:cNvSpPr>
          <p:nvPr>
            <p:ph idx="1"/>
          </p:nvPr>
        </p:nvSpPr>
        <p:spPr/>
        <p:txBody>
          <a:bodyPr/>
          <a:lstStyle/>
          <a:p>
            <a:r>
              <a:rPr lang="en-US" dirty="0"/>
              <a:t>What if I have an algorithm that can look at today’s data and predict if the Dow Jones will increase or decrease.</a:t>
            </a:r>
          </a:p>
          <a:p>
            <a:r>
              <a:rPr lang="en-US" dirty="0"/>
              <a:t>The algorithm is 95% accurate</a:t>
            </a:r>
          </a:p>
          <a:p>
            <a:r>
              <a:rPr lang="en-US" dirty="0"/>
              <a:t>But, the algorithm takes 4036 hours to calculate its prediction.</a:t>
            </a:r>
          </a:p>
          <a:p>
            <a:r>
              <a:rPr lang="en-US" dirty="0"/>
              <a:t>It has no value.</a:t>
            </a:r>
          </a:p>
          <a:p>
            <a:r>
              <a:rPr lang="en-US" dirty="0"/>
              <a:t>What attribute is lacking?</a:t>
            </a:r>
          </a:p>
        </p:txBody>
      </p:sp>
      <p:sp>
        <p:nvSpPr>
          <p:cNvPr id="4" name="Content Placeholder 9"/>
          <p:cNvSpPr txBox="1">
            <a:spLocks/>
          </p:cNvSpPr>
          <p:nvPr/>
        </p:nvSpPr>
        <p:spPr>
          <a:xfrm>
            <a:off x="860010" y="4995462"/>
            <a:ext cx="6619307" cy="1095437"/>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dirty="0"/>
              <a:t>Delivery </a:t>
            </a:r>
          </a:p>
          <a:p>
            <a:pPr marL="0" indent="0" algn="ctr">
              <a:buFont typeface="Arial" pitchFamily="34" charset="0"/>
              <a:buNone/>
              <a:tabLst>
                <a:tab pos="1365250" algn="l"/>
                <a:tab pos="3190875" algn="l"/>
              </a:tabLst>
            </a:pPr>
            <a:r>
              <a:rPr lang="en-US" sz="2000" dirty="0"/>
              <a:t>Timely	Accessible	Secure</a:t>
            </a:r>
          </a:p>
        </p:txBody>
      </p:sp>
    </p:spTree>
    <p:extLst>
      <p:ext uri="{BB962C8B-B14F-4D97-AF65-F5344CB8AC3E}">
        <p14:creationId xmlns:p14="http://schemas.microsoft.com/office/powerpoint/2010/main" val="838956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Usability of Information</a:t>
            </a:r>
          </a:p>
        </p:txBody>
      </p:sp>
      <p:sp>
        <p:nvSpPr>
          <p:cNvPr id="3" name="Content Placeholder 2"/>
          <p:cNvSpPr>
            <a:spLocks noGrp="1"/>
          </p:cNvSpPr>
          <p:nvPr>
            <p:ph idx="1"/>
          </p:nvPr>
        </p:nvSpPr>
        <p:spPr>
          <a:xfrm>
            <a:off x="946404" y="1828802"/>
            <a:ext cx="6446520" cy="3377900"/>
          </a:xfrm>
        </p:spPr>
        <p:txBody>
          <a:bodyPr>
            <a:normAutofit lnSpcReduction="10000"/>
          </a:bodyPr>
          <a:lstStyle/>
          <a:p>
            <a:r>
              <a:rPr lang="en-US" sz="2000" dirty="0"/>
              <a:t>The TPS reports include every single transaction detail. I filtered the report so it only shows details that matter to us.</a:t>
            </a:r>
          </a:p>
          <a:p>
            <a:pPr lvl="1"/>
            <a:r>
              <a:rPr lang="en-US" sz="1800" b="1" dirty="0"/>
              <a:t>This makes the TPS reports more ________.</a:t>
            </a:r>
          </a:p>
          <a:p>
            <a:endParaRPr lang="en-US" sz="2000" dirty="0"/>
          </a:p>
          <a:p>
            <a:r>
              <a:rPr lang="en-US" sz="2000" dirty="0"/>
              <a:t>The TPS reports are PDF files which cannot be modified easily, so we also provide the TPS data in standard XML format which can be easily converted to any other format.</a:t>
            </a:r>
          </a:p>
          <a:p>
            <a:pPr lvl="1"/>
            <a:r>
              <a:rPr lang="en-US" sz="1800" b="1" dirty="0"/>
              <a:t>The XML format is more ___________.</a:t>
            </a:r>
          </a:p>
          <a:p>
            <a:pPr lvl="1"/>
            <a:endParaRPr lang="en-US" dirty="0"/>
          </a:p>
        </p:txBody>
      </p:sp>
      <p:sp>
        <p:nvSpPr>
          <p:cNvPr id="4" name="Content Placeholder 6"/>
          <p:cNvSpPr txBox="1">
            <a:spLocks/>
          </p:cNvSpPr>
          <p:nvPr/>
        </p:nvSpPr>
        <p:spPr>
          <a:xfrm>
            <a:off x="1051202" y="5152916"/>
            <a:ext cx="6236924" cy="1104274"/>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a:t>Usability</a:t>
            </a:r>
          </a:p>
          <a:p>
            <a:pPr marL="0" indent="0" algn="ctr">
              <a:buFont typeface="Arial" pitchFamily="34" charset="0"/>
              <a:buNone/>
              <a:tabLst>
                <a:tab pos="1365250" algn="l"/>
                <a:tab pos="2741613" algn="l"/>
                <a:tab pos="4108450" algn="l"/>
              </a:tabLst>
            </a:pPr>
            <a:r>
              <a:rPr lang="en-US" sz="2000" dirty="0"/>
              <a:t>Relevant	Simple	Flexible	Economical</a:t>
            </a:r>
          </a:p>
        </p:txBody>
      </p:sp>
    </p:spTree>
    <p:extLst>
      <p:ext uri="{BB962C8B-B14F-4D97-AF65-F5344CB8AC3E}">
        <p14:creationId xmlns:p14="http://schemas.microsoft.com/office/powerpoint/2010/main" val="205339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Usability of Information</a:t>
            </a:r>
          </a:p>
        </p:txBody>
      </p:sp>
      <p:sp>
        <p:nvSpPr>
          <p:cNvPr id="3" name="Content Placeholder 2"/>
          <p:cNvSpPr>
            <a:spLocks noGrp="1"/>
          </p:cNvSpPr>
          <p:nvPr>
            <p:ph idx="1"/>
          </p:nvPr>
        </p:nvSpPr>
        <p:spPr>
          <a:xfrm>
            <a:off x="946404" y="1828802"/>
            <a:ext cx="6446520" cy="3377900"/>
          </a:xfrm>
        </p:spPr>
        <p:txBody>
          <a:bodyPr>
            <a:normAutofit/>
          </a:bodyPr>
          <a:lstStyle/>
          <a:p>
            <a:r>
              <a:rPr lang="en-US" sz="2000" dirty="0"/>
              <a:t>The TPS reports includes millions of records. I created a summary report that is much easier to interpret.</a:t>
            </a:r>
          </a:p>
          <a:p>
            <a:pPr lvl="1"/>
            <a:r>
              <a:rPr lang="en-US" sz="1800" b="1" dirty="0"/>
              <a:t>The summary report is ________.</a:t>
            </a:r>
          </a:p>
          <a:p>
            <a:endParaRPr lang="en-US" sz="2000" dirty="0"/>
          </a:p>
          <a:p>
            <a:r>
              <a:rPr lang="en-US" sz="2000" dirty="0"/>
              <a:t>The TPS data is entered manually. We can capture the data with less work using a scanner.</a:t>
            </a:r>
          </a:p>
          <a:p>
            <a:pPr lvl="1"/>
            <a:r>
              <a:rPr lang="en-US" sz="1800" b="1" dirty="0"/>
              <a:t>This new process is  ___________.</a:t>
            </a:r>
          </a:p>
          <a:p>
            <a:pPr lvl="1"/>
            <a:endParaRPr lang="en-US" dirty="0"/>
          </a:p>
        </p:txBody>
      </p:sp>
      <p:sp>
        <p:nvSpPr>
          <p:cNvPr id="4" name="Content Placeholder 6"/>
          <p:cNvSpPr txBox="1">
            <a:spLocks/>
          </p:cNvSpPr>
          <p:nvPr/>
        </p:nvSpPr>
        <p:spPr>
          <a:xfrm>
            <a:off x="1051202" y="5152916"/>
            <a:ext cx="6236924" cy="1104274"/>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dirty="0"/>
              <a:t>Usability</a:t>
            </a:r>
          </a:p>
          <a:p>
            <a:pPr marL="0" indent="0" algn="ctr">
              <a:buFont typeface="Arial" pitchFamily="34" charset="0"/>
              <a:buNone/>
              <a:tabLst>
                <a:tab pos="1365250" algn="l"/>
                <a:tab pos="2741613" algn="l"/>
                <a:tab pos="4108450" algn="l"/>
              </a:tabLst>
            </a:pPr>
            <a:r>
              <a:rPr lang="en-US" sz="2000" dirty="0"/>
              <a:t>Relevant	Simple	Flexible	Economical</a:t>
            </a:r>
          </a:p>
        </p:txBody>
      </p:sp>
    </p:spTree>
    <p:extLst>
      <p:ext uri="{BB962C8B-B14F-4D97-AF65-F5344CB8AC3E}">
        <p14:creationId xmlns:p14="http://schemas.microsoft.com/office/powerpoint/2010/main" val="792532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Usability of data </a:t>
            </a:r>
          </a:p>
        </p:txBody>
      </p:sp>
      <p:sp>
        <p:nvSpPr>
          <p:cNvPr id="3" name="Content Placeholder 2"/>
          <p:cNvSpPr>
            <a:spLocks noGrp="1"/>
          </p:cNvSpPr>
          <p:nvPr>
            <p:ph idx="1"/>
          </p:nvPr>
        </p:nvSpPr>
        <p:spPr>
          <a:xfrm>
            <a:off x="946404" y="1828802"/>
            <a:ext cx="6446520" cy="3216534"/>
          </a:xfrm>
        </p:spPr>
        <p:txBody>
          <a:bodyPr>
            <a:normAutofit/>
          </a:bodyPr>
          <a:lstStyle/>
          <a:p>
            <a:r>
              <a:rPr lang="en-US" dirty="0"/>
              <a:t>Removing PCBs from Hudson River will cost $4B</a:t>
            </a:r>
          </a:p>
          <a:p>
            <a:r>
              <a:rPr lang="en-US" dirty="0"/>
              <a:t>Only parts of the river (perhaps 50%) are believed to be contaminated</a:t>
            </a:r>
          </a:p>
          <a:p>
            <a:r>
              <a:rPr lang="en-US" dirty="0"/>
              <a:t>Testing the sediment to determine exactly which parts are contaminated will cost $2B</a:t>
            </a:r>
          </a:p>
          <a:p>
            <a:pPr lvl="1"/>
            <a:r>
              <a:rPr lang="en-US" dirty="0"/>
              <a:t>Then you still might have to remove half costing $2B.</a:t>
            </a:r>
          </a:p>
          <a:p>
            <a:r>
              <a:rPr lang="en-US" dirty="0"/>
              <a:t>What if the test indicates that 60% contamination?</a:t>
            </a:r>
          </a:p>
          <a:p>
            <a:r>
              <a:rPr lang="en-US" dirty="0"/>
              <a:t>The test data is not _________________?</a:t>
            </a:r>
          </a:p>
          <a:p>
            <a:endParaRPr lang="en-US" dirty="0"/>
          </a:p>
        </p:txBody>
      </p:sp>
      <p:sp>
        <p:nvSpPr>
          <p:cNvPr id="5" name="Content Placeholder 6"/>
          <p:cNvSpPr txBox="1">
            <a:spLocks/>
          </p:cNvSpPr>
          <p:nvPr/>
        </p:nvSpPr>
        <p:spPr>
          <a:xfrm>
            <a:off x="1051202" y="5152916"/>
            <a:ext cx="6236924" cy="1104274"/>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dirty="0"/>
              <a:t>Usability</a:t>
            </a:r>
          </a:p>
          <a:p>
            <a:pPr marL="0" indent="0" algn="ctr">
              <a:buFont typeface="Arial" pitchFamily="34" charset="0"/>
              <a:buNone/>
              <a:tabLst>
                <a:tab pos="1365250" algn="l"/>
                <a:tab pos="2741613" algn="l"/>
                <a:tab pos="4108450" algn="l"/>
              </a:tabLst>
            </a:pPr>
            <a:r>
              <a:rPr lang="en-US" sz="2000" dirty="0"/>
              <a:t>Relevant	Simple	Flexible	Economical</a:t>
            </a:r>
          </a:p>
        </p:txBody>
      </p:sp>
    </p:spTree>
    <p:extLst>
      <p:ext uri="{BB962C8B-B14F-4D97-AF65-F5344CB8AC3E}">
        <p14:creationId xmlns:p14="http://schemas.microsoft.com/office/powerpoint/2010/main" val="518768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quality</a:t>
            </a:r>
          </a:p>
        </p:txBody>
      </p:sp>
      <p:sp>
        <p:nvSpPr>
          <p:cNvPr id="3" name="Content Placeholder 2"/>
          <p:cNvSpPr>
            <a:spLocks noGrp="1"/>
          </p:cNvSpPr>
          <p:nvPr>
            <p:ph idx="1"/>
          </p:nvPr>
        </p:nvSpPr>
        <p:spPr>
          <a:xfrm>
            <a:off x="946404" y="1828802"/>
            <a:ext cx="6446520" cy="2893806"/>
          </a:xfrm>
        </p:spPr>
        <p:txBody>
          <a:bodyPr>
            <a:normAutofit/>
          </a:bodyPr>
          <a:lstStyle/>
          <a:p>
            <a:r>
              <a:rPr lang="en-US" dirty="0"/>
              <a:t>Lab company tests water for quality and purity.</a:t>
            </a:r>
          </a:p>
          <a:p>
            <a:r>
              <a:rPr lang="en-US" dirty="0"/>
              <a:t>But, throws out the sample after testing</a:t>
            </a:r>
          </a:p>
          <a:p>
            <a:r>
              <a:rPr lang="en-US" dirty="0"/>
              <a:t>Customer gets report that their smelly water is high quality.</a:t>
            </a:r>
          </a:p>
          <a:p>
            <a:r>
              <a:rPr lang="en-US" dirty="0"/>
              <a:t>The data in the report are not _______________.</a:t>
            </a:r>
          </a:p>
          <a:p>
            <a:endParaRPr lang="en-US" dirty="0"/>
          </a:p>
        </p:txBody>
      </p:sp>
      <p:sp>
        <p:nvSpPr>
          <p:cNvPr id="6" name="Content Placeholder 9"/>
          <p:cNvSpPr txBox="1">
            <a:spLocks/>
          </p:cNvSpPr>
          <p:nvPr/>
        </p:nvSpPr>
        <p:spPr>
          <a:xfrm>
            <a:off x="571231" y="4860088"/>
            <a:ext cx="7196866" cy="906347"/>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Tree>
    <p:extLst>
      <p:ext uri="{BB962C8B-B14F-4D97-AF65-F5344CB8AC3E}">
        <p14:creationId xmlns:p14="http://schemas.microsoft.com/office/powerpoint/2010/main" val="1141568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attributes are enemies!</a:t>
            </a:r>
          </a:p>
        </p:txBody>
      </p:sp>
      <p:sp>
        <p:nvSpPr>
          <p:cNvPr id="3" name="Content Placeholder 2"/>
          <p:cNvSpPr>
            <a:spLocks noGrp="1"/>
          </p:cNvSpPr>
          <p:nvPr>
            <p:ph idx="1"/>
          </p:nvPr>
        </p:nvSpPr>
        <p:spPr/>
        <p:txBody>
          <a:bodyPr/>
          <a:lstStyle/>
          <a:p>
            <a:r>
              <a:rPr lang="en-US" dirty="0"/>
              <a:t>My student evaluation report includes raw data with 23 answers from all 31 students.  From the raw data it is hard for me to tell if my evaluations are good or bad, but at least the data is __________.</a:t>
            </a:r>
          </a:p>
          <a:p>
            <a:r>
              <a:rPr lang="en-US" dirty="0"/>
              <a:t>In the past, I would only get a a summary report with my average score, which was a very _______ report and easy to interpret, but I’d like all the data.</a:t>
            </a:r>
          </a:p>
        </p:txBody>
      </p:sp>
      <p:sp>
        <p:nvSpPr>
          <p:cNvPr id="4" name="Content Placeholder 9"/>
          <p:cNvSpPr txBox="1">
            <a:spLocks/>
          </p:cNvSpPr>
          <p:nvPr/>
        </p:nvSpPr>
        <p:spPr>
          <a:xfrm>
            <a:off x="412882" y="4268081"/>
            <a:ext cx="7196866" cy="906347"/>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
        <p:nvSpPr>
          <p:cNvPr id="5" name="Content Placeholder 6"/>
          <p:cNvSpPr txBox="1">
            <a:spLocks/>
          </p:cNvSpPr>
          <p:nvPr/>
        </p:nvSpPr>
        <p:spPr>
          <a:xfrm>
            <a:off x="1051202" y="5257736"/>
            <a:ext cx="6236924" cy="839093"/>
          </a:xfrm>
          <a:prstGeom prst="rect">
            <a:avLst/>
          </a:prstGeom>
        </p:spPr>
        <p:style>
          <a:lnRef idx="1">
            <a:schemeClr val="accent3"/>
          </a:lnRef>
          <a:fillRef idx="2">
            <a:schemeClr val="accent3"/>
          </a:fillRef>
          <a:effectRef idx="1">
            <a:schemeClr val="accent3"/>
          </a:effectRef>
          <a:fontRef idx="minor">
            <a:schemeClr val="dk1"/>
          </a:fontRef>
        </p:style>
        <p:txBody>
          <a:bodyPr>
            <a:normAutofit lnSpcReduction="1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dirty="0"/>
              <a:t>Usability</a:t>
            </a:r>
          </a:p>
          <a:p>
            <a:pPr marL="0" indent="0" algn="ctr">
              <a:buFont typeface="Arial" pitchFamily="34" charset="0"/>
              <a:buNone/>
              <a:tabLst>
                <a:tab pos="1365250" algn="l"/>
                <a:tab pos="2741613" algn="l"/>
                <a:tab pos="4108450" algn="l"/>
              </a:tabLst>
            </a:pPr>
            <a:r>
              <a:rPr lang="en-US" sz="2000" dirty="0"/>
              <a:t>Relevant	Simple	Flexible	Economical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attributes are enemies (sometimes cannot have both)?</a:t>
            </a:r>
          </a:p>
        </p:txBody>
      </p:sp>
      <p:sp>
        <p:nvSpPr>
          <p:cNvPr id="7" name="Content Placeholder 6"/>
          <p:cNvSpPr>
            <a:spLocks noGrp="1"/>
          </p:cNvSpPr>
          <p:nvPr>
            <p:ph sz="half" idx="2"/>
          </p:nvPr>
        </p:nvSpPr>
        <p:spPr>
          <a:xfrm>
            <a:off x="892853" y="1878779"/>
            <a:ext cx="6236924" cy="1104274"/>
          </a:xfrm>
          <a:ln/>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000" b="1" dirty="0"/>
              <a:t>Usability</a:t>
            </a:r>
          </a:p>
          <a:p>
            <a:pPr marL="0" indent="0" algn="ctr">
              <a:buNone/>
              <a:tabLst>
                <a:tab pos="1365250" algn="l"/>
                <a:tab pos="2741613" algn="l"/>
                <a:tab pos="4108450" algn="l"/>
              </a:tabLst>
            </a:pPr>
            <a:r>
              <a:rPr lang="en-US" sz="2000" dirty="0"/>
              <a:t>Relevant	Simple	Flexible	Economical</a:t>
            </a:r>
          </a:p>
        </p:txBody>
      </p:sp>
      <p:sp>
        <p:nvSpPr>
          <p:cNvPr id="10" name="Content Placeholder 9"/>
          <p:cNvSpPr>
            <a:spLocks noGrp="1"/>
          </p:cNvSpPr>
          <p:nvPr>
            <p:ph sz="quarter" idx="4"/>
          </p:nvPr>
        </p:nvSpPr>
        <p:spPr>
          <a:xfrm>
            <a:off x="701662" y="3080600"/>
            <a:ext cx="6619307" cy="1095437"/>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r>
              <a:rPr lang="en-US" sz="2000" b="1" dirty="0"/>
              <a:t>Delivery </a:t>
            </a:r>
          </a:p>
          <a:p>
            <a:pPr marL="0" indent="0" algn="ctr">
              <a:buNone/>
              <a:tabLst>
                <a:tab pos="1365250" algn="l"/>
                <a:tab pos="3190875" algn="l"/>
              </a:tabLst>
            </a:pPr>
            <a:r>
              <a:rPr lang="en-US" sz="2000" dirty="0"/>
              <a:t>Timely	Accessible	Secure</a:t>
            </a:r>
          </a:p>
        </p:txBody>
      </p:sp>
      <p:sp>
        <p:nvSpPr>
          <p:cNvPr id="11" name="Text Placeholder 8"/>
          <p:cNvSpPr txBox="1">
            <a:spLocks/>
          </p:cNvSpPr>
          <p:nvPr/>
        </p:nvSpPr>
        <p:spPr>
          <a:xfrm>
            <a:off x="3279194" y="3628319"/>
            <a:ext cx="4041775" cy="639762"/>
          </a:xfrm>
          <a:prstGeom prst="rect">
            <a:avLst/>
          </a:prstGeom>
        </p:spPr>
        <p:txBody>
          <a:bodyPr vert="horz" lIns="91440" tIns="45720" rIns="91440" bIns="45720" rtlCol="0" anchor="b">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12" name="Content Placeholder 9"/>
          <p:cNvSpPr txBox="1">
            <a:spLocks/>
          </p:cNvSpPr>
          <p:nvPr/>
        </p:nvSpPr>
        <p:spPr>
          <a:xfrm>
            <a:off x="412882" y="4268081"/>
            <a:ext cx="7196866" cy="1169399"/>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Tree>
    <p:extLst>
      <p:ext uri="{BB962C8B-B14F-4D97-AF65-F5344CB8AC3E}">
        <p14:creationId xmlns:p14="http://schemas.microsoft.com/office/powerpoint/2010/main" val="915099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attributes are friends!</a:t>
            </a:r>
          </a:p>
        </p:txBody>
      </p:sp>
      <p:sp>
        <p:nvSpPr>
          <p:cNvPr id="3" name="Content Placeholder 2"/>
          <p:cNvSpPr>
            <a:spLocks noGrp="1"/>
          </p:cNvSpPr>
          <p:nvPr>
            <p:ph idx="1"/>
          </p:nvPr>
        </p:nvSpPr>
        <p:spPr>
          <a:xfrm>
            <a:off x="946404" y="1828802"/>
            <a:ext cx="6446520" cy="1613646"/>
          </a:xfrm>
        </p:spPr>
        <p:txBody>
          <a:bodyPr/>
          <a:lstStyle/>
          <a:p>
            <a:r>
              <a:rPr lang="en-US" dirty="0"/>
              <a:t>Siena uses a new system to post live game stats to their new mobile app. People who cannot watch the game can get the score instantly from anywhere.</a:t>
            </a:r>
          </a:p>
          <a:p>
            <a:r>
              <a:rPr lang="en-US" dirty="0"/>
              <a:t>Which attributes are working together as friends? ______ and ______. </a:t>
            </a:r>
          </a:p>
        </p:txBody>
      </p:sp>
      <p:sp>
        <p:nvSpPr>
          <p:cNvPr id="6" name="Content Placeholder 6"/>
          <p:cNvSpPr txBox="1">
            <a:spLocks/>
          </p:cNvSpPr>
          <p:nvPr/>
        </p:nvSpPr>
        <p:spPr>
          <a:xfrm>
            <a:off x="1137595" y="4062582"/>
            <a:ext cx="6236924" cy="1104274"/>
          </a:xfrm>
          <a:prstGeom prst="rect">
            <a:avLst/>
          </a:prstGeom>
        </p:spPr>
        <p:style>
          <a:lnRef idx="1">
            <a:schemeClr val="accent3"/>
          </a:lnRef>
          <a:fillRef idx="2">
            <a:schemeClr val="accent3"/>
          </a:fillRef>
          <a:effectRef idx="1">
            <a:schemeClr val="accent3"/>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a:t>Usability</a:t>
            </a:r>
          </a:p>
          <a:p>
            <a:pPr marL="0" indent="0" algn="ctr">
              <a:buFont typeface="Arial" pitchFamily="34" charset="0"/>
              <a:buNone/>
              <a:tabLst>
                <a:tab pos="1365250" algn="l"/>
                <a:tab pos="2741613" algn="l"/>
                <a:tab pos="4108450" algn="l"/>
              </a:tabLst>
            </a:pPr>
            <a:r>
              <a:rPr lang="en-US" sz="2000"/>
              <a:t>Relevant	Simple	Flexible	Economical</a:t>
            </a:r>
            <a:endParaRPr lang="en-US" sz="2000" dirty="0"/>
          </a:p>
        </p:txBody>
      </p:sp>
      <p:sp>
        <p:nvSpPr>
          <p:cNvPr id="7" name="Content Placeholder 9"/>
          <p:cNvSpPr txBox="1">
            <a:spLocks/>
          </p:cNvSpPr>
          <p:nvPr/>
        </p:nvSpPr>
        <p:spPr>
          <a:xfrm>
            <a:off x="946404" y="5264403"/>
            <a:ext cx="6619307" cy="1095437"/>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a:t>Delivery </a:t>
            </a:r>
          </a:p>
          <a:p>
            <a:pPr marL="0" indent="0" algn="ctr">
              <a:buFont typeface="Arial" pitchFamily="34" charset="0"/>
              <a:buNone/>
              <a:tabLst>
                <a:tab pos="1365250" algn="l"/>
                <a:tab pos="3190875" algn="l"/>
              </a:tabLst>
            </a:pPr>
            <a:r>
              <a:rPr lang="en-US" sz="2000"/>
              <a:t>Timely	Accessible	Secure</a:t>
            </a:r>
            <a:endParaRPr lang="en-US" sz="2000" dirty="0"/>
          </a:p>
        </p:txBody>
      </p:sp>
    </p:spTree>
    <p:extLst>
      <p:ext uri="{BB962C8B-B14F-4D97-AF65-F5344CB8AC3E}">
        <p14:creationId xmlns:p14="http://schemas.microsoft.com/office/powerpoint/2010/main" val="59476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Which attributes are friends (i.e., compliment each other)?</a:t>
            </a:r>
          </a:p>
        </p:txBody>
      </p:sp>
      <p:sp>
        <p:nvSpPr>
          <p:cNvPr id="7" name="Content Placeholder 6"/>
          <p:cNvSpPr>
            <a:spLocks noGrp="1"/>
          </p:cNvSpPr>
          <p:nvPr>
            <p:ph sz="half" idx="2"/>
          </p:nvPr>
        </p:nvSpPr>
        <p:spPr>
          <a:xfrm>
            <a:off x="892853" y="1878779"/>
            <a:ext cx="6236924" cy="1104274"/>
          </a:xfrm>
          <a:ln/>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000" b="1" dirty="0"/>
              <a:t>Usability</a:t>
            </a:r>
          </a:p>
          <a:p>
            <a:pPr marL="0" indent="0" algn="ctr">
              <a:buNone/>
              <a:tabLst>
                <a:tab pos="1365250" algn="l"/>
                <a:tab pos="2741613" algn="l"/>
                <a:tab pos="4108450" algn="l"/>
              </a:tabLst>
            </a:pPr>
            <a:r>
              <a:rPr lang="en-US" sz="2000" dirty="0"/>
              <a:t>Relevant	Simple	Flexible	Economical</a:t>
            </a:r>
          </a:p>
        </p:txBody>
      </p:sp>
      <p:sp>
        <p:nvSpPr>
          <p:cNvPr id="10" name="Content Placeholder 9"/>
          <p:cNvSpPr>
            <a:spLocks noGrp="1"/>
          </p:cNvSpPr>
          <p:nvPr>
            <p:ph sz="quarter" idx="4"/>
          </p:nvPr>
        </p:nvSpPr>
        <p:spPr>
          <a:xfrm>
            <a:off x="701662" y="3080600"/>
            <a:ext cx="6619307" cy="1095437"/>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r>
              <a:rPr lang="en-US" sz="2000" b="1" dirty="0"/>
              <a:t>Delivery </a:t>
            </a:r>
          </a:p>
          <a:p>
            <a:pPr marL="0" indent="0" algn="ctr">
              <a:buNone/>
              <a:tabLst>
                <a:tab pos="1365250" algn="l"/>
                <a:tab pos="3190875" algn="l"/>
              </a:tabLst>
            </a:pPr>
            <a:r>
              <a:rPr lang="en-US" sz="2000" dirty="0"/>
              <a:t>Timely	Accessible	Secure</a:t>
            </a:r>
          </a:p>
        </p:txBody>
      </p:sp>
      <p:sp>
        <p:nvSpPr>
          <p:cNvPr id="11" name="Text Placeholder 8"/>
          <p:cNvSpPr txBox="1">
            <a:spLocks/>
          </p:cNvSpPr>
          <p:nvPr/>
        </p:nvSpPr>
        <p:spPr>
          <a:xfrm>
            <a:off x="3279194" y="3628319"/>
            <a:ext cx="4041775" cy="639762"/>
          </a:xfrm>
          <a:prstGeom prst="rect">
            <a:avLst/>
          </a:prstGeom>
        </p:spPr>
        <p:txBody>
          <a:bodyPr vert="horz" lIns="91440" tIns="45720" rIns="91440" bIns="45720" rtlCol="0" anchor="b">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12" name="Content Placeholder 9"/>
          <p:cNvSpPr txBox="1">
            <a:spLocks/>
          </p:cNvSpPr>
          <p:nvPr/>
        </p:nvSpPr>
        <p:spPr>
          <a:xfrm>
            <a:off x="412882" y="4268081"/>
            <a:ext cx="7196866" cy="1169399"/>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Tree>
    <p:extLst>
      <p:ext uri="{BB962C8B-B14F-4D97-AF65-F5344CB8AC3E}">
        <p14:creationId xmlns:p14="http://schemas.microsoft.com/office/powerpoint/2010/main" val="104411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Information Systems help companies achieve their goals.</a:t>
            </a:r>
          </a:p>
          <a:p>
            <a:r>
              <a:rPr lang="en-US" dirty="0"/>
              <a:t>How do they do it?</a:t>
            </a:r>
          </a:p>
          <a:p>
            <a:pPr marL="514350" indent="-514350">
              <a:buFont typeface="+mj-lt"/>
              <a:buAutoNum type="arabicPeriod"/>
            </a:pPr>
            <a:r>
              <a:rPr lang="en-US" dirty="0"/>
              <a:t>By processing raw data into information</a:t>
            </a:r>
          </a:p>
          <a:p>
            <a:pPr marL="514350" indent="-514350">
              <a:buFont typeface="+mj-lt"/>
              <a:buAutoNum type="arabicPeriod"/>
            </a:pPr>
            <a:r>
              <a:rPr lang="en-US" dirty="0"/>
              <a:t>By adding value to information by enhancing key attributes (11 of them).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11 Attributes of Information</a:t>
            </a:r>
            <a:endParaRPr lang="en-US" dirty="0"/>
          </a:p>
        </p:txBody>
      </p:sp>
      <p:sp>
        <p:nvSpPr>
          <p:cNvPr id="7" name="Content Placeholder 6"/>
          <p:cNvSpPr>
            <a:spLocks noGrp="1"/>
          </p:cNvSpPr>
          <p:nvPr>
            <p:ph sz="half" idx="2"/>
          </p:nvPr>
        </p:nvSpPr>
        <p:spPr>
          <a:xfrm>
            <a:off x="892853" y="1878779"/>
            <a:ext cx="6236924" cy="1104274"/>
          </a:xfrm>
          <a:ln/>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000" b="1" dirty="0"/>
              <a:t>Usability</a:t>
            </a:r>
          </a:p>
          <a:p>
            <a:pPr marL="0" indent="0" algn="ctr">
              <a:buNone/>
              <a:tabLst>
                <a:tab pos="1365250" algn="l"/>
                <a:tab pos="2741613" algn="l"/>
                <a:tab pos="4108450" algn="l"/>
              </a:tabLst>
            </a:pPr>
            <a:r>
              <a:rPr lang="en-US" sz="2000" dirty="0"/>
              <a:t>Relevant	Simple	Flexible	Economical</a:t>
            </a:r>
          </a:p>
        </p:txBody>
      </p:sp>
      <p:sp>
        <p:nvSpPr>
          <p:cNvPr id="10" name="Content Placeholder 9"/>
          <p:cNvSpPr>
            <a:spLocks noGrp="1"/>
          </p:cNvSpPr>
          <p:nvPr>
            <p:ph sz="quarter" idx="4"/>
          </p:nvPr>
        </p:nvSpPr>
        <p:spPr>
          <a:xfrm>
            <a:off x="701662" y="3080600"/>
            <a:ext cx="6619307" cy="1095437"/>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r>
              <a:rPr lang="en-US" sz="2000" b="1" dirty="0"/>
              <a:t>Delivery </a:t>
            </a:r>
          </a:p>
          <a:p>
            <a:pPr marL="0" indent="0" algn="ctr">
              <a:buNone/>
              <a:tabLst>
                <a:tab pos="1365250" algn="l"/>
                <a:tab pos="3190875" algn="l"/>
              </a:tabLst>
            </a:pPr>
            <a:r>
              <a:rPr lang="en-US" sz="2000" dirty="0"/>
              <a:t>Timely	Accessible	Secure</a:t>
            </a:r>
          </a:p>
        </p:txBody>
      </p:sp>
      <p:sp>
        <p:nvSpPr>
          <p:cNvPr id="11" name="Text Placeholder 8"/>
          <p:cNvSpPr txBox="1">
            <a:spLocks/>
          </p:cNvSpPr>
          <p:nvPr/>
        </p:nvSpPr>
        <p:spPr>
          <a:xfrm>
            <a:off x="3279194" y="3628319"/>
            <a:ext cx="4041775" cy="639762"/>
          </a:xfrm>
          <a:prstGeom prst="rect">
            <a:avLst/>
          </a:prstGeom>
        </p:spPr>
        <p:txBody>
          <a:bodyPr vert="horz" lIns="91440" tIns="45720" rIns="91440" bIns="45720" rtlCol="0" anchor="b">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12" name="Content Placeholder 9"/>
          <p:cNvSpPr txBox="1">
            <a:spLocks/>
          </p:cNvSpPr>
          <p:nvPr/>
        </p:nvSpPr>
        <p:spPr>
          <a:xfrm>
            <a:off x="412882" y="4268081"/>
            <a:ext cx="7196866" cy="1169399"/>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Spectrum</a:t>
            </a:r>
          </a:p>
        </p:txBody>
      </p:sp>
      <p:sp>
        <p:nvSpPr>
          <p:cNvPr id="3" name="Content Placeholder 2"/>
          <p:cNvSpPr>
            <a:spLocks noGrp="1"/>
          </p:cNvSpPr>
          <p:nvPr>
            <p:ph idx="1"/>
          </p:nvPr>
        </p:nvSpPr>
        <p:spPr/>
        <p:txBody>
          <a:bodyPr/>
          <a:lstStyle/>
          <a:p>
            <a:r>
              <a:rPr lang="en-US" sz="2000" b="1" dirty="0"/>
              <a:t>Data </a:t>
            </a:r>
            <a:r>
              <a:rPr lang="en-US" sz="2000" i="1" dirty="0" err="1">
                <a:sym typeface="Wingdings"/>
              </a:rPr>
              <a:t></a:t>
            </a:r>
            <a:r>
              <a:rPr lang="en-US" sz="2000" i="1" dirty="0">
                <a:sym typeface="Wingdings"/>
              </a:rPr>
              <a:t> processing </a:t>
            </a:r>
            <a:r>
              <a:rPr lang="en-US" sz="2000" i="1" dirty="0" err="1">
                <a:sym typeface="Wingdings"/>
              </a:rPr>
              <a:t></a:t>
            </a:r>
            <a:r>
              <a:rPr lang="en-US" sz="2000" i="1" dirty="0">
                <a:sym typeface="Wingdings"/>
              </a:rPr>
              <a:t> </a:t>
            </a:r>
            <a:r>
              <a:rPr lang="en-US" sz="2000" b="1" dirty="0">
                <a:sym typeface="Wingdings"/>
              </a:rPr>
              <a:t>Information </a:t>
            </a:r>
          </a:p>
          <a:p>
            <a:endParaRPr lang="en-US" sz="2000" b="1" dirty="0">
              <a:sym typeface="Wingdings"/>
            </a:endParaRPr>
          </a:p>
          <a:p>
            <a:r>
              <a:rPr lang="en-US" sz="2000" b="1" dirty="0">
                <a:sym typeface="Wingdings"/>
              </a:rPr>
              <a:t>Information </a:t>
            </a:r>
            <a:r>
              <a:rPr lang="en-US" sz="2000" i="1" dirty="0">
                <a:sym typeface="Wingdings"/>
              </a:rPr>
              <a:t> intelligence  </a:t>
            </a:r>
            <a:r>
              <a:rPr lang="en-US" sz="2000" b="1" dirty="0">
                <a:sym typeface="Wingdings"/>
              </a:rPr>
              <a:t>Knowledge </a:t>
            </a:r>
          </a:p>
          <a:p>
            <a:endParaRPr lang="en-US" sz="2000" b="1" dirty="0">
              <a:sym typeface="Wingdings"/>
            </a:endParaRPr>
          </a:p>
          <a:p>
            <a:r>
              <a:rPr lang="en-US" sz="2000" b="1" dirty="0">
                <a:sym typeface="Wingdings"/>
              </a:rPr>
              <a:t>Knowledge </a:t>
            </a:r>
            <a:r>
              <a:rPr lang="en-US" sz="2000" i="1" dirty="0">
                <a:sym typeface="Wingdings"/>
              </a:rPr>
              <a:t> experience  </a:t>
            </a:r>
            <a:r>
              <a:rPr lang="en-US" sz="2000" b="1" dirty="0">
                <a:sym typeface="Wingdings"/>
              </a:rPr>
              <a:t>Wisdom </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Often confused</a:t>
            </a:r>
          </a:p>
        </p:txBody>
      </p:sp>
      <p:sp>
        <p:nvSpPr>
          <p:cNvPr id="3" name="Content Placeholder 2"/>
          <p:cNvSpPr>
            <a:spLocks noGrp="1"/>
          </p:cNvSpPr>
          <p:nvPr>
            <p:ph idx="1"/>
          </p:nvPr>
        </p:nvSpPr>
        <p:spPr/>
        <p:txBody>
          <a:bodyPr>
            <a:normAutofit/>
          </a:bodyPr>
          <a:lstStyle/>
          <a:p>
            <a:r>
              <a:rPr lang="en-US" dirty="0"/>
              <a:t>My calculator always does multiplication correctly it never makes an error.  My calculator is __________</a:t>
            </a:r>
          </a:p>
          <a:p>
            <a:pPr lvl="1"/>
            <a:r>
              <a:rPr lang="en-US" b="1" dirty="0"/>
              <a:t>What attribute is described?</a:t>
            </a:r>
          </a:p>
          <a:p>
            <a:r>
              <a:rPr lang="en-US" dirty="0"/>
              <a:t>However, I dropped it in the sink and sometimes it won’t turn on.</a:t>
            </a:r>
          </a:p>
          <a:p>
            <a:r>
              <a:rPr lang="en-US" dirty="0"/>
              <a:t>My calculator is not _________</a:t>
            </a:r>
          </a:p>
          <a:p>
            <a:pPr lvl="1"/>
            <a:r>
              <a:rPr lang="en-US" b="1" dirty="0"/>
              <a:t>What attribute is described?</a:t>
            </a:r>
          </a:p>
        </p:txBody>
      </p:sp>
      <p:sp>
        <p:nvSpPr>
          <p:cNvPr id="4" name="Content Placeholder 9"/>
          <p:cNvSpPr txBox="1">
            <a:spLocks/>
          </p:cNvSpPr>
          <p:nvPr/>
        </p:nvSpPr>
        <p:spPr>
          <a:xfrm>
            <a:off x="746369" y="4526264"/>
            <a:ext cx="7196866" cy="1169399"/>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Autofit/>
          </a:bodyPr>
          <a:lstStyle/>
          <a:p>
            <a:pPr lvl="0" algn="ctr" defTabSz="914400">
              <a:lnSpc>
                <a:spcPct val="105000"/>
              </a:lnSpc>
              <a:spcBef>
                <a:spcPts val="1400"/>
              </a:spcBef>
              <a:spcAft>
                <a:spcPts val="200"/>
              </a:spcAft>
              <a:buClr>
                <a:schemeClr val="accent1"/>
              </a:buClr>
              <a:buSzPct val="80000"/>
              <a:defRPr/>
            </a:pPr>
            <a:r>
              <a:rPr lang="en-US" sz="2000" b="1" spc="10" dirty="0"/>
              <a:t>Core Data Quality</a:t>
            </a:r>
          </a:p>
          <a:p>
            <a:pPr marR="0" lvl="0" algn="ctr" defTabSz="914400" fontAlgn="auto">
              <a:lnSpc>
                <a:spcPct val="105000"/>
              </a:lnSpc>
              <a:spcBef>
                <a:spcPts val="1400"/>
              </a:spcBef>
              <a:spcAft>
                <a:spcPts val="200"/>
              </a:spcAft>
              <a:buClr>
                <a:schemeClr val="accent1"/>
              </a:buClr>
              <a:buSzPct val="80000"/>
              <a:tabLst/>
              <a:defRPr/>
            </a:pPr>
            <a:r>
              <a:rPr lang="en-US" sz="2000" spc="10" dirty="0"/>
              <a:t>Accurate	Verifiable	Complete	Reliable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Accuracy vs. Reliability</a:t>
            </a:r>
          </a:p>
        </p:txBody>
      </p:sp>
      <p:sp>
        <p:nvSpPr>
          <p:cNvPr id="3" name="Content Placeholder 2"/>
          <p:cNvSpPr>
            <a:spLocks noGrp="1"/>
          </p:cNvSpPr>
          <p:nvPr>
            <p:ph idx="1"/>
          </p:nvPr>
        </p:nvSpPr>
        <p:spPr/>
        <p:txBody>
          <a:bodyPr>
            <a:normAutofit lnSpcReduction="10000"/>
          </a:bodyPr>
          <a:lstStyle/>
          <a:p>
            <a:r>
              <a:rPr lang="en-US" sz="2800" b="1" dirty="0"/>
              <a:t>Accuracy </a:t>
            </a:r>
            <a:r>
              <a:rPr lang="en-US" sz="2800" dirty="0"/>
              <a:t>– true, free from error</a:t>
            </a:r>
          </a:p>
          <a:p>
            <a:pPr lvl="1"/>
            <a:r>
              <a:rPr lang="en-US" sz="2400" dirty="0"/>
              <a:t>Precision – refers to the level of accuracy</a:t>
            </a:r>
          </a:p>
          <a:p>
            <a:pPr lvl="2"/>
            <a:r>
              <a:rPr lang="en-US" sz="2000" dirty="0"/>
              <a:t>1/3 = 1.333 is accurate</a:t>
            </a:r>
          </a:p>
          <a:p>
            <a:pPr lvl="2"/>
            <a:r>
              <a:rPr lang="en-US" sz="2000" dirty="0"/>
              <a:t>1/3 = 1.333333 is more precise</a:t>
            </a:r>
          </a:p>
          <a:p>
            <a:r>
              <a:rPr lang="en-US" sz="2800" b="1" dirty="0"/>
              <a:t>Reliability </a:t>
            </a:r>
            <a:r>
              <a:rPr lang="en-US" sz="2800" dirty="0"/>
              <a:t>– in this context, reliability refers to how often accurate information can be computed.</a:t>
            </a:r>
          </a:p>
          <a:p>
            <a:pPr lvl="1"/>
            <a:r>
              <a:rPr lang="en-US" sz="2400" dirty="0"/>
              <a:t>An information source could be error free but might not be able to produce data all the time.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Accurate vs. Reliable</a:t>
            </a:r>
          </a:p>
        </p:txBody>
      </p:sp>
      <p:sp>
        <p:nvSpPr>
          <p:cNvPr id="3" name="Content Placeholder 2"/>
          <p:cNvSpPr>
            <a:spLocks noGrp="1"/>
          </p:cNvSpPr>
          <p:nvPr>
            <p:ph idx="1"/>
          </p:nvPr>
        </p:nvSpPr>
        <p:spPr/>
        <p:txBody>
          <a:bodyPr>
            <a:normAutofit/>
          </a:bodyPr>
          <a:lstStyle/>
          <a:p>
            <a:r>
              <a:rPr lang="en-US" sz="2400" dirty="0"/>
              <a:t>Weatherman </a:t>
            </a:r>
            <a:r>
              <a:rPr lang="en-US" sz="2400" b="1" dirty="0">
                <a:solidFill>
                  <a:srgbClr val="800000"/>
                </a:solidFill>
              </a:rPr>
              <a:t>A</a:t>
            </a:r>
            <a:r>
              <a:rPr lang="en-US" sz="2400" dirty="0"/>
              <a:t> can predict tomorrows temperature to the </a:t>
            </a:r>
            <a:r>
              <a:rPr lang="en-US" sz="2400" b="1" dirty="0"/>
              <a:t>exact degree </a:t>
            </a:r>
          </a:p>
          <a:p>
            <a:pPr lvl="1"/>
            <a:r>
              <a:rPr lang="en-US" sz="2000" dirty="0"/>
              <a:t>but only 40% of the time. </a:t>
            </a:r>
          </a:p>
          <a:p>
            <a:pPr lvl="1"/>
            <a:r>
              <a:rPr lang="en-US" sz="2000" dirty="0"/>
              <a:t>other 60% he cannot interpret the raw data</a:t>
            </a:r>
          </a:p>
          <a:p>
            <a:r>
              <a:rPr lang="en-US" sz="2400" dirty="0"/>
              <a:t>Weatherman </a:t>
            </a:r>
            <a:r>
              <a:rPr lang="en-US" sz="2400" b="1" dirty="0">
                <a:solidFill>
                  <a:srgbClr val="0000FF"/>
                </a:solidFill>
              </a:rPr>
              <a:t>B</a:t>
            </a:r>
            <a:r>
              <a:rPr lang="en-US" sz="2400" dirty="0"/>
              <a:t> can predict tomorrows temperature </a:t>
            </a:r>
            <a:r>
              <a:rPr lang="en-US" sz="2400" b="1" dirty="0"/>
              <a:t>but it may be off by 5 degrees</a:t>
            </a:r>
          </a:p>
          <a:p>
            <a:pPr lvl="1"/>
            <a:r>
              <a:rPr lang="en-US" sz="2000" dirty="0"/>
              <a:t>But, his system works 95% of the time</a:t>
            </a:r>
          </a:p>
          <a:p>
            <a:r>
              <a:rPr lang="en-US" sz="2400" b="1" dirty="0"/>
              <a:t>Who is more accurate?</a:t>
            </a:r>
          </a:p>
          <a:p>
            <a:r>
              <a:rPr lang="en-US" sz="2400" b="1" dirty="0"/>
              <a:t>Who is more reliable?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Delivery of Information</a:t>
            </a:r>
            <a:br>
              <a:rPr lang="en-US" dirty="0"/>
            </a:br>
            <a:r>
              <a:rPr lang="en-US" sz="3100" dirty="0"/>
              <a:t>TPS – transaction processing system</a:t>
            </a:r>
          </a:p>
        </p:txBody>
      </p:sp>
      <p:sp>
        <p:nvSpPr>
          <p:cNvPr id="3" name="Content Placeholder 2"/>
          <p:cNvSpPr>
            <a:spLocks noGrp="1"/>
          </p:cNvSpPr>
          <p:nvPr>
            <p:ph idx="1"/>
          </p:nvPr>
        </p:nvSpPr>
        <p:spPr>
          <a:xfrm>
            <a:off x="946404" y="1828802"/>
            <a:ext cx="6446520" cy="3377900"/>
          </a:xfrm>
        </p:spPr>
        <p:txBody>
          <a:bodyPr>
            <a:normAutofit/>
          </a:bodyPr>
          <a:lstStyle/>
          <a:p>
            <a:r>
              <a:rPr lang="en-US" sz="2000" dirty="0"/>
              <a:t>I upload the TPS reports to the website every week so everyone can see them.</a:t>
            </a:r>
          </a:p>
          <a:p>
            <a:pPr lvl="1"/>
            <a:r>
              <a:rPr lang="en-US" sz="1800" b="1" dirty="0"/>
              <a:t>This makes the TPS reports more ________.</a:t>
            </a:r>
          </a:p>
          <a:p>
            <a:endParaRPr lang="en-US" sz="2000" dirty="0"/>
          </a:p>
          <a:p>
            <a:r>
              <a:rPr lang="en-US" sz="2000" dirty="0"/>
              <a:t>I created a script that updates the TPS reports on the website every day, so the people can stay up to date.</a:t>
            </a:r>
          </a:p>
          <a:p>
            <a:pPr lvl="1"/>
            <a:r>
              <a:rPr lang="en-US" sz="1800" b="1" dirty="0"/>
              <a:t>This make the data more ___________.</a:t>
            </a:r>
          </a:p>
          <a:p>
            <a:pPr lvl="1"/>
            <a:endParaRPr lang="en-US" dirty="0"/>
          </a:p>
        </p:txBody>
      </p:sp>
      <p:sp>
        <p:nvSpPr>
          <p:cNvPr id="4" name="Content Placeholder 9"/>
          <p:cNvSpPr txBox="1">
            <a:spLocks/>
          </p:cNvSpPr>
          <p:nvPr/>
        </p:nvSpPr>
        <p:spPr>
          <a:xfrm>
            <a:off x="860010" y="4995462"/>
            <a:ext cx="6619307" cy="1095437"/>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a:t>Delivery </a:t>
            </a:r>
          </a:p>
          <a:p>
            <a:pPr marL="0" indent="0" algn="ctr">
              <a:buFont typeface="Arial" pitchFamily="34" charset="0"/>
              <a:buNone/>
              <a:tabLst>
                <a:tab pos="1365250" algn="l"/>
                <a:tab pos="3190875" algn="l"/>
              </a:tabLst>
            </a:pPr>
            <a:r>
              <a:rPr lang="en-US" sz="2000"/>
              <a:t>Timely	Accessible	Secure</a:t>
            </a:r>
            <a:endParaRPr lang="en-US" sz="2000" dirty="0"/>
          </a:p>
        </p:txBody>
      </p:sp>
    </p:spTree>
    <p:extLst>
      <p:ext uri="{BB962C8B-B14F-4D97-AF65-F5344CB8AC3E}">
        <p14:creationId xmlns:p14="http://schemas.microsoft.com/office/powerpoint/2010/main" val="792710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Delivery of Information</a:t>
            </a:r>
          </a:p>
        </p:txBody>
      </p:sp>
      <p:sp>
        <p:nvSpPr>
          <p:cNvPr id="3" name="Content Placeholder 2"/>
          <p:cNvSpPr>
            <a:spLocks noGrp="1"/>
          </p:cNvSpPr>
          <p:nvPr>
            <p:ph idx="1"/>
          </p:nvPr>
        </p:nvSpPr>
        <p:spPr>
          <a:xfrm>
            <a:off x="946404" y="1828802"/>
            <a:ext cx="6446520" cy="3377900"/>
          </a:xfrm>
        </p:spPr>
        <p:txBody>
          <a:bodyPr>
            <a:normAutofit/>
          </a:bodyPr>
          <a:lstStyle/>
          <a:p>
            <a:r>
              <a:rPr lang="en-US" sz="2000" dirty="0"/>
              <a:t>I put the TPS reports on our private server where only those with a </a:t>
            </a:r>
            <a:r>
              <a:rPr lang="en-US" sz="2000" dirty="0" err="1"/>
              <a:t>userid</a:t>
            </a:r>
            <a:r>
              <a:rPr lang="en-US" sz="2000" dirty="0"/>
              <a:t> and password can login</a:t>
            </a:r>
          </a:p>
          <a:p>
            <a:pPr lvl="1"/>
            <a:r>
              <a:rPr lang="en-US" sz="1800" b="1" dirty="0"/>
              <a:t>This makes the TPS reports more ________.</a:t>
            </a:r>
          </a:p>
          <a:p>
            <a:endParaRPr lang="en-US" sz="2000" dirty="0"/>
          </a:p>
          <a:p>
            <a:r>
              <a:rPr lang="en-US" sz="2000" dirty="0"/>
              <a:t>The TPS reports are in XML format, which is hard for people to open and read.</a:t>
            </a:r>
          </a:p>
          <a:p>
            <a:pPr lvl="1"/>
            <a:r>
              <a:rPr lang="en-US" sz="1800" b="1" dirty="0"/>
              <a:t>The TPS reports are _________    ___________.</a:t>
            </a:r>
          </a:p>
          <a:p>
            <a:pPr lvl="1"/>
            <a:endParaRPr lang="en-US" dirty="0"/>
          </a:p>
        </p:txBody>
      </p:sp>
      <p:sp>
        <p:nvSpPr>
          <p:cNvPr id="4" name="Content Placeholder 9"/>
          <p:cNvSpPr txBox="1">
            <a:spLocks/>
          </p:cNvSpPr>
          <p:nvPr/>
        </p:nvSpPr>
        <p:spPr>
          <a:xfrm>
            <a:off x="860010" y="4995462"/>
            <a:ext cx="6619307" cy="1095437"/>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dk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dk1"/>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dk1"/>
                </a:solidFill>
                <a:latin typeface="+mn-lt"/>
                <a:ea typeface="+mn-ea"/>
                <a:cs typeface="+mn-cs"/>
              </a:defRPr>
            </a:lvl9pPr>
          </a:lstStyle>
          <a:p>
            <a:pPr marL="0" indent="0" algn="ctr">
              <a:buFont typeface="Arial" pitchFamily="34" charset="0"/>
              <a:buNone/>
            </a:pPr>
            <a:r>
              <a:rPr lang="en-US" sz="2000" b="1" dirty="0"/>
              <a:t>Delivery </a:t>
            </a:r>
          </a:p>
          <a:p>
            <a:pPr marL="0" indent="0" algn="ctr">
              <a:buFont typeface="Arial" pitchFamily="34" charset="0"/>
              <a:buNone/>
              <a:tabLst>
                <a:tab pos="1365250" algn="l"/>
                <a:tab pos="3190875" algn="l"/>
              </a:tabLst>
            </a:pPr>
            <a:r>
              <a:rPr lang="en-US" sz="2000" dirty="0"/>
              <a:t>Timely	Accessible	Secure</a:t>
            </a:r>
          </a:p>
        </p:txBody>
      </p:sp>
    </p:spTree>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189</TotalTime>
  <Words>957</Words>
  <Application>Microsoft Macintosh PowerPoint</Application>
  <PresentationFormat>On-screen Show (4:3)</PresentationFormat>
  <Paragraphs>127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Schoolbook</vt:lpstr>
      <vt:lpstr>Wingdings 2</vt:lpstr>
      <vt:lpstr>View</vt:lpstr>
      <vt:lpstr>Attributes of Information</vt:lpstr>
      <vt:lpstr>Overview</vt:lpstr>
      <vt:lpstr>11 Attributes of Information</vt:lpstr>
      <vt:lpstr>Information Spectrum</vt:lpstr>
      <vt:lpstr>Often confused</vt:lpstr>
      <vt:lpstr>Accuracy vs. Reliability</vt:lpstr>
      <vt:lpstr>Accurate vs. Reliable</vt:lpstr>
      <vt:lpstr>Delivery of Information TPS – transaction processing system</vt:lpstr>
      <vt:lpstr>Delivery of Information</vt:lpstr>
      <vt:lpstr>Delivery is essential to information value</vt:lpstr>
      <vt:lpstr>Usability of Information</vt:lpstr>
      <vt:lpstr>Usability of Information</vt:lpstr>
      <vt:lpstr>Usability of data </vt:lpstr>
      <vt:lpstr>Core quality</vt:lpstr>
      <vt:lpstr>Some attributes are enemies!</vt:lpstr>
      <vt:lpstr>Which attributes are enemies (sometimes cannot have both)?</vt:lpstr>
      <vt:lpstr>Some attributes are friends!</vt:lpstr>
      <vt:lpstr>Which attributes are friends (i.e., compliment each other)?</vt:lpstr>
    </vt:vector>
  </TitlesOfParts>
  <Company>Siena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Attributes of Information</dc:title>
  <dc:creator>Eric Breimer</dc:creator>
  <cp:lastModifiedBy>Breimer, Eric</cp:lastModifiedBy>
  <cp:revision>17</cp:revision>
  <dcterms:created xsi:type="dcterms:W3CDTF">2011-01-28T16:48:19Z</dcterms:created>
  <dcterms:modified xsi:type="dcterms:W3CDTF">2021-03-02T11:20:51Z</dcterms:modified>
</cp:coreProperties>
</file>