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430" r:id="rId2"/>
    <p:sldId id="285" r:id="rId3"/>
    <p:sldId id="286" r:id="rId4"/>
    <p:sldId id="335" r:id="rId5"/>
    <p:sldId id="336" r:id="rId6"/>
    <p:sldId id="363" r:id="rId7"/>
    <p:sldId id="364" r:id="rId8"/>
    <p:sldId id="362" r:id="rId9"/>
    <p:sldId id="314" r:id="rId10"/>
    <p:sldId id="319" r:id="rId11"/>
    <p:sldId id="320" r:id="rId12"/>
    <p:sldId id="332" r:id="rId13"/>
    <p:sldId id="315" r:id="rId14"/>
    <p:sldId id="258" r:id="rId15"/>
    <p:sldId id="259" r:id="rId16"/>
    <p:sldId id="260" r:id="rId17"/>
    <p:sldId id="337" r:id="rId18"/>
    <p:sldId id="290" r:id="rId19"/>
    <p:sldId id="338" r:id="rId20"/>
    <p:sldId id="292" r:id="rId21"/>
    <p:sldId id="293" r:id="rId22"/>
    <p:sldId id="295" r:id="rId23"/>
    <p:sldId id="294" r:id="rId24"/>
    <p:sldId id="321" r:id="rId25"/>
    <p:sldId id="360" r:id="rId26"/>
    <p:sldId id="365" r:id="rId27"/>
    <p:sldId id="366" r:id="rId28"/>
    <p:sldId id="333" r:id="rId29"/>
    <p:sldId id="323" r:id="rId30"/>
    <p:sldId id="342" r:id="rId31"/>
    <p:sldId id="343" r:id="rId32"/>
    <p:sldId id="267" r:id="rId33"/>
    <p:sldId id="334" r:id="rId34"/>
    <p:sldId id="326" r:id="rId35"/>
    <p:sldId id="344" r:id="rId36"/>
    <p:sldId id="346" r:id="rId37"/>
    <p:sldId id="347" r:id="rId38"/>
    <p:sldId id="349" r:id="rId39"/>
    <p:sldId id="350" r:id="rId40"/>
    <p:sldId id="351" r:id="rId41"/>
    <p:sldId id="367" r:id="rId42"/>
    <p:sldId id="368" r:id="rId43"/>
    <p:sldId id="369" r:id="rId44"/>
    <p:sldId id="370" r:id="rId45"/>
    <p:sldId id="352" r:id="rId46"/>
    <p:sldId id="353" r:id="rId47"/>
    <p:sldId id="354" r:id="rId48"/>
    <p:sldId id="355" r:id="rId49"/>
    <p:sldId id="356" r:id="rId50"/>
    <p:sldId id="358" r:id="rId51"/>
    <p:sldId id="357" r:id="rId52"/>
    <p:sldId id="359" r:id="rId53"/>
    <p:sldId id="372" r:id="rId54"/>
    <p:sldId id="373" r:id="rId55"/>
    <p:sldId id="37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6A2"/>
    <a:srgbClr val="9966FF"/>
    <a:srgbClr val="FF0000"/>
    <a:srgbClr val="FF5050"/>
    <a:srgbClr val="7D06A2"/>
    <a:srgbClr val="A50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6" autoAdjust="0"/>
    <p:restoredTop sz="94687"/>
  </p:normalViewPr>
  <p:slideViewPr>
    <p:cSldViewPr snapToObjects="1">
      <p:cViewPr varScale="1">
        <p:scale>
          <a:sx n="164" d="100"/>
          <a:sy n="164" d="100"/>
        </p:scale>
        <p:origin x="160" y="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471BA-8CA2-427C-83B0-EDD5CADE42E4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F53F3-C4B3-47B5-92B6-E884131A9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F53F3-C4B3-47B5-92B6-E884131A9F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3356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DA57-5BEA-DB48-A38F-E327BA941222}" type="datetimeFigureOut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MIS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vs IS</a:t>
            </a:r>
          </a:p>
          <a:p>
            <a:r>
              <a:rPr lang="en-US" dirty="0"/>
              <a:t>View the world as a system</a:t>
            </a:r>
          </a:p>
        </p:txBody>
      </p:sp>
    </p:spTree>
    <p:extLst>
      <p:ext uri="{BB962C8B-B14F-4D97-AF65-F5344CB8AC3E}">
        <p14:creationId xmlns:p14="http://schemas.microsoft.com/office/powerpoint/2010/main" val="103331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Leveraging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1992, I bought </a:t>
            </a:r>
            <a:r>
              <a:rPr lang="en-US" b="1" dirty="0"/>
              <a:t>Metallica’s </a:t>
            </a:r>
            <a:br>
              <a:rPr lang="en-US" b="1" dirty="0"/>
            </a:br>
            <a:r>
              <a:rPr lang="en-US" b="1" dirty="0"/>
              <a:t>Black Album</a:t>
            </a:r>
            <a:r>
              <a:rPr lang="en-US" dirty="0"/>
              <a:t> for $16.99 </a:t>
            </a:r>
            <a:br>
              <a:rPr lang="en-US" dirty="0"/>
            </a:br>
            <a:r>
              <a:rPr lang="en-US" dirty="0"/>
              <a:t>at store called Record Town.</a:t>
            </a:r>
          </a:p>
          <a:p>
            <a:r>
              <a:rPr lang="en-US" dirty="0"/>
              <a:t>Today, you can download new albums on iTunes for $9.99.</a:t>
            </a:r>
          </a:p>
          <a:p>
            <a:pPr lvl="1"/>
            <a:r>
              <a:rPr lang="en-US" dirty="0"/>
              <a:t>Information Technology makes delivering music cheaper</a:t>
            </a:r>
          </a:p>
          <a:p>
            <a:pPr lvl="2"/>
            <a:r>
              <a:rPr lang="en-US" dirty="0"/>
              <a:t>right or wrong?</a:t>
            </a:r>
          </a:p>
          <a:p>
            <a:pPr lvl="1"/>
            <a:r>
              <a:rPr lang="en-US" dirty="0"/>
              <a:t>This is great for the consumer</a:t>
            </a:r>
          </a:p>
          <a:p>
            <a:pPr lvl="2"/>
            <a:r>
              <a:rPr lang="en-US" dirty="0"/>
              <a:t>right or wrong?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How Leveraging Technology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Those who purchase “cheap” songs digitally</a:t>
            </a:r>
          </a:p>
          <a:p>
            <a:pPr lvl="1"/>
            <a:r>
              <a:rPr lang="en-US" dirty="0"/>
              <a:t>Pay </a:t>
            </a:r>
            <a:r>
              <a:rPr lang="en-US" b="1" dirty="0"/>
              <a:t>$30-$100/month </a:t>
            </a:r>
            <a:r>
              <a:rPr lang="en-US" dirty="0"/>
              <a:t>for their phone + data service</a:t>
            </a:r>
          </a:p>
          <a:p>
            <a:pPr lvl="1"/>
            <a:r>
              <a:rPr lang="en-US" dirty="0"/>
              <a:t>Spotify premium is $10/month, but you might be listening to music on a laptop that cost $2000 while using a Internet connection that cost $120/month</a:t>
            </a:r>
          </a:p>
          <a:p>
            <a:pPr lvl="1"/>
            <a:r>
              <a:rPr lang="en-US" dirty="0"/>
              <a:t>How much is Spotify really costing you?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274677"/>
            <a:ext cx="1828800" cy="126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28350" b="40722"/>
          <a:stretch>
            <a:fillRect/>
          </a:stretch>
        </p:blipFill>
        <p:spPr>
          <a:xfrm>
            <a:off x="4375604" y="5338373"/>
            <a:ext cx="2940050" cy="6810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How Leveraging Technology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Consumers pay for Apple’s store (App Store &amp; iTunes) by buying hardware</a:t>
            </a:r>
          </a:p>
          <a:p>
            <a:r>
              <a:rPr lang="en-US" dirty="0"/>
              <a:t>Apple Corporation can </a:t>
            </a:r>
            <a:r>
              <a:rPr lang="en-US" b="1" u="sng" dirty="0"/>
              <a:t>sell music</a:t>
            </a:r>
            <a:r>
              <a:rPr lang="en-US" dirty="0"/>
              <a:t> without </a:t>
            </a:r>
          </a:p>
          <a:p>
            <a:pPr lvl="1"/>
            <a:r>
              <a:rPr lang="en-US" dirty="0"/>
              <a:t>moving stuff in trucks</a:t>
            </a:r>
          </a:p>
          <a:p>
            <a:pPr lvl="1"/>
            <a:r>
              <a:rPr lang="en-US" dirty="0"/>
              <a:t>building a store in your town</a:t>
            </a:r>
          </a:p>
          <a:p>
            <a:pPr lvl="1"/>
            <a:r>
              <a:rPr lang="en-US" dirty="0"/>
              <a:t>hiring clerks</a:t>
            </a:r>
          </a:p>
          <a:p>
            <a:r>
              <a:rPr lang="en-US" dirty="0"/>
              <a:t>BTW: Other companies leverage consumers in similar ways, i.e., you are paying for “the store” in your pocket.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1828800" cy="126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28350" b="40722"/>
          <a:stretch>
            <a:fillRect/>
          </a:stretch>
        </p:blipFill>
        <p:spPr>
          <a:xfrm>
            <a:off x="4495800" y="1524000"/>
            <a:ext cx="2940050" cy="6810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Why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teach Computer Science (CS) </a:t>
            </a:r>
            <a:br>
              <a:rPr lang="en-US" sz="2400" dirty="0"/>
            </a:br>
            <a:r>
              <a:rPr lang="en-US" sz="2400" dirty="0"/>
              <a:t>majors how to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/>
              <a:t>blow up your business job!</a:t>
            </a: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  <a:p>
            <a:r>
              <a:rPr lang="en-US" sz="2400" dirty="0"/>
              <a:t>In CS, we build software systems that replace costly human labor to help businesses become more efficient/profitable</a:t>
            </a:r>
          </a:p>
          <a:p>
            <a:pPr lvl="1"/>
            <a:r>
              <a:rPr lang="en-US" sz="2000" dirty="0"/>
              <a:t>unless you have ideas on how to use information systems to improve business, you might not have a “thinking” career in business.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"/>
            <a:ext cx="4038600" cy="32308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ire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Fired?</a:t>
            </a:r>
          </a:p>
        </p:txBody>
      </p:sp>
      <p:sp>
        <p:nvSpPr>
          <p:cNvPr id="126" name="Did you read the story on pages 2 and 3?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R</a:t>
            </a:r>
            <a:r>
              <a:rPr dirty="0"/>
              <a:t>ead the story on pages </a:t>
            </a:r>
            <a:r>
              <a:rPr lang="en-US" dirty="0"/>
              <a:t>3 and 4</a:t>
            </a:r>
            <a:endParaRPr dirty="0"/>
          </a:p>
          <a:p>
            <a:pPr lvl="1"/>
            <a:r>
              <a:rPr dirty="0"/>
              <a:t>Jennifer got fired</a:t>
            </a:r>
          </a:p>
          <a:p>
            <a:pPr lvl="1"/>
            <a:r>
              <a:rPr dirty="0"/>
              <a:t>Did not demonstrate non-routine skills.</a:t>
            </a:r>
          </a:p>
          <a:p>
            <a:pPr lvl="1"/>
            <a:r>
              <a:rPr dirty="0"/>
              <a:t>Part of MIS:  How to replace routine human labor with computer-based automation.</a:t>
            </a:r>
          </a:p>
          <a:p>
            <a:pPr lvl="1"/>
            <a:r>
              <a:rPr dirty="0"/>
              <a:t>Not just about eliminating jobs and costs (efficiency), it is actually more about </a:t>
            </a:r>
            <a:r>
              <a:rPr lang="en-US" dirty="0"/>
              <a:t>allowing humans to focus on thinking-work, rather than routine tasks.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306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ew Job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New Jobs</a:t>
            </a:r>
          </a:p>
        </p:txBody>
      </p:sp>
      <p:sp>
        <p:nvSpPr>
          <p:cNvPr id="129" name="Computers do certain things better than huma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dirty="0"/>
              <a:t>Computers do certain things better than humans</a:t>
            </a:r>
          </a:p>
          <a:p>
            <a:pPr lvl="1"/>
            <a:r>
              <a:rPr dirty="0"/>
              <a:t>Luckily, there are still many more things that humans do better than computers</a:t>
            </a:r>
          </a:p>
          <a:p>
            <a:pPr lvl="1"/>
            <a:r>
              <a:rPr dirty="0"/>
              <a:t>People are still an essential part of information systems (development &amp; operational usage), but the work is non-routine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1009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on-routine Sk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Non-routine Skills</a:t>
            </a:r>
          </a:p>
        </p:txBody>
      </p:sp>
      <p:sp>
        <p:nvSpPr>
          <p:cNvPr id="132" name="These are the thing that will keep you employed as Information Systems replace human-centered process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sz="2400" dirty="0"/>
              <a:t>These are the thing that will keep you employed as Information Systems replace human-centered processes.</a:t>
            </a:r>
          </a:p>
          <a:p>
            <a:r>
              <a:rPr sz="2400" dirty="0"/>
              <a:t>These are things that are still difficult for computers, even in light of future A.I. advancement</a:t>
            </a:r>
            <a:endParaRPr lang="en-US" sz="2400" dirty="0"/>
          </a:p>
          <a:p>
            <a:endParaRPr sz="2400" dirty="0"/>
          </a:p>
          <a:p>
            <a:pPr marL="457200" indent="-457200">
              <a:buFont typeface="+mj-lt"/>
              <a:buAutoNum type="arabicPeriod"/>
            </a:pPr>
            <a:r>
              <a:rPr sz="2400" dirty="0"/>
              <a:t>Abstract Reasoning (CS, IS &amp; Liberal Arts)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/>
              <a:t>Systems Thinking (CS or IS)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/>
              <a:t>Collaboration (Siena)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/>
              <a:t>Ability to Experiment (Science)</a:t>
            </a:r>
          </a:p>
        </p:txBody>
      </p:sp>
    </p:spTree>
    <p:extLst>
      <p:ext uri="{BB962C8B-B14F-4D97-AF65-F5344CB8AC3E}">
        <p14:creationId xmlns:p14="http://schemas.microsoft.com/office/powerpoint/2010/main" val="12497606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this course really helps?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By making you do </a:t>
            </a:r>
            <a:r>
              <a:rPr lang="en-US" b="1" dirty="0"/>
              <a:t>lab activities</a:t>
            </a:r>
            <a:r>
              <a:rPr lang="en-US" dirty="0"/>
              <a:t> where you will</a:t>
            </a:r>
          </a:p>
          <a:p>
            <a:r>
              <a:rPr lang="en-US" dirty="0"/>
              <a:t>Use computer systems to solve problems and manage information</a:t>
            </a:r>
          </a:p>
          <a:p>
            <a:r>
              <a:rPr lang="en-US" dirty="0"/>
              <a:t>Labs are important because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You get to actually do stuff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Then, you think about what you did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Then, I tell you why it was important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1682" name="AutoShape 2" descr="http://www.visualphotos.com/photo/2x4748571/Smiling_teacher_talking_to_student_in_computer_lab_2970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AutoShape 4" descr="http://www.visualphotos.com/photo/2x4748571/Smiling_teacher_talking_to_student_in_computer_lab_2970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miling_teacher_talking_to_student_in_computer_lab_29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17638"/>
            <a:ext cx="3657600" cy="2788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42059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What lab might look like if I were handsome and smiled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Will doing the labs make me </a:t>
            </a:r>
            <a:br>
              <a:rPr lang="en-US" b="1" dirty="0"/>
            </a:br>
            <a:r>
              <a:rPr lang="en-US" b="1" dirty="0"/>
              <a:t>a </a:t>
            </a:r>
            <a:r>
              <a:rPr lang="en-US" b="1" u="sng" dirty="0"/>
              <a:t>master of technology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No!</a:t>
            </a:r>
          </a:p>
          <a:p>
            <a:r>
              <a:rPr lang="en-US" dirty="0"/>
              <a:t>You have to do 4 other things</a:t>
            </a:r>
          </a:p>
          <a:p>
            <a:r>
              <a:rPr lang="en-US" dirty="0"/>
              <a:t>But, these things will also help you</a:t>
            </a:r>
          </a:p>
          <a:p>
            <a:pPr lvl="1"/>
            <a:r>
              <a:rPr lang="en-US" sz="3200" dirty="0"/>
              <a:t>get an A in the course and</a:t>
            </a:r>
          </a:p>
          <a:p>
            <a:pPr lvl="1"/>
            <a:r>
              <a:rPr lang="en-US" sz="3200" dirty="0"/>
              <a:t>avoid a grunt-like career with no job security</a:t>
            </a:r>
          </a:p>
          <a:p>
            <a:r>
              <a:rPr lang="en-US" dirty="0"/>
              <a:t>Do you want to know the 5 things?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#1 </a:t>
            </a:r>
            <a:r>
              <a:rPr lang="en-US" dirty="0"/>
              <a:t>Look at the world as a system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286000"/>
            <a:ext cx="1143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286000"/>
            <a:ext cx="14478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3657600" y="2516833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962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Identify goals</a:t>
            </a:r>
          </a:p>
          <a:p>
            <a:pPr marL="457200" indent="-457200">
              <a:buAutoNum type="arabicPeriod"/>
            </a:pPr>
            <a:r>
              <a:rPr lang="en-US" sz="2400" dirty="0"/>
              <a:t>Make honest observations about the world around you, and connect inputs with outputs</a:t>
            </a:r>
          </a:p>
          <a:p>
            <a:pPr marL="457200" indent="-457200">
              <a:buAutoNum type="arabicPeriod"/>
            </a:pPr>
            <a:r>
              <a:rPr lang="en-US" sz="2400" dirty="0"/>
              <a:t>Take action to achieve your goal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1334869"/>
            <a:ext cx="4724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1. Goal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1796534"/>
            <a:ext cx="4724400" cy="120032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2. Observe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2996863"/>
            <a:ext cx="4724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3. 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Management Information Systems (MIS)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does this term really mean?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Management </a:t>
            </a:r>
          </a:p>
          <a:p>
            <a:pPr lvl="1"/>
            <a:r>
              <a:rPr lang="en-US" sz="2400" dirty="0"/>
              <a:t>a major at Siena,</a:t>
            </a:r>
          </a:p>
          <a:p>
            <a:pPr lvl="1"/>
            <a:r>
              <a:rPr lang="en-US" sz="2400" dirty="0"/>
              <a:t>a good occupation.</a:t>
            </a:r>
          </a:p>
          <a:p>
            <a:pPr lvl="1"/>
            <a:r>
              <a:rPr lang="en-US" sz="2400" dirty="0"/>
              <a:t>the act of managing;  </a:t>
            </a:r>
            <a:br>
              <a:rPr lang="en-US" sz="2400" dirty="0"/>
            </a:br>
            <a:r>
              <a:rPr lang="en-US" sz="2400" dirty="0"/>
              <a:t>handling, directing, controlling.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92300"/>
            <a:ext cx="1905000" cy="237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4267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 well-known </a:t>
            </a:r>
            <a:br>
              <a:rPr lang="en-US" sz="1400" b="1" dirty="0"/>
            </a:br>
            <a:r>
              <a:rPr lang="en-US" sz="1400" b="1" dirty="0"/>
              <a:t>manager on TV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#1 </a:t>
            </a:r>
            <a:r>
              <a:rPr lang="en-US" dirty="0"/>
              <a:t>Look at the world as a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Goal</a:t>
            </a:r>
            <a:r>
              <a:rPr lang="en-US" sz="2600" dirty="0"/>
              <a:t>:  I want to get an A.</a:t>
            </a:r>
          </a:p>
          <a:p>
            <a:r>
              <a:rPr lang="en-US" sz="2600" b="1" dirty="0"/>
              <a:t>Observations</a:t>
            </a:r>
            <a:r>
              <a:rPr lang="en-US" sz="2600" dirty="0"/>
              <a:t>:</a:t>
            </a:r>
          </a:p>
          <a:p>
            <a:pPr lvl="1"/>
            <a:r>
              <a:rPr lang="en-US" sz="2600" dirty="0"/>
              <a:t>Studied 2 hours for exam1 and got a B.</a:t>
            </a:r>
          </a:p>
          <a:p>
            <a:pPr lvl="1"/>
            <a:r>
              <a:rPr lang="en-US" sz="2600" dirty="0"/>
              <a:t>Studied 4 hours for exam2 and got a A-.</a:t>
            </a:r>
          </a:p>
          <a:p>
            <a:r>
              <a:rPr lang="en-US" sz="2600" b="1" dirty="0"/>
              <a:t>Input</a:t>
            </a:r>
            <a:r>
              <a:rPr lang="en-US" sz="2600" dirty="0"/>
              <a:t>: hours studied</a:t>
            </a:r>
          </a:p>
          <a:p>
            <a:r>
              <a:rPr lang="en-US" sz="2600" b="1" dirty="0"/>
              <a:t>Output</a:t>
            </a:r>
            <a:r>
              <a:rPr lang="en-US" sz="2600" dirty="0"/>
              <a:t>: grade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dirty="0"/>
              <a:t>Why this helps</a:t>
            </a:r>
          </a:p>
          <a:p>
            <a:r>
              <a:rPr lang="en-US" sz="2600" dirty="0"/>
              <a:t>Some systems are poorly designed and unfair, some are fair and consistent.</a:t>
            </a:r>
          </a:p>
          <a:p>
            <a:r>
              <a:rPr lang="en-US" sz="2600" dirty="0"/>
              <a:t>Regardless, understanding how a system works is the key to controlling the system and achieving goals.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44780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447800"/>
            <a:ext cx="152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3276600" y="1678633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98492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Connect input and outputs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#2 </a:t>
            </a:r>
            <a:r>
              <a:rPr lang="en-US" dirty="0"/>
              <a:t>Share ideas and </a:t>
            </a:r>
            <a:br>
              <a:rPr lang="en-US" dirty="0"/>
            </a:br>
            <a:r>
              <a:rPr lang="en-US" dirty="0"/>
              <a:t>be open to 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2669"/>
            <a:ext cx="4038600" cy="3823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McDonald’s Grunt:  </a:t>
            </a:r>
          </a:p>
          <a:p>
            <a:r>
              <a:rPr lang="en-US" sz="2000" b="1" dirty="0"/>
              <a:t>Goal: </a:t>
            </a:r>
            <a:r>
              <a:rPr lang="en-US" sz="2000" dirty="0"/>
              <a:t>To be a manager</a:t>
            </a:r>
          </a:p>
          <a:p>
            <a:r>
              <a:rPr lang="en-US" sz="2000" b="1" dirty="0"/>
              <a:t>Observation: </a:t>
            </a:r>
            <a:r>
              <a:rPr lang="en-US" sz="2000" dirty="0"/>
              <a:t>We cook too many fries at once.  By the time we sell them all, the last order is yuk.  </a:t>
            </a:r>
          </a:p>
          <a:p>
            <a:r>
              <a:rPr lang="en-US" sz="2000" b="1" dirty="0"/>
              <a:t>Idea: </a:t>
            </a:r>
            <a:r>
              <a:rPr lang="en-US" sz="2000" dirty="0"/>
              <a:t>We should cook half as many fries, but twice as often.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02669"/>
            <a:ext cx="4038600" cy="38234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Idiot Night Manager</a:t>
            </a:r>
            <a:r>
              <a:rPr lang="en-US" sz="2000" dirty="0"/>
              <a:t>:</a:t>
            </a:r>
          </a:p>
          <a:p>
            <a:r>
              <a:rPr lang="en-US" sz="2000" b="1" dirty="0"/>
              <a:t>Criticism: </a:t>
            </a:r>
            <a:r>
              <a:rPr lang="en-US" sz="2000" dirty="0"/>
              <a:t>Dude, we are going to have to work harder to fill the fryer twice as often.  </a:t>
            </a:r>
          </a:p>
          <a:p>
            <a:pPr>
              <a:buNone/>
            </a:pPr>
            <a:r>
              <a:rPr lang="en-US" sz="2000" b="1" dirty="0"/>
              <a:t>Grunt:  </a:t>
            </a:r>
          </a:p>
          <a:p>
            <a:r>
              <a:rPr lang="en-US" sz="2000" b="1" dirty="0"/>
              <a:t>Openness: </a:t>
            </a:r>
            <a:r>
              <a:rPr lang="en-US" sz="2000" dirty="0"/>
              <a:t>You are right, but my goal is to make crispy, tasty fries and I’m not afraid to work harder.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0800" y="159544"/>
            <a:ext cx="19050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8952" cy="18589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#3 Experiment </a:t>
            </a:r>
            <a:br>
              <a:rPr lang="en-US" dirty="0"/>
            </a:br>
            <a:r>
              <a:rPr lang="en-US" sz="4000" dirty="0"/>
              <a:t>(test what works the 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Grunt:  </a:t>
            </a:r>
          </a:p>
          <a:p>
            <a:pPr lvl="1"/>
            <a:r>
              <a:rPr lang="en-US" dirty="0"/>
              <a:t>Filling the fryer at 50% capacity but twice as often is too much work.</a:t>
            </a:r>
          </a:p>
          <a:p>
            <a:pPr lvl="1"/>
            <a:r>
              <a:rPr lang="en-US" dirty="0"/>
              <a:t>but filling it at 66% capacity but 1.5 times as often works out great</a:t>
            </a:r>
          </a:p>
          <a:p>
            <a:pPr lvl="1"/>
            <a:r>
              <a:rPr lang="en-US" dirty="0"/>
              <a:t>Also we can change the % based on how busy we are. </a:t>
            </a:r>
          </a:p>
          <a:p>
            <a:r>
              <a:rPr lang="en-US" b="1" dirty="0"/>
              <a:t>Idiot Night Manager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Good job, nerd!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District Manager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Since we hired Grunt, we are selling more fries</a:t>
            </a:r>
          </a:p>
          <a:p>
            <a:pPr lvl="1"/>
            <a:r>
              <a:rPr lang="en-US" dirty="0"/>
              <a:t>customers say the fries are fresher and crispier</a:t>
            </a:r>
          </a:p>
          <a:p>
            <a:r>
              <a:rPr lang="en-US" b="1" dirty="0"/>
              <a:t>Outcome: </a:t>
            </a:r>
          </a:p>
          <a:p>
            <a:pPr lvl="1"/>
            <a:r>
              <a:rPr lang="en-US" dirty="0"/>
              <a:t>Grunt gets promoted to “thinking” position</a:t>
            </a:r>
          </a:p>
          <a:p>
            <a:pPr lvl="1"/>
            <a:r>
              <a:rPr lang="en-US" dirty="0"/>
              <a:t>Idiot Manager has to follow Grunt’s nerdy fry cooking process any way.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52" y="338138"/>
            <a:ext cx="2471148" cy="14144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70656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#4 </a:t>
            </a:r>
            <a:r>
              <a:rPr lang="en-US" dirty="0"/>
              <a:t>Identify </a:t>
            </a:r>
            <a:r>
              <a:rPr lang="en-US" u="sng" dirty="0">
                <a:solidFill>
                  <a:srgbClr val="C00000"/>
                </a:solidFill>
              </a:rPr>
              <a:t>bad ideas</a:t>
            </a:r>
            <a:r>
              <a:rPr lang="en-US" dirty="0"/>
              <a:t> and </a:t>
            </a:r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do the right thing</a:t>
            </a:r>
            <a:r>
              <a:rPr lang="en-US" b="1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14800" cy="4144963"/>
          </a:xfrm>
        </p:spPr>
        <p:txBody>
          <a:bodyPr>
            <a:noAutofit/>
          </a:bodyPr>
          <a:lstStyle/>
          <a:p>
            <a:r>
              <a:rPr lang="en-US" sz="2000" b="1" dirty="0"/>
              <a:t>Student #1 goal</a:t>
            </a:r>
          </a:p>
          <a:p>
            <a:pPr lvl="1"/>
            <a:r>
              <a:rPr lang="en-US" sz="2000" dirty="0"/>
              <a:t>My goal is to minimize the amount of work to do on this project. </a:t>
            </a:r>
          </a:p>
          <a:p>
            <a:r>
              <a:rPr lang="en-US" sz="2000" b="1" dirty="0"/>
              <a:t>Student #1 idea</a:t>
            </a:r>
          </a:p>
          <a:p>
            <a:pPr lvl="1"/>
            <a:r>
              <a:rPr lang="en-US" sz="2000" dirty="0"/>
              <a:t>I will  just copy text from Wikipedia.</a:t>
            </a:r>
          </a:p>
          <a:p>
            <a:r>
              <a:rPr lang="en-US" sz="2000" b="1" dirty="0"/>
              <a:t>Student #2 identifies bad idea</a:t>
            </a:r>
          </a:p>
          <a:p>
            <a:pPr lvl="1"/>
            <a:r>
              <a:rPr lang="en-US" sz="2000" dirty="0"/>
              <a:t>That’s plagiarism and it might lead to you having to do more work.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4800" cy="3916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Outcome</a:t>
            </a:r>
            <a:r>
              <a:rPr lang="en-US" sz="2000" dirty="0"/>
              <a:t>:  </a:t>
            </a:r>
          </a:p>
          <a:p>
            <a:r>
              <a:rPr lang="en-US" sz="2000" dirty="0"/>
              <a:t>Student #1 gets </a:t>
            </a:r>
          </a:p>
          <a:p>
            <a:pPr lvl="1"/>
            <a:r>
              <a:rPr lang="en-US" sz="2000" dirty="0"/>
              <a:t>a zero on project, </a:t>
            </a:r>
          </a:p>
          <a:p>
            <a:pPr lvl="1"/>
            <a:r>
              <a:rPr lang="en-US" sz="2000" dirty="0"/>
              <a:t>fails the course</a:t>
            </a:r>
          </a:p>
          <a:p>
            <a:pPr lvl="1"/>
            <a:r>
              <a:rPr lang="en-US" sz="2000" dirty="0"/>
              <a:t>must take the course again</a:t>
            </a:r>
          </a:p>
          <a:p>
            <a:pPr lvl="1"/>
            <a:r>
              <a:rPr lang="en-US" sz="2000" dirty="0"/>
              <a:t>must redo project next semester anyway</a:t>
            </a:r>
          </a:p>
          <a:p>
            <a:r>
              <a:rPr lang="en-US" sz="2000" dirty="0"/>
              <a:t>Student #2 ends up doing a lot less work on the project than student #1.</a:t>
            </a:r>
          </a:p>
          <a:p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22533" y="0"/>
            <a:ext cx="1964267" cy="2209800"/>
            <a:chOff x="6722533" y="0"/>
            <a:chExt cx="1964267" cy="2209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2533" y="0"/>
              <a:ext cx="1964267" cy="22098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7239000" y="1752600"/>
              <a:ext cx="5334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39000" y="1752600"/>
              <a:ext cx="3810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Components of an Information 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76231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276231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276231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276231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Procedures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276231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62000" y="3162420"/>
            <a:ext cx="3048000" cy="590490"/>
            <a:chOff x="762000" y="3162420"/>
            <a:chExt cx="3048000" cy="59049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133600" y="1790820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3383578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Computer Side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4000" y="3162419"/>
            <a:ext cx="3048000" cy="590490"/>
            <a:chOff x="5334000" y="3162419"/>
            <a:chExt cx="3048000" cy="590490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6705600" y="1790819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3383577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Human Side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10000" y="2209800"/>
            <a:ext cx="1524000" cy="552510"/>
            <a:chOff x="3810000" y="2209800"/>
            <a:chExt cx="1524000" cy="552510"/>
          </a:xfrm>
        </p:grpSpPr>
        <p:cxnSp>
          <p:nvCxnSpPr>
            <p:cNvPr id="16" name="Straight Arrow Connector 15"/>
            <p:cNvCxnSpPr>
              <a:endCxn id="8" idx="0"/>
            </p:cNvCxnSpPr>
            <p:nvPr/>
          </p:nvCxnSpPr>
          <p:spPr>
            <a:xfrm>
              <a:off x="4572000" y="2514600"/>
              <a:ext cx="0" cy="2477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10000" y="220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Bridge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00200" y="1417638"/>
            <a:ext cx="6019800" cy="1344672"/>
            <a:chOff x="1600200" y="1417638"/>
            <a:chExt cx="6019800" cy="134467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600200" y="1600200"/>
              <a:ext cx="0" cy="1162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00200" y="1600200"/>
              <a:ext cx="2552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10001" y="141763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Actors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953000" y="1600200"/>
              <a:ext cx="2667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0" y="1600200"/>
              <a:ext cx="0" cy="1162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71800" y="1840468"/>
            <a:ext cx="3200400" cy="950387"/>
            <a:chOff x="2971800" y="1840468"/>
            <a:chExt cx="3200400" cy="950387"/>
          </a:xfrm>
        </p:grpSpPr>
        <p:sp>
          <p:nvSpPr>
            <p:cNvPr id="27" name="TextBox 26"/>
            <p:cNvSpPr txBox="1"/>
            <p:nvPr/>
          </p:nvSpPr>
          <p:spPr>
            <a:xfrm>
              <a:off x="3810000" y="18404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Instructions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971800" y="2057400"/>
              <a:ext cx="9525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81600" y="2057400"/>
              <a:ext cx="9906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971800" y="2057400"/>
              <a:ext cx="0" cy="7334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172200" y="2057400"/>
              <a:ext cx="0" cy="7049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762000" y="3886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Automation: </a:t>
            </a:r>
            <a:r>
              <a:rPr lang="en-US" dirty="0"/>
              <a:t>Move work from human side to computer side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000" y="45074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More difficult to change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2209800" y="4876800"/>
            <a:ext cx="6172200" cy="2286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>
            <a:off x="762000" y="4255532"/>
            <a:ext cx="5715000" cy="2519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20724725">
            <a:off x="1005397" y="4054668"/>
            <a:ext cx="4694804" cy="2590800"/>
          </a:xfrm>
          <a:prstGeom prst="ellipse">
            <a:avLst/>
          </a:prstGeom>
          <a:solidFill>
            <a:srgbClr val="FF5050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9815414">
            <a:off x="3233123" y="2440925"/>
            <a:ext cx="4536770" cy="3298220"/>
          </a:xfrm>
          <a:prstGeom prst="ellipse">
            <a:avLst/>
          </a:prstGeom>
          <a:solidFill>
            <a:srgbClr val="9966FF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MIS helps build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97591"/>
          </a:xfrm>
        </p:spPr>
        <p:txBody>
          <a:bodyPr>
            <a:normAutofit/>
          </a:bodyPr>
          <a:lstStyle/>
          <a:p>
            <a:r>
              <a:rPr lang="en-US" sz="2800" dirty="0"/>
              <a:t>We have studied how MIS transforms </a:t>
            </a:r>
            <a:r>
              <a:rPr lang="en-US" sz="2800" b="1" dirty="0"/>
              <a:t>data</a:t>
            </a:r>
            <a:r>
              <a:rPr lang="en-US" sz="2800" dirty="0"/>
              <a:t> into </a:t>
            </a:r>
            <a:r>
              <a:rPr lang="en-US" sz="2800" b="1" dirty="0"/>
              <a:t>information</a:t>
            </a:r>
            <a:r>
              <a:rPr lang="en-US" sz="2800" dirty="0"/>
              <a:t> and then beyond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95425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485620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5036F"/>
                </a:solidFill>
              </a:rPr>
              <a:t>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373004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D06A2"/>
                </a:solidFill>
              </a:rPr>
              <a:t>Knowledge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64640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506A2"/>
                </a:solidFill>
              </a:rPr>
              <a:t>Wisdom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5998191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6347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6650" y="5118791"/>
            <a:ext cx="203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Adding value, context, relationships,  and patterns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271427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Understanding patterns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2994125"/>
            <a:ext cx="179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Understanding </a:t>
            </a:r>
            <a:br>
              <a:rPr lang="en-US" sz="1600" dirty="0"/>
            </a:br>
            <a:r>
              <a:rPr lang="en-US" sz="1600" dirty="0"/>
              <a:t>and developing principles and concepts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81200" y="5225534"/>
            <a:ext cx="1066800" cy="81494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6182857"/>
            <a:ext cx="480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28800" y="2994125"/>
            <a:ext cx="0" cy="304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352800" y="4099381"/>
            <a:ext cx="1066800" cy="814945"/>
          </a:xfrm>
          <a:prstGeom prst="straightConnector1">
            <a:avLst/>
          </a:prstGeom>
          <a:ln w="38100">
            <a:solidFill>
              <a:srgbClr val="A5036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24400" y="2994125"/>
            <a:ext cx="1066800" cy="814945"/>
          </a:xfrm>
          <a:prstGeom prst="straightConnector1">
            <a:avLst/>
          </a:prstGeom>
          <a:ln w="38100">
            <a:solidFill>
              <a:srgbClr val="7D06A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62150" y="42672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Computers and Systems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8150" y="2797791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506A2"/>
                </a:solidFill>
              </a:rPr>
              <a:t>People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Components of an Information  System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benefits of automation is </a:t>
            </a:r>
            <a:r>
              <a:rPr lang="en-US" b="1" u="sng" dirty="0"/>
              <a:t>not</a:t>
            </a:r>
            <a:r>
              <a:rPr lang="en-US" b="1" dirty="0"/>
              <a:t> just </a:t>
            </a:r>
            <a:r>
              <a:rPr lang="en-US" dirty="0"/>
              <a:t>to do things automatically.</a:t>
            </a:r>
          </a:p>
          <a:p>
            <a:r>
              <a:rPr lang="en-US" dirty="0"/>
              <a:t>What are the real benefits of automation?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135563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5135563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5135563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5135563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Procedures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5135563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</a:t>
            </a:r>
          </a:p>
        </p:txBody>
      </p:sp>
      <p:grpSp>
        <p:nvGrpSpPr>
          <p:cNvPr id="2" name="Group 44"/>
          <p:cNvGrpSpPr/>
          <p:nvPr/>
        </p:nvGrpSpPr>
        <p:grpSpPr>
          <a:xfrm>
            <a:off x="762000" y="5535673"/>
            <a:ext cx="3048000" cy="590490"/>
            <a:chOff x="762000" y="3162420"/>
            <a:chExt cx="3048000" cy="59049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133600" y="1790820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3383578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Computer Side</a:t>
              </a: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5334000" y="5535672"/>
            <a:ext cx="3048000" cy="590490"/>
            <a:chOff x="5334000" y="3162419"/>
            <a:chExt cx="3048000" cy="590490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6705600" y="1790819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3383577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Human Side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2000" y="3916363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Automation: </a:t>
            </a:r>
            <a:r>
              <a:rPr lang="en-US" dirty="0"/>
              <a:t>Move work from human side to computer side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000" y="453763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More difficult to change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5486400" y="4800600"/>
            <a:ext cx="2895600" cy="2286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>
            <a:off x="762000" y="4191000"/>
            <a:ext cx="5715000" cy="2519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 big benefits of IS automation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Agility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People</a:t>
            </a:r>
            <a:r>
              <a:rPr lang="en-US" dirty="0"/>
              <a:t> are often</a:t>
            </a:r>
          </a:p>
          <a:p>
            <a:pPr lvl="1"/>
            <a:r>
              <a:rPr lang="en-US" dirty="0"/>
              <a:t>slow to change</a:t>
            </a:r>
          </a:p>
          <a:p>
            <a:pPr lvl="2"/>
            <a:r>
              <a:rPr lang="en-US" dirty="0"/>
              <a:t>Often hard to retrain</a:t>
            </a:r>
          </a:p>
          <a:p>
            <a:r>
              <a:rPr lang="en-US" dirty="0"/>
              <a:t>Replacing people with computers (hardware) helps businesses become more </a:t>
            </a:r>
            <a:r>
              <a:rPr lang="en-US" b="1" dirty="0"/>
              <a:t>agile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Business processes can be </a:t>
            </a:r>
            <a:r>
              <a:rPr lang="en-US" u="sng" dirty="0"/>
              <a:t>changed</a:t>
            </a:r>
            <a:r>
              <a:rPr lang="en-US" dirty="0"/>
              <a:t> easier if they are implemented with hardware or software.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Procedures</a:t>
            </a:r>
            <a:r>
              <a:rPr lang="en-US" dirty="0"/>
              <a:t> are often</a:t>
            </a:r>
          </a:p>
          <a:p>
            <a:pPr lvl="1"/>
            <a:r>
              <a:rPr lang="en-US" dirty="0"/>
              <a:t>ambiguous</a:t>
            </a:r>
          </a:p>
          <a:p>
            <a:pPr lvl="2"/>
            <a:r>
              <a:rPr lang="en-US" dirty="0"/>
              <a:t>not formally defined</a:t>
            </a:r>
          </a:p>
          <a:p>
            <a:pPr lvl="1"/>
            <a:r>
              <a:rPr lang="en-US" dirty="0"/>
              <a:t>tedious</a:t>
            </a:r>
          </a:p>
          <a:p>
            <a:pPr lvl="2"/>
            <a:r>
              <a:rPr lang="en-US" dirty="0"/>
              <a:t>difficult to follow</a:t>
            </a:r>
          </a:p>
          <a:p>
            <a:r>
              <a:rPr lang="en-US" dirty="0"/>
              <a:t>Replacing procedures with programs (software) helps business to </a:t>
            </a:r>
            <a:r>
              <a:rPr lang="en-US" b="1" dirty="0"/>
              <a:t>grow</a:t>
            </a:r>
          </a:p>
          <a:p>
            <a:pPr lvl="1"/>
            <a:r>
              <a:rPr lang="en-US" dirty="0"/>
              <a:t>Business processes can be </a:t>
            </a:r>
            <a:r>
              <a:rPr lang="en-US" sz="2600" b="1" u="sng" dirty="0"/>
              <a:t>scaled up</a:t>
            </a:r>
            <a:r>
              <a:rPr lang="en-US" dirty="0"/>
              <a:t> easier if they are implemented with software or hardware.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iTunes</a:t>
            </a:r>
            <a:r>
              <a:rPr lang="en-US" sz="3600" b="1" dirty="0"/>
              <a:t> as a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Procedures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iTunes</a:t>
            </a:r>
            <a:r>
              <a:rPr lang="en-US" sz="3600" b="1" dirty="0"/>
              <a:t> as a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Procedures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User devices:</a:t>
            </a:r>
          </a:p>
          <a:p>
            <a:r>
              <a:rPr lang="en-US" sz="1600" dirty="0"/>
              <a:t>iPhone</a:t>
            </a:r>
          </a:p>
          <a:p>
            <a:r>
              <a:rPr lang="en-US" sz="1600" dirty="0" err="1"/>
              <a:t>iPad</a:t>
            </a:r>
            <a:endParaRPr lang="en-US" sz="1600" dirty="0"/>
          </a:p>
          <a:p>
            <a:r>
              <a:rPr lang="en-US" sz="1600" dirty="0" err="1"/>
              <a:t>MacBook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Apple side:</a:t>
            </a:r>
          </a:p>
          <a:p>
            <a:r>
              <a:rPr lang="en-US" sz="1600" dirty="0"/>
              <a:t>Media Server</a:t>
            </a:r>
          </a:p>
          <a:p>
            <a:endParaRPr lang="en-US" sz="1600" dirty="0"/>
          </a:p>
          <a:p>
            <a:r>
              <a:rPr lang="en-US" sz="1600" b="1" dirty="0"/>
              <a:t>Infrastructure:</a:t>
            </a:r>
          </a:p>
          <a:p>
            <a:r>
              <a:rPr lang="en-US" sz="1600" dirty="0"/>
              <a:t>Network</a:t>
            </a:r>
          </a:p>
          <a:p>
            <a:r>
              <a:rPr lang="en-US" sz="1600" dirty="0"/>
              <a:t>Routers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User devices:</a:t>
            </a:r>
          </a:p>
          <a:p>
            <a:r>
              <a:rPr lang="en-US" sz="1600" dirty="0"/>
              <a:t>iTunes itself</a:t>
            </a:r>
          </a:p>
          <a:p>
            <a:r>
              <a:rPr lang="en-US" sz="1600" dirty="0"/>
              <a:t>Mac OS</a:t>
            </a:r>
          </a:p>
          <a:p>
            <a:endParaRPr lang="en-US" sz="1600" dirty="0"/>
          </a:p>
          <a:p>
            <a:r>
              <a:rPr lang="en-US" sz="1600" b="1" dirty="0"/>
              <a:t>Apple side:</a:t>
            </a:r>
          </a:p>
          <a:p>
            <a:r>
              <a:rPr lang="en-US" sz="1600" dirty="0"/>
              <a:t>Media Content Management System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Media itself</a:t>
            </a:r>
          </a:p>
          <a:p>
            <a:r>
              <a:rPr lang="en-US" sz="1600" dirty="0"/>
              <a:t>Music </a:t>
            </a:r>
          </a:p>
          <a:p>
            <a:r>
              <a:rPr lang="en-US" sz="1600" dirty="0"/>
              <a:t>Movies</a:t>
            </a:r>
          </a:p>
          <a:p>
            <a:r>
              <a:rPr lang="en-US" sz="1600" dirty="0"/>
              <a:t>TV Shows</a:t>
            </a:r>
          </a:p>
          <a:p>
            <a:r>
              <a:rPr lang="en-US" sz="1600" dirty="0"/>
              <a:t>Apps</a:t>
            </a:r>
          </a:p>
          <a:p>
            <a:r>
              <a:rPr lang="en-US" sz="1600" dirty="0"/>
              <a:t>Games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User:</a:t>
            </a:r>
          </a:p>
          <a:p>
            <a:r>
              <a:rPr lang="en-US" sz="1600" dirty="0"/>
              <a:t>Create account</a:t>
            </a:r>
          </a:p>
          <a:p>
            <a:r>
              <a:rPr lang="en-US" sz="1600" dirty="0"/>
              <a:t>Login</a:t>
            </a:r>
          </a:p>
          <a:p>
            <a:r>
              <a:rPr lang="en-US" sz="1600" dirty="0"/>
              <a:t>Buy song</a:t>
            </a:r>
          </a:p>
          <a:p>
            <a:endParaRPr lang="en-US" sz="1600" b="1" dirty="0"/>
          </a:p>
          <a:p>
            <a:r>
              <a:rPr lang="en-US" sz="1600" b="1" dirty="0"/>
              <a:t>Apple Side:</a:t>
            </a:r>
          </a:p>
          <a:p>
            <a:r>
              <a:rPr lang="en-US" sz="1600" dirty="0"/>
              <a:t>Add new song</a:t>
            </a:r>
          </a:p>
          <a:p>
            <a:r>
              <a:rPr lang="en-US" sz="1600" dirty="0"/>
              <a:t>Organize songs</a:t>
            </a:r>
          </a:p>
          <a:p>
            <a:r>
              <a:rPr lang="en-US" sz="1600" dirty="0"/>
              <a:t>Advertise new</a:t>
            </a:r>
            <a:br>
              <a:rPr lang="en-US" sz="1600" dirty="0"/>
            </a:br>
            <a:r>
              <a:rPr lang="en-US" sz="1600" dirty="0"/>
              <a:t>  songs</a:t>
            </a:r>
          </a:p>
          <a:p>
            <a:endParaRPr lang="en-US" sz="1600" b="1" dirty="0"/>
          </a:p>
          <a:p>
            <a:r>
              <a:rPr lang="en-US" sz="1600" b="1" dirty="0"/>
              <a:t>Content Providers:</a:t>
            </a:r>
          </a:p>
          <a:p>
            <a:r>
              <a:rPr lang="en-US" sz="1600" dirty="0"/>
              <a:t>Upload song</a:t>
            </a:r>
          </a:p>
          <a:p>
            <a:r>
              <a:rPr lang="en-US" sz="1600" dirty="0"/>
              <a:t>Get money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User: </a:t>
            </a:r>
            <a:br>
              <a:rPr lang="en-US" sz="1600" b="1" dirty="0"/>
            </a:br>
            <a:r>
              <a:rPr lang="en-US" sz="1600" dirty="0"/>
              <a:t>Consumer who buys songs,</a:t>
            </a:r>
          </a:p>
          <a:p>
            <a:endParaRPr lang="en-US" sz="1600" b="1" dirty="0"/>
          </a:p>
          <a:p>
            <a:r>
              <a:rPr lang="en-US" sz="1600" b="1" dirty="0"/>
              <a:t>Apple :</a:t>
            </a:r>
          </a:p>
          <a:p>
            <a:r>
              <a:rPr lang="en-US" sz="1600" dirty="0"/>
              <a:t>System </a:t>
            </a:r>
            <a:r>
              <a:rPr lang="en-US" sz="1600" dirty="0" err="1"/>
              <a:t>admins</a:t>
            </a:r>
            <a:endParaRPr lang="en-US" sz="1600" dirty="0"/>
          </a:p>
          <a:p>
            <a:r>
              <a:rPr lang="en-US" sz="1600" dirty="0"/>
              <a:t>Programmers</a:t>
            </a:r>
          </a:p>
          <a:p>
            <a:r>
              <a:rPr lang="en-US" sz="1600" dirty="0"/>
              <a:t>Marketers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Content Providers:</a:t>
            </a:r>
          </a:p>
          <a:p>
            <a:r>
              <a:rPr lang="en-US" sz="1600" dirty="0"/>
              <a:t>Artists, Record Studios, App Developers, Colleges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MIS applies to many fields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More than just </a:t>
            </a:r>
            <a:r>
              <a:rPr lang="en-US" sz="2800" i="1" dirty="0"/>
              <a:t>Information Systems used by </a:t>
            </a:r>
            <a:r>
              <a:rPr lang="en-US" sz="2800" b="1" i="1" dirty="0"/>
              <a:t>Managers</a:t>
            </a:r>
            <a:r>
              <a:rPr lang="en-US" sz="2800" dirty="0"/>
              <a:t>?</a:t>
            </a:r>
          </a:p>
          <a:p>
            <a:r>
              <a:rPr lang="en-US" sz="2800" dirty="0"/>
              <a:t>The study of </a:t>
            </a:r>
            <a:r>
              <a:rPr lang="en-US" sz="2800" b="1" dirty="0"/>
              <a:t>systems </a:t>
            </a:r>
            <a:r>
              <a:rPr lang="en-US" sz="2800" dirty="0"/>
              <a:t>that enable/facilitate</a:t>
            </a:r>
            <a:br>
              <a:rPr lang="en-US" sz="2800" dirty="0"/>
            </a:br>
            <a:r>
              <a:rPr lang="en-US" sz="2800" dirty="0"/>
              <a:t>the </a:t>
            </a:r>
            <a:r>
              <a:rPr lang="en-US" sz="2800" u="sng" dirty="0"/>
              <a:t>management of </a:t>
            </a:r>
            <a:r>
              <a:rPr lang="en-US" sz="2800" b="1" u="sng" dirty="0"/>
              <a:t>information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information </a:t>
            </a:r>
            <a:br>
              <a:rPr lang="en-US" sz="2800" dirty="0"/>
            </a:br>
            <a:r>
              <a:rPr lang="en-US" sz="2800" dirty="0"/>
              <a:t>could be for</a:t>
            </a:r>
          </a:p>
          <a:p>
            <a:pPr lvl="1"/>
            <a:r>
              <a:rPr lang="en-US" sz="2400" b="1" dirty="0">
                <a:solidFill>
                  <a:srgbClr val="632523"/>
                </a:solidFill>
              </a:rPr>
              <a:t>Accounting</a:t>
            </a:r>
          </a:p>
          <a:p>
            <a:pPr lvl="1"/>
            <a:r>
              <a:rPr lang="en-US" sz="2400" dirty="0"/>
              <a:t>Finance</a:t>
            </a:r>
          </a:p>
          <a:p>
            <a:pPr lvl="1"/>
            <a:r>
              <a:rPr lang="en-US" sz="2400" b="1" dirty="0">
                <a:solidFill>
                  <a:srgbClr val="632523"/>
                </a:solidFill>
              </a:rPr>
              <a:t>Marketing</a:t>
            </a:r>
          </a:p>
          <a:p>
            <a:pPr lvl="1"/>
            <a:r>
              <a:rPr lang="en-US" sz="2400" dirty="0"/>
              <a:t>Scientific Research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Computer Gaming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51066"/>
            <a:ext cx="4419600" cy="2487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638800"/>
            <a:ext cx="473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Madden Football Player Management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Canvas as a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Procedures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Examples?</a:t>
            </a:r>
            <a:endParaRPr 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Canvas as a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Procedures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People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User devices:</a:t>
            </a:r>
          </a:p>
          <a:p>
            <a:r>
              <a:rPr lang="en-US" sz="1600" dirty="0"/>
              <a:t>PC</a:t>
            </a:r>
            <a:br>
              <a:rPr lang="en-US" sz="1600" dirty="0"/>
            </a:br>
            <a:r>
              <a:rPr lang="en-US" sz="1600" dirty="0"/>
              <a:t>Laptop</a:t>
            </a:r>
          </a:p>
          <a:p>
            <a:endParaRPr lang="en-US" sz="1600" dirty="0"/>
          </a:p>
          <a:p>
            <a:r>
              <a:rPr lang="en-US" sz="1600" b="1" dirty="0"/>
              <a:t>Admin side:</a:t>
            </a:r>
          </a:p>
          <a:p>
            <a:r>
              <a:rPr lang="en-US" sz="1600" dirty="0"/>
              <a:t>Web Server</a:t>
            </a:r>
          </a:p>
          <a:p>
            <a:r>
              <a:rPr lang="en-US" sz="1600" dirty="0"/>
              <a:t>Database Server</a:t>
            </a:r>
          </a:p>
          <a:p>
            <a:endParaRPr lang="en-US" sz="1600" dirty="0"/>
          </a:p>
          <a:p>
            <a:r>
              <a:rPr lang="en-US" sz="1600" b="1" dirty="0"/>
              <a:t>Infrastructure:</a:t>
            </a:r>
          </a:p>
          <a:p>
            <a:r>
              <a:rPr lang="en-US" sz="1600" dirty="0"/>
              <a:t>Network</a:t>
            </a:r>
          </a:p>
          <a:p>
            <a:r>
              <a:rPr lang="en-US" sz="1600" dirty="0"/>
              <a:t>Routers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User devices:</a:t>
            </a:r>
          </a:p>
          <a:p>
            <a:r>
              <a:rPr lang="en-US" sz="1600" dirty="0"/>
              <a:t>Web Browser</a:t>
            </a:r>
            <a:br>
              <a:rPr lang="en-US" sz="1600" dirty="0"/>
            </a:br>
            <a:r>
              <a:rPr lang="en-US" sz="1600" dirty="0"/>
              <a:t>Excel</a:t>
            </a:r>
          </a:p>
          <a:p>
            <a:endParaRPr lang="en-US" sz="1600" dirty="0"/>
          </a:p>
          <a:p>
            <a:r>
              <a:rPr lang="en-US" sz="1600" b="1" dirty="0"/>
              <a:t>Admin side:</a:t>
            </a:r>
          </a:p>
          <a:p>
            <a:r>
              <a:rPr lang="en-US" sz="1600" dirty="0"/>
              <a:t>Blackboard system  itself</a:t>
            </a:r>
          </a:p>
          <a:p>
            <a:endParaRPr lang="en-US" sz="1600" dirty="0"/>
          </a:p>
          <a:p>
            <a:r>
              <a:rPr lang="en-US" sz="1600" dirty="0"/>
              <a:t>Database tools</a:t>
            </a:r>
          </a:p>
          <a:p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 Grades</a:t>
            </a:r>
          </a:p>
          <a:p>
            <a:endParaRPr lang="en-US" sz="1600" dirty="0"/>
          </a:p>
          <a:p>
            <a:r>
              <a:rPr lang="en-US" sz="1600" dirty="0"/>
              <a:t>PowerPoint files</a:t>
            </a:r>
          </a:p>
          <a:p>
            <a:endParaRPr lang="en-US" sz="1600" dirty="0"/>
          </a:p>
          <a:p>
            <a:r>
              <a:rPr lang="en-US" sz="1600" dirty="0"/>
              <a:t>Word Documents</a:t>
            </a:r>
          </a:p>
          <a:p>
            <a:endParaRPr lang="en-US" sz="1600" dirty="0"/>
          </a:p>
          <a:p>
            <a:r>
              <a:rPr lang="en-US" sz="1600" dirty="0"/>
              <a:t>Assignments</a:t>
            </a:r>
          </a:p>
          <a:p>
            <a:endParaRPr lang="en-US" sz="1600" dirty="0"/>
          </a:p>
          <a:p>
            <a:r>
              <a:rPr lang="en-US" sz="1600" dirty="0"/>
              <a:t>Project Descriptions</a:t>
            </a:r>
          </a:p>
          <a:p>
            <a:endParaRPr lang="en-US" sz="1600" dirty="0"/>
          </a:p>
          <a:p>
            <a:r>
              <a:rPr lang="en-US" sz="1600" dirty="0"/>
              <a:t>Messages</a:t>
            </a:r>
          </a:p>
          <a:p>
            <a:endParaRPr lang="en-US" sz="1600" dirty="0"/>
          </a:p>
          <a:p>
            <a:r>
              <a:rPr lang="en-US" sz="1600" dirty="0"/>
              <a:t>Due Dates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Student:</a:t>
            </a:r>
          </a:p>
          <a:p>
            <a:r>
              <a:rPr lang="en-US" sz="1600" dirty="0"/>
              <a:t>Login</a:t>
            </a:r>
          </a:p>
          <a:p>
            <a:r>
              <a:rPr lang="en-US" sz="1600" dirty="0"/>
              <a:t>Submit assignment</a:t>
            </a:r>
          </a:p>
          <a:p>
            <a:r>
              <a:rPr lang="en-US" sz="1600" dirty="0"/>
              <a:t>Check grades</a:t>
            </a:r>
          </a:p>
          <a:p>
            <a:br>
              <a:rPr lang="en-US" sz="1600" b="1" dirty="0"/>
            </a:br>
            <a:r>
              <a:rPr lang="en-US" sz="1600" b="1" dirty="0"/>
              <a:t>Faculty:</a:t>
            </a:r>
          </a:p>
          <a:p>
            <a:r>
              <a:rPr lang="en-US" sz="1600" dirty="0"/>
              <a:t>Enter grades</a:t>
            </a:r>
          </a:p>
          <a:p>
            <a:r>
              <a:rPr lang="en-US" sz="1600" dirty="0"/>
              <a:t>Upload project description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Admin side:</a:t>
            </a:r>
            <a:br>
              <a:rPr lang="en-US" sz="1600" b="1" dirty="0"/>
            </a:br>
            <a:r>
              <a:rPr lang="en-US" sz="1600" dirty="0"/>
              <a:t>Create courses</a:t>
            </a:r>
          </a:p>
          <a:p>
            <a:r>
              <a:rPr lang="en-US" sz="1600" dirty="0"/>
              <a:t>Enroll students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</a:t>
            </a:r>
          </a:p>
          <a:p>
            <a:r>
              <a:rPr lang="en-US" sz="1600" dirty="0"/>
              <a:t>Faculty</a:t>
            </a:r>
          </a:p>
          <a:p>
            <a:r>
              <a:rPr lang="en-US" sz="1600" dirty="0"/>
              <a:t>System </a:t>
            </a:r>
            <a:r>
              <a:rPr lang="en-US" sz="1600" dirty="0" err="1"/>
              <a:t>Admins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1565275"/>
          </a:xfrm>
        </p:spPr>
        <p:txBody>
          <a:bodyPr>
            <a:normAutofit/>
          </a:bodyPr>
          <a:lstStyle/>
          <a:p>
            <a:r>
              <a:rPr lang="en-US" sz="4400" u="sng" dirty="0"/>
              <a:t>Information</a:t>
            </a:r>
            <a:r>
              <a:rPr lang="en-US" sz="4400" dirty="0"/>
              <a:t> System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Concrete &amp; Real </a:t>
            </a:r>
            <a:br>
              <a:rPr lang="en-US" dirty="0"/>
            </a:br>
            <a:r>
              <a:rPr lang="en-US" dirty="0"/>
              <a:t>(i.e., not abstract)</a:t>
            </a:r>
          </a:p>
          <a:p>
            <a:pPr>
              <a:buNone/>
            </a:pPr>
            <a:r>
              <a:rPr lang="en-US" u="sng" dirty="0"/>
              <a:t>5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Hardware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Data (bridge/center)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57200"/>
            <a:ext cx="4041775" cy="1717675"/>
          </a:xfrm>
        </p:spPr>
        <p:txBody>
          <a:bodyPr>
            <a:normAutofit/>
          </a:bodyPr>
          <a:lstStyle/>
          <a:p>
            <a:r>
              <a:rPr lang="en-US" sz="4400" u="sng" dirty="0"/>
              <a:t>General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System 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Conceptual View (i.e., abstract)</a:t>
            </a:r>
          </a:p>
          <a:p>
            <a:pPr>
              <a:buNone/>
            </a:pPr>
            <a:r>
              <a:rPr lang="en-US" u="sng" dirty="0"/>
              <a:t>8 properties: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Stakeholder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System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Input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Feedback </a:t>
            </a:r>
          </a:p>
          <a:p>
            <a:pPr marL="857250" lvl="1" indent="-457200"/>
            <a:r>
              <a:rPr lang="en-US" b="1" dirty="0"/>
              <a:t>key in understanding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Control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8563" y="1295400"/>
            <a:ext cx="7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iTunes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Goal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Stakeholder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Customer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36295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Musician/</a:t>
            </a:r>
            <a:br>
              <a:rPr lang="en-US" sz="1600" b="1" dirty="0"/>
            </a:br>
            <a:r>
              <a:rPr lang="en-US" sz="1600" b="1" dirty="0"/>
              <a:t>Artist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iTunes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Goal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0" y="213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wants to buy a cheap song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Song selection, credit card number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money</a:t>
            </a:r>
            <a:r>
              <a:rPr lang="en-US" sz="1600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0" y="21336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Check to see if card is valid,</a:t>
            </a:r>
          </a:p>
          <a:p>
            <a:r>
              <a:rPr lang="en-US" sz="1600" dirty="0"/>
              <a:t>Start download of song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Stakeholder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Customer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Decoded audio file, can be copied on up to 8 devices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song</a:t>
            </a:r>
            <a:r>
              <a:rPr lang="en-US" sz="1600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36295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Wants to sell their music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3629561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Artist account information, encoded audio file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song</a:t>
            </a:r>
            <a:r>
              <a:rPr lang="en-US" sz="1600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362956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artist account, song added to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36295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Musician/</a:t>
            </a:r>
            <a:br>
              <a:rPr lang="en-US" sz="1600" dirty="0"/>
            </a:br>
            <a:r>
              <a:rPr lang="en-US" sz="1600" dirty="0"/>
              <a:t>Artist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3629561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Electronic funds added to account for each song sold (</a:t>
            </a:r>
            <a:r>
              <a:rPr lang="en-US" sz="1600" b="1" dirty="0"/>
              <a:t>money</a:t>
            </a:r>
            <a:r>
              <a:rPr lang="en-US" sz="1600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8200" y="33528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48200" y="4800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5" grpId="0"/>
      <p:bldP spid="16" grpId="0"/>
      <p:bldP spid="17" grpId="0"/>
      <p:bldP spid="18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iTunes: Customer 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Goal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0" y="213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wants to buy a cheap song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Song selection, credit card number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money</a:t>
            </a:r>
            <a:r>
              <a:rPr lang="en-US" sz="1600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0" y="21336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Check to see if card is valid,</a:t>
            </a:r>
          </a:p>
          <a:p>
            <a:r>
              <a:rPr lang="en-US" sz="1600" dirty="0"/>
              <a:t>Start download of song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Stakeholder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Customer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Decoded audio file, can be copied on up to 8 devices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song</a:t>
            </a:r>
            <a:r>
              <a:rPr lang="en-US" sz="1600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8200" y="33528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36576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 of Feedback:</a:t>
            </a:r>
          </a:p>
          <a:p>
            <a:endParaRPr lang="en-US" sz="2400" dirty="0"/>
          </a:p>
          <a:p>
            <a:r>
              <a:rPr lang="en-US" sz="2400" dirty="0"/>
              <a:t>Message: “</a:t>
            </a:r>
            <a:r>
              <a:rPr lang="en-US" sz="2400" dirty="0" err="1"/>
              <a:t>Lagy</a:t>
            </a:r>
            <a:r>
              <a:rPr lang="en-US" sz="2400" dirty="0"/>
              <a:t> </a:t>
            </a:r>
            <a:r>
              <a:rPr lang="en-US" sz="2400" dirty="0" err="1"/>
              <a:t>Gada</a:t>
            </a:r>
            <a:r>
              <a:rPr lang="en-US" sz="2400" dirty="0"/>
              <a:t> not found, did you mean Lady Gaga.”</a:t>
            </a:r>
          </a:p>
          <a:p>
            <a:r>
              <a:rPr lang="en-US" sz="2400" dirty="0"/>
              <a:t>Message: “you have $4.99 left on your gift card.”</a:t>
            </a:r>
          </a:p>
          <a:p>
            <a:r>
              <a:rPr lang="en-US" sz="2400" dirty="0"/>
              <a:t>Message: “this song is authorized on 5 devices.”</a:t>
            </a:r>
          </a:p>
          <a:p>
            <a:r>
              <a:rPr lang="en-US" sz="2400" dirty="0"/>
              <a:t>Message: “5 minutes left to download song.”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from a user/customer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Messages that let you know what is happening</a:t>
            </a:r>
          </a:p>
          <a:p>
            <a:r>
              <a:rPr lang="en-US" dirty="0"/>
              <a:t>Information about your usage of the system</a:t>
            </a:r>
          </a:p>
          <a:p>
            <a:pPr lvl="1"/>
            <a:r>
              <a:rPr lang="en-US" dirty="0">
                <a:sym typeface="Wingdings" pitchFamily="2" charset="2"/>
              </a:rPr>
              <a:t>Is your input good?</a:t>
            </a:r>
          </a:p>
          <a:p>
            <a:pPr lvl="1"/>
            <a:r>
              <a:rPr lang="en-US" dirty="0">
                <a:sym typeface="Wingdings" pitchFamily="2" charset="2"/>
              </a:rPr>
              <a:t>Is your output on the way?</a:t>
            </a:r>
          </a:p>
          <a:p>
            <a:r>
              <a:rPr lang="en-US" dirty="0">
                <a:sym typeface="Wingdings" pitchFamily="2" charset="2"/>
              </a:rPr>
              <a:t>Helps you</a:t>
            </a:r>
          </a:p>
          <a:p>
            <a:pPr lvl="1"/>
            <a:r>
              <a:rPr lang="en-US" dirty="0">
                <a:sym typeface="Wingdings" pitchFamily="2" charset="2"/>
              </a:rPr>
              <a:t>correct mistakes</a:t>
            </a:r>
          </a:p>
          <a:p>
            <a:pPr lvl="1"/>
            <a:r>
              <a:rPr lang="en-US" dirty="0">
                <a:sym typeface="Wingdings" pitchFamily="2" charset="2"/>
              </a:rPr>
              <a:t>enter input</a:t>
            </a:r>
          </a:p>
          <a:p>
            <a:pPr lvl="1"/>
            <a:r>
              <a:rPr lang="en-US" dirty="0">
                <a:sym typeface="Wingdings" pitchFamily="2" charset="2"/>
              </a:rPr>
              <a:t>understand the output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iTunes: Artist (content provider) 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Goal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Stakeholder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36576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 of Feedback:</a:t>
            </a:r>
          </a:p>
          <a:p>
            <a:endParaRPr lang="en-US" sz="2400" dirty="0"/>
          </a:p>
          <a:p>
            <a:r>
              <a:rPr lang="en-US" sz="2400" dirty="0"/>
              <a:t>Message: “Your song X has been purchased 74 times.”</a:t>
            </a:r>
          </a:p>
          <a:p>
            <a:r>
              <a:rPr lang="en-US" sz="2400" dirty="0"/>
              <a:t>Message: “</a:t>
            </a:r>
            <a:r>
              <a:rPr lang="en-US" sz="2400" i="1" dirty="0"/>
              <a:t>County</a:t>
            </a:r>
            <a:r>
              <a:rPr lang="en-US" sz="2400" dirty="0"/>
              <a:t> is not a valid category for song X.”</a:t>
            </a:r>
          </a:p>
          <a:p>
            <a:r>
              <a:rPr lang="en-US" sz="2400" dirty="0"/>
              <a:t>Message: “You have not uploaded an image for your band.”</a:t>
            </a:r>
          </a:p>
          <a:p>
            <a:r>
              <a:rPr lang="en-US" sz="2400" dirty="0"/>
              <a:t>Message: “5 minutes left to </a:t>
            </a:r>
            <a:r>
              <a:rPr lang="en-US" sz="2400"/>
              <a:t>upload song Y.”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20879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Wants to sell their music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208794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Artist account information, encoded audio file</a:t>
            </a:r>
            <a:br>
              <a:rPr lang="en-US" sz="1600" dirty="0"/>
            </a:br>
            <a:r>
              <a:rPr lang="en-US" sz="1600" dirty="0"/>
              <a:t> (</a:t>
            </a:r>
            <a:r>
              <a:rPr lang="en-US" sz="1600" b="1" dirty="0"/>
              <a:t>song</a:t>
            </a:r>
            <a:r>
              <a:rPr lang="en-US" sz="1600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08794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artist account, song added to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20879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Musician/</a:t>
            </a:r>
            <a:br>
              <a:rPr lang="en-US" sz="1600" dirty="0"/>
            </a:br>
            <a:r>
              <a:rPr lang="en-US" sz="1600" dirty="0"/>
              <a:t>Artist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208794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Electronic funds added to account for each song sold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money</a:t>
            </a:r>
            <a:r>
              <a:rPr lang="en-US" sz="1600" dirty="0"/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0" y="3276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Concept: Feedback is relative to the stakeholder/goal.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Notice how similar the </a:t>
            </a:r>
            <a:r>
              <a:rPr lang="en-US" b="1" dirty="0"/>
              <a:t>feedback</a:t>
            </a:r>
            <a:r>
              <a:rPr lang="en-US" dirty="0"/>
              <a:t> is for customers and artists.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They are both the same kind of stakeholder.</a:t>
            </a:r>
          </a:p>
          <a:p>
            <a:pPr lvl="1"/>
            <a:r>
              <a:rPr lang="en-US" dirty="0"/>
              <a:t>Both users of iTunes.</a:t>
            </a:r>
          </a:p>
          <a:p>
            <a:pPr lvl="1"/>
            <a:r>
              <a:rPr lang="en-US" dirty="0"/>
              <a:t>Symmetric goals</a:t>
            </a:r>
          </a:p>
          <a:p>
            <a:pPr lvl="2"/>
            <a:r>
              <a:rPr lang="en-US" dirty="0"/>
              <a:t>Buy song</a:t>
            </a:r>
          </a:p>
          <a:p>
            <a:pPr lvl="2"/>
            <a:r>
              <a:rPr lang="en-US" dirty="0"/>
              <a:t>Sell song</a:t>
            </a:r>
          </a:p>
          <a:p>
            <a:r>
              <a:rPr lang="en-US" dirty="0"/>
              <a:t>But, iTunes has another stakeholder!  Who?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iTunes: System Owners perspective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2057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Goal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600200"/>
            <a:ext cx="990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Stakeholder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3886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 of Feedback:</a:t>
            </a:r>
            <a:endParaRPr lang="en-US" sz="2400" dirty="0"/>
          </a:p>
          <a:p>
            <a:pPr marL="227013" indent="-227013">
              <a:buFont typeface="Arial" pitchFamily="34" charset="0"/>
              <a:buChar char="•"/>
            </a:pPr>
            <a:r>
              <a:rPr lang="en-US" sz="2400" dirty="0"/>
              <a:t>Top selling songs, shows, apps, etc.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400" b="1" dirty="0"/>
              <a:t>Login/usage report </a:t>
            </a:r>
            <a:r>
              <a:rPr lang="en-US" sz="2400" dirty="0"/>
              <a:t>including top devices used (i.e., iPhone, iPad, MacBook, PC, etc.)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Sales by media type (music, movies, etc.)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20879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Sell media (music, apps, movies, etc.)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Provide content to add value to </a:t>
            </a:r>
            <a:r>
              <a:rPr lang="en-US" sz="1600" dirty="0" err="1"/>
              <a:t>iPhone</a:t>
            </a:r>
            <a:r>
              <a:rPr lang="en-US" sz="1600" dirty="0"/>
              <a:t>, </a:t>
            </a:r>
            <a:r>
              <a:rPr lang="en-US" sz="1600" dirty="0" err="1"/>
              <a:t>iPads</a:t>
            </a:r>
            <a:r>
              <a:rPr lang="en-US" sz="1600" dirty="0"/>
              <a:t>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20879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features</a:t>
            </a:r>
          </a:p>
          <a:p>
            <a:endParaRPr lang="en-US" sz="1600" dirty="0"/>
          </a:p>
          <a:p>
            <a:r>
              <a:rPr lang="en-US" sz="1600" dirty="0"/>
              <a:t>New types of media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08794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new user accounts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Add new media</a:t>
            </a:r>
          </a:p>
          <a:p>
            <a:endParaRPr lang="en-US" sz="1600" dirty="0"/>
          </a:p>
          <a:p>
            <a:r>
              <a:rPr lang="en-US" sz="1600" dirty="0"/>
              <a:t>Promote media  </a:t>
            </a:r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20879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Apple Corporation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208794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Increased</a:t>
            </a:r>
            <a:br>
              <a:rPr lang="en-US" sz="1600" dirty="0"/>
            </a:br>
            <a:r>
              <a:rPr lang="en-US" sz="1600" dirty="0"/>
              <a:t>usage, exposure, market share</a:t>
            </a:r>
          </a:p>
          <a:p>
            <a:endParaRPr lang="en-US" sz="1600" dirty="0"/>
          </a:p>
          <a:p>
            <a:r>
              <a:rPr lang="en-US" sz="1600" dirty="0"/>
              <a:t>Increased</a:t>
            </a:r>
          </a:p>
          <a:p>
            <a:r>
              <a:rPr lang="en-US" sz="1600" dirty="0"/>
              <a:t>sales (money)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 better course title for 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would call this course…</a:t>
            </a:r>
            <a:br>
              <a:rPr lang="en-US" sz="2800" dirty="0"/>
            </a:br>
            <a:r>
              <a:rPr lang="en-US" sz="2800" b="1" dirty="0"/>
              <a:t>How Computer Systems help you Manage Information</a:t>
            </a:r>
          </a:p>
          <a:p>
            <a:endParaRPr lang="en-US" sz="2800" dirty="0"/>
          </a:p>
        </p:txBody>
      </p:sp>
      <p:pic>
        <p:nvPicPr>
          <p:cNvPr id="1026" name="Picture 2" descr="picture of sticky notes all over a computer 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200" y="3048000"/>
            <a:ext cx="3175000" cy="2381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542925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Computer being used to manage information poorly.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from the system owner’s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Messages that tell you </a:t>
            </a:r>
          </a:p>
          <a:p>
            <a:pPr lvl="1"/>
            <a:r>
              <a:rPr lang="en-US" dirty="0"/>
              <a:t>if the system is working</a:t>
            </a:r>
          </a:p>
          <a:p>
            <a:pPr lvl="1"/>
            <a:r>
              <a:rPr lang="en-US" dirty="0"/>
              <a:t>how well it’s working</a:t>
            </a:r>
          </a:p>
          <a:p>
            <a:pPr lvl="1"/>
            <a:r>
              <a:rPr lang="en-US" dirty="0"/>
              <a:t>how close you are to achieving a goal</a:t>
            </a:r>
          </a:p>
          <a:p>
            <a:pPr lvl="1"/>
            <a:endParaRPr lang="en-US" dirty="0"/>
          </a:p>
          <a:p>
            <a:r>
              <a:rPr lang="en-US" dirty="0"/>
              <a:t>Apple did NOT create iTunes to generate a sales report?</a:t>
            </a:r>
          </a:p>
          <a:p>
            <a:r>
              <a:rPr lang="en-US" dirty="0"/>
              <a:t>The sales report is feedback, not output.</a:t>
            </a:r>
          </a:p>
          <a:p>
            <a:endParaRPr lang="en-US" dirty="0"/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Information System Boundaries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Boundaries &amp; Data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People</a:t>
            </a:r>
            <a:r>
              <a:rPr lang="en-US" dirty="0"/>
              <a:t>:</a:t>
            </a:r>
          </a:p>
          <a:p>
            <a:r>
              <a:rPr lang="en-US" dirty="0"/>
              <a:t>Customers</a:t>
            </a:r>
          </a:p>
          <a:p>
            <a:r>
              <a:rPr lang="en-US" dirty="0"/>
              <a:t>Musicians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956672"/>
            <a:ext cx="2895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2.  Stakeholder</a:t>
            </a:r>
            <a:r>
              <a:rPr lang="en-US" dirty="0"/>
              <a:t>: Apple Corp.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5. Processing: </a:t>
            </a:r>
            <a:r>
              <a:rPr lang="en-US" dirty="0"/>
              <a:t>Charge customers, distribute songs, organize musicians, promote 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4. Input:</a:t>
            </a:r>
          </a:p>
          <a:p>
            <a:r>
              <a:rPr lang="en-US" dirty="0"/>
              <a:t>More musicians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6. Output:</a:t>
            </a:r>
            <a:br>
              <a:rPr lang="en-US" b="1" dirty="0"/>
            </a:br>
            <a:r>
              <a:rPr lang="en-US" dirty="0"/>
              <a:t>Electronic Funds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6100" y="3150809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7. Feedback: </a:t>
            </a:r>
            <a:endParaRPr lang="en-US" dirty="0"/>
          </a:p>
          <a:p>
            <a:r>
              <a:rPr lang="en-US" dirty="0"/>
              <a:t>Usage Reports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57465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8. Control:</a:t>
            </a:r>
          </a:p>
          <a:p>
            <a:r>
              <a:rPr lang="en-US" dirty="0"/>
              <a:t>New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Software</a:t>
            </a:r>
            <a:r>
              <a:rPr lang="en-US" dirty="0"/>
              <a:t>:</a:t>
            </a:r>
          </a:p>
          <a:p>
            <a:r>
              <a:rPr lang="en-US" dirty="0"/>
              <a:t>iTunes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Procedures</a:t>
            </a:r>
            <a:r>
              <a:rPr lang="en-US" dirty="0"/>
              <a:t>:</a:t>
            </a:r>
          </a:p>
          <a:p>
            <a:r>
              <a:rPr lang="en-US" dirty="0"/>
              <a:t>Buy song</a:t>
            </a:r>
          </a:p>
          <a:p>
            <a:r>
              <a:rPr lang="en-US" dirty="0"/>
              <a:t>Sell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  <a:r>
              <a:rPr lang="en-US" dirty="0"/>
              <a:t>:</a:t>
            </a:r>
          </a:p>
          <a:p>
            <a:r>
              <a:rPr lang="en-US" dirty="0"/>
              <a:t>Songs</a:t>
            </a:r>
          </a:p>
          <a:p>
            <a:r>
              <a:rPr lang="en-US" dirty="0"/>
              <a:t>Account Info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Hardware</a:t>
            </a:r>
            <a:r>
              <a:rPr lang="en-US" dirty="0"/>
              <a:t>:</a:t>
            </a:r>
          </a:p>
          <a:p>
            <a:r>
              <a:rPr lang="en-US" dirty="0"/>
              <a:t>Media Server</a:t>
            </a:r>
          </a:p>
          <a:p>
            <a:r>
              <a:rPr lang="en-US" dirty="0"/>
              <a:t>User devices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71700" y="1441847"/>
            <a:ext cx="4686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 Goal:  </a:t>
            </a:r>
            <a:r>
              <a:rPr lang="en-US" dirty="0"/>
              <a:t>Make a profit off the selling of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6165771" y="4032171"/>
            <a:ext cx="1536860" cy="1066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1" idx="3"/>
          </p:cNvCxnSpPr>
          <p:nvPr/>
        </p:nvCxnSpPr>
        <p:spPr>
          <a:xfrm rot="10800000">
            <a:off x="5791200" y="2141339"/>
            <a:ext cx="1676400" cy="976911"/>
          </a:xfrm>
          <a:prstGeom prst="bentConnector3">
            <a:avLst>
              <a:gd name="adj1" fmla="val -27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50" y="2141337"/>
            <a:ext cx="1619250" cy="91612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6" idx="2"/>
          </p:cNvCxnSpPr>
          <p:nvPr/>
        </p:nvCxnSpPr>
        <p:spPr>
          <a:xfrm rot="16200000" flipH="1">
            <a:off x="1118474" y="3861671"/>
            <a:ext cx="1630203" cy="13144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Information System Boundaries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Lady Gaga Perspective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People</a:t>
            </a:r>
            <a:r>
              <a:rPr lang="en-US" dirty="0"/>
              <a:t>:</a:t>
            </a:r>
          </a:p>
          <a:p>
            <a:r>
              <a:rPr lang="en-US" dirty="0"/>
              <a:t>Customers</a:t>
            </a:r>
          </a:p>
          <a:p>
            <a:r>
              <a:rPr lang="en-US" dirty="0">
                <a:solidFill>
                  <a:srgbClr val="C00000"/>
                </a:solidFill>
              </a:rPr>
              <a:t>Admin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956672"/>
            <a:ext cx="2895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2.  Stakeholder</a:t>
            </a:r>
            <a:r>
              <a:rPr lang="en-US" dirty="0"/>
              <a:t>: Lady Gaga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5. Processing: </a:t>
            </a:r>
            <a:r>
              <a:rPr lang="en-US" dirty="0"/>
              <a:t>Charge customers, distribute songs, promote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4. Input:</a:t>
            </a:r>
          </a:p>
          <a:p>
            <a:r>
              <a:rPr lang="en-US" dirty="0"/>
              <a:t>New songs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6. Output:</a:t>
            </a:r>
            <a:br>
              <a:rPr lang="en-US" b="1" dirty="0"/>
            </a:br>
            <a:r>
              <a:rPr lang="en-US" dirty="0"/>
              <a:t>Electronic Funds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6100" y="3150809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7. Feedback: </a:t>
            </a:r>
            <a:br>
              <a:rPr lang="en-US" b="1" dirty="0"/>
            </a:br>
            <a:r>
              <a:rPr lang="en-US" dirty="0"/>
              <a:t>Top Selling Songs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57465"/>
            <a:ext cx="1790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8. Control:</a:t>
            </a:r>
          </a:p>
          <a:p>
            <a:r>
              <a:rPr lang="en-US" dirty="0"/>
              <a:t>promote new song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Software</a:t>
            </a:r>
            <a:r>
              <a:rPr lang="en-US" dirty="0"/>
              <a:t>:</a:t>
            </a:r>
          </a:p>
          <a:p>
            <a:r>
              <a:rPr lang="en-US" dirty="0"/>
              <a:t>iTunes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Procedures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Categorize</a:t>
            </a:r>
          </a:p>
          <a:p>
            <a:r>
              <a:rPr lang="en-US" dirty="0">
                <a:solidFill>
                  <a:srgbClr val="C00000"/>
                </a:solidFill>
              </a:rPr>
              <a:t>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  <a:r>
              <a:rPr lang="en-US" dirty="0"/>
              <a:t>:</a:t>
            </a:r>
          </a:p>
          <a:p>
            <a:r>
              <a:rPr lang="en-US" dirty="0"/>
              <a:t>Songs</a:t>
            </a:r>
          </a:p>
          <a:p>
            <a:r>
              <a:rPr lang="en-US" dirty="0"/>
              <a:t>Account Info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Hardware</a:t>
            </a:r>
            <a:r>
              <a:rPr lang="en-US" dirty="0"/>
              <a:t>:</a:t>
            </a:r>
          </a:p>
          <a:p>
            <a:r>
              <a:rPr lang="en-US" dirty="0"/>
              <a:t>Media Server</a:t>
            </a:r>
          </a:p>
          <a:p>
            <a:r>
              <a:rPr lang="en-US" dirty="0"/>
              <a:t>User devices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05150" y="1417638"/>
            <a:ext cx="24765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 Goal:  </a:t>
            </a:r>
            <a:r>
              <a:rPr lang="en-US" dirty="0"/>
              <a:t>Sell my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6165771" y="4032171"/>
            <a:ext cx="1536860" cy="1066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1" idx="3"/>
          </p:cNvCxnSpPr>
          <p:nvPr/>
        </p:nvCxnSpPr>
        <p:spPr>
          <a:xfrm rot="10800000">
            <a:off x="5791200" y="2141339"/>
            <a:ext cx="1676400" cy="976911"/>
          </a:xfrm>
          <a:prstGeom prst="bentConnector3">
            <a:avLst>
              <a:gd name="adj1" fmla="val -27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50" y="2141337"/>
            <a:ext cx="1619250" cy="91612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6" idx="2"/>
          </p:cNvCxnSpPr>
          <p:nvPr/>
        </p:nvCxnSpPr>
        <p:spPr>
          <a:xfrm rot="16200000" flipH="1">
            <a:off x="1256978" y="4000166"/>
            <a:ext cx="1353195" cy="13144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Information System Boundaries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Dissatisfied Customer Perspective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People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Admin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Musician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1" y="1956672"/>
            <a:ext cx="3428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2.  Stakeholder</a:t>
            </a:r>
            <a:r>
              <a:rPr lang="en-US" dirty="0"/>
              <a:t>:  iTunes Customer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5. Processing: </a:t>
            </a:r>
            <a:r>
              <a:rPr lang="en-US" dirty="0"/>
              <a:t>Charge customers, distribute songs, promote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4. Input:</a:t>
            </a:r>
          </a:p>
          <a:p>
            <a:r>
              <a:rPr lang="en-US" dirty="0"/>
              <a:t>Song Selection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6. Output:</a:t>
            </a:r>
            <a:br>
              <a:rPr lang="en-US" b="1" dirty="0"/>
            </a:br>
            <a:r>
              <a:rPr lang="en-US" dirty="0"/>
              <a:t>A digital song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6101" y="2766595"/>
            <a:ext cx="1905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7. Feedback: </a:t>
            </a:r>
            <a:br>
              <a:rPr lang="en-US" b="1" dirty="0"/>
            </a:br>
            <a:r>
              <a:rPr lang="en-US" dirty="0"/>
              <a:t>“AC/DC not found”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996" y="2866963"/>
            <a:ext cx="1790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8. Control:</a:t>
            </a:r>
          </a:p>
          <a:p>
            <a:r>
              <a:rPr lang="en-US" dirty="0"/>
              <a:t>Pick a new song</a:t>
            </a:r>
          </a:p>
          <a:p>
            <a:r>
              <a:rPr lang="en-US" dirty="0"/>
              <a:t>Or stop using iTunes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Software</a:t>
            </a:r>
            <a:r>
              <a:rPr lang="en-US" dirty="0"/>
              <a:t>:</a:t>
            </a:r>
          </a:p>
          <a:p>
            <a:r>
              <a:rPr lang="en-US" dirty="0"/>
              <a:t>iTunes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Procedures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Create new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  <a:r>
              <a:rPr lang="en-US" dirty="0"/>
              <a:t>:</a:t>
            </a:r>
          </a:p>
          <a:p>
            <a:r>
              <a:rPr lang="en-US" dirty="0"/>
              <a:t>Songs</a:t>
            </a:r>
          </a:p>
          <a:p>
            <a:r>
              <a:rPr lang="en-US" dirty="0"/>
              <a:t>Account Info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Hardware</a:t>
            </a:r>
            <a:r>
              <a:rPr lang="en-US" dirty="0"/>
              <a:t>:</a:t>
            </a:r>
          </a:p>
          <a:p>
            <a:r>
              <a:rPr lang="en-US" dirty="0"/>
              <a:t>Media Server</a:t>
            </a:r>
          </a:p>
          <a:p>
            <a:r>
              <a:rPr lang="en-US" dirty="0"/>
              <a:t>User devices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199" y="1417638"/>
            <a:ext cx="32766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 Goal:  </a:t>
            </a:r>
            <a:r>
              <a:rPr lang="en-US" dirty="0"/>
              <a:t>Buy my favorite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endCxn id="15" idx="2"/>
          </p:cNvCxnSpPr>
          <p:nvPr/>
        </p:nvCxnSpPr>
        <p:spPr>
          <a:xfrm rot="5400000" flipH="1" flipV="1">
            <a:off x="6286590" y="3727937"/>
            <a:ext cx="1600022" cy="15239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5" idx="0"/>
            <a:endCxn id="11" idx="3"/>
          </p:cNvCxnSpPr>
          <p:nvPr/>
        </p:nvCxnSpPr>
        <p:spPr>
          <a:xfrm rot="16200000" flipV="1">
            <a:off x="6621573" y="1539566"/>
            <a:ext cx="625257" cy="18288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47" y="2141337"/>
            <a:ext cx="1314455" cy="725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6" idx="2"/>
          </p:cNvCxnSpPr>
          <p:nvPr/>
        </p:nvCxnSpPr>
        <p:spPr>
          <a:xfrm rot="16200000" flipH="1">
            <a:off x="1246045" y="4097593"/>
            <a:ext cx="1222655" cy="11620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Information System Boundaries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Satisfied Customer Perspective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People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Admin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Buckethead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1" y="1956672"/>
            <a:ext cx="3428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2.  Stakeholder</a:t>
            </a:r>
            <a:r>
              <a:rPr lang="en-US" dirty="0"/>
              <a:t>:  iTunes Customer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5. Processing: </a:t>
            </a:r>
            <a:r>
              <a:rPr lang="en-US" dirty="0"/>
              <a:t>Charge customers, distribute songs, promote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4. Input:</a:t>
            </a:r>
          </a:p>
          <a:p>
            <a:r>
              <a:rPr lang="en-US" dirty="0"/>
              <a:t>Credit Card #</a:t>
            </a:r>
          </a:p>
          <a:p>
            <a:r>
              <a:rPr lang="en-US" dirty="0"/>
              <a:t>Song Selection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6. Output:</a:t>
            </a:r>
            <a:br>
              <a:rPr lang="en-US" b="1" dirty="0"/>
            </a:br>
            <a:r>
              <a:rPr lang="en-US" dirty="0"/>
              <a:t>A digital song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6101" y="2766595"/>
            <a:ext cx="1905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7. Feedback: </a:t>
            </a:r>
            <a:br>
              <a:rPr lang="en-US" b="1" dirty="0"/>
            </a:br>
            <a:r>
              <a:rPr lang="en-US" dirty="0"/>
              <a:t>“</a:t>
            </a:r>
            <a:r>
              <a:rPr lang="en-US" dirty="0" err="1"/>
              <a:t>Buckethead</a:t>
            </a:r>
            <a:r>
              <a:rPr lang="en-US" dirty="0"/>
              <a:t> album on sale”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2541925"/>
            <a:ext cx="17907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8. Control:</a:t>
            </a:r>
          </a:p>
          <a:p>
            <a:r>
              <a:rPr lang="en-US" dirty="0"/>
              <a:t>Buy an iPhone so I can enjoy Buckethead on the 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Software</a:t>
            </a:r>
            <a:r>
              <a:rPr lang="en-US" dirty="0"/>
              <a:t>:</a:t>
            </a:r>
          </a:p>
          <a:p>
            <a:r>
              <a:rPr lang="en-US" dirty="0"/>
              <a:t>iTunes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Procedures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Create new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  <a:r>
              <a:rPr lang="en-US" dirty="0"/>
              <a:t>:</a:t>
            </a:r>
          </a:p>
          <a:p>
            <a:r>
              <a:rPr lang="en-US" dirty="0"/>
              <a:t>Songs</a:t>
            </a:r>
          </a:p>
          <a:p>
            <a:r>
              <a:rPr lang="en-US" dirty="0"/>
              <a:t>Account Info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Hardware</a:t>
            </a:r>
            <a:r>
              <a:rPr lang="en-US" dirty="0"/>
              <a:t>:</a:t>
            </a:r>
          </a:p>
          <a:p>
            <a:r>
              <a:rPr lang="en-US" dirty="0"/>
              <a:t>Media Server</a:t>
            </a:r>
          </a:p>
          <a:p>
            <a:r>
              <a:rPr lang="en-US" dirty="0">
                <a:solidFill>
                  <a:srgbClr val="C00000"/>
                </a:solidFill>
              </a:rPr>
              <a:t>User devices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33673" y="1417638"/>
            <a:ext cx="3219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 Goal:  </a:t>
            </a:r>
            <a:r>
              <a:rPr lang="en-US" dirty="0"/>
              <a:t>Buy my favorite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endCxn id="15" idx="2"/>
          </p:cNvCxnSpPr>
          <p:nvPr/>
        </p:nvCxnSpPr>
        <p:spPr>
          <a:xfrm rot="5400000" flipH="1" flipV="1">
            <a:off x="6275428" y="3739100"/>
            <a:ext cx="1622348" cy="15239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5" idx="0"/>
            <a:endCxn id="11" idx="3"/>
          </p:cNvCxnSpPr>
          <p:nvPr/>
        </p:nvCxnSpPr>
        <p:spPr>
          <a:xfrm rot="16200000" flipV="1">
            <a:off x="6621573" y="1539566"/>
            <a:ext cx="625257" cy="18288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51" y="2141337"/>
            <a:ext cx="1314451" cy="4005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H="1">
            <a:off x="1412529" y="4134000"/>
            <a:ext cx="1270696" cy="10858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Concept: Feedback is not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“you have $4.99 left on your gift card.” </a:t>
            </a:r>
          </a:p>
          <a:p>
            <a:pPr lvl="1"/>
            <a:r>
              <a:rPr lang="en-US" dirty="0"/>
              <a:t>Consumers do NOT login to iTunes to find out how much money they have left on a gift card.</a:t>
            </a:r>
          </a:p>
          <a:p>
            <a:pPr lvl="1"/>
            <a:r>
              <a:rPr lang="en-US" dirty="0"/>
              <a:t>The goal is to get and listen to music</a:t>
            </a:r>
          </a:p>
          <a:p>
            <a:r>
              <a:rPr lang="en-US" dirty="0"/>
              <a:t>“</a:t>
            </a:r>
            <a:r>
              <a:rPr lang="en-US" i="1" dirty="0"/>
              <a:t>County</a:t>
            </a:r>
            <a:r>
              <a:rPr lang="en-US" dirty="0"/>
              <a:t> is not a valid category for your song.”</a:t>
            </a:r>
          </a:p>
          <a:p>
            <a:pPr lvl="1"/>
            <a:r>
              <a:rPr lang="en-US" dirty="0"/>
              <a:t>Artists do NOT login to iTunes to figure out how to spell “Country.”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These messages are forms of feedback, </a:t>
            </a:r>
            <a:r>
              <a:rPr lang="en-US" b="1" dirty="0"/>
              <a:t>not output!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3200400" cy="148907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Feedback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feedback is a form of output because it comes out of the system</a:t>
            </a:r>
          </a:p>
          <a:p>
            <a:pPr marL="0" indent="0">
              <a:buNone/>
            </a:pPr>
            <a:r>
              <a:rPr lang="en-US" dirty="0"/>
              <a:t>But, feedback is specific output that</a:t>
            </a:r>
          </a:p>
          <a:p>
            <a:r>
              <a:rPr lang="en-US" b="1" dirty="0"/>
              <a:t>helps stakeholders use a system</a:t>
            </a:r>
          </a:p>
          <a:p>
            <a:r>
              <a:rPr lang="en-US" b="1" dirty="0"/>
              <a:t>tells owners if a system is working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041775" cy="148907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Output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382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Pure output is more directly connected to the goal or purpose of a system.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you want to buy a song from a system, the output is the song.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What if the goal of a system is to generate a sales report?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9963" y="1501914"/>
            <a:ext cx="98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595A9-BD65-824B-A504-EC4BAF865C7D}"/>
              </a:ext>
            </a:extLst>
          </p:cNvPr>
          <p:cNvSpPr/>
          <p:nvPr/>
        </p:nvSpPr>
        <p:spPr>
          <a:xfrm>
            <a:off x="457199" y="1295400"/>
            <a:ext cx="4040187" cy="4953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CBBC0-2481-0344-AE46-7F7FB26F240C}"/>
              </a:ext>
            </a:extLst>
          </p:cNvPr>
          <p:cNvSpPr/>
          <p:nvPr/>
        </p:nvSpPr>
        <p:spPr>
          <a:xfrm>
            <a:off x="309563" y="762000"/>
            <a:ext cx="8453437" cy="58674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535113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err="1"/>
              <a:t>Facebook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74875"/>
            <a:ext cx="4040188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Goal: </a:t>
            </a:r>
            <a:r>
              <a:rPr lang="en-US" dirty="0"/>
              <a:t>In 2008, McDonalds wanted to use social networking to distribute coupons to </a:t>
            </a:r>
            <a:r>
              <a:rPr lang="en-US" b="1" u="sng" dirty="0"/>
              <a:t>better promote its new menu items</a:t>
            </a:r>
            <a:r>
              <a:rPr lang="en-US" dirty="0"/>
              <a:t>.  Hopefully sales for the new items will improve once the coupons are on </a:t>
            </a:r>
            <a:r>
              <a:rPr lang="en-US" dirty="0" err="1"/>
              <a:t>Facebook</a:t>
            </a:r>
            <a:r>
              <a:rPr lang="en-US" dirty="0"/>
              <a:t>?</a:t>
            </a:r>
          </a:p>
          <a:p>
            <a:pPr>
              <a:buNone/>
            </a:pPr>
            <a:r>
              <a:rPr lang="en-US" b="1" dirty="0"/>
              <a:t>Sales Report</a:t>
            </a:r>
          </a:p>
          <a:p>
            <a:pPr>
              <a:buNone/>
            </a:pPr>
            <a:r>
              <a:rPr lang="en-US" dirty="0"/>
              <a:t>	Output or feedback?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535113"/>
            <a:ext cx="4041775" cy="639762"/>
          </a:xfrm>
        </p:spPr>
        <p:txBody>
          <a:bodyPr>
            <a:noAutofit/>
          </a:bodyPr>
          <a:lstStyle/>
          <a:p>
            <a:r>
              <a:rPr lang="en-US" sz="3200" dirty="0"/>
              <a:t>Cash Register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en-US" b="1" dirty="0"/>
              <a:t>Goal: </a:t>
            </a:r>
            <a:r>
              <a:rPr lang="en-US" dirty="0"/>
              <a:t>In the 1980’s McDonalds wanted to </a:t>
            </a:r>
            <a:r>
              <a:rPr lang="en-US" b="1" u="sng" dirty="0"/>
              <a:t>track sales in real time</a:t>
            </a:r>
            <a:r>
              <a:rPr lang="en-US" dirty="0"/>
              <a:t> so they invest in a computerized cash register system.  Real time sales reporting will help them improve their supply chain.</a:t>
            </a:r>
          </a:p>
          <a:p>
            <a:pPr>
              <a:buNone/>
            </a:pPr>
            <a:r>
              <a:rPr lang="en-US" b="1" dirty="0"/>
              <a:t>Sales Report</a:t>
            </a:r>
          </a:p>
          <a:p>
            <a:pPr>
              <a:buNone/>
            </a:pPr>
            <a:r>
              <a:rPr lang="en-US" dirty="0"/>
              <a:t>	Output or feedback?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535113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/>
              <a:t>Canvas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74875"/>
            <a:ext cx="4040188" cy="3951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Goal: </a:t>
            </a:r>
            <a:r>
              <a:rPr lang="en-US" dirty="0"/>
              <a:t>Professor wants to track if students are clicking on the assigned case studies</a:t>
            </a:r>
          </a:p>
          <a:p>
            <a:pPr>
              <a:buNone/>
            </a:pPr>
            <a:r>
              <a:rPr lang="en-US" b="1" dirty="0"/>
              <a:t>Input: </a:t>
            </a:r>
            <a:r>
              <a:rPr lang="en-US" dirty="0"/>
              <a:t>Case Studies (Word Documents)</a:t>
            </a:r>
          </a:p>
          <a:p>
            <a:pPr>
              <a:buNone/>
            </a:pPr>
            <a:r>
              <a:rPr lang="en-US" b="1" dirty="0"/>
              <a:t>Processing: </a:t>
            </a:r>
            <a:r>
              <a:rPr lang="en-US" dirty="0"/>
              <a:t>Students login, navigate to case studies, click on document, Blackboard tracks the clicks.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/>
              <a:t>Student Click Report</a:t>
            </a:r>
          </a:p>
          <a:p>
            <a:pPr>
              <a:buNone/>
            </a:pPr>
            <a:r>
              <a:rPr lang="en-US" dirty="0"/>
              <a:t>	Output or feedback?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535113"/>
            <a:ext cx="4041775" cy="639762"/>
          </a:xfrm>
        </p:spPr>
        <p:txBody>
          <a:bodyPr>
            <a:noAutofit/>
          </a:bodyPr>
          <a:lstStyle/>
          <a:p>
            <a:r>
              <a:rPr lang="en-US" sz="3200" dirty="0"/>
              <a:t>Canvas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4041775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Goal: </a:t>
            </a:r>
            <a:r>
              <a:rPr lang="en-US" dirty="0"/>
              <a:t>Professor wants to share grades with students.</a:t>
            </a:r>
          </a:p>
          <a:p>
            <a:pPr>
              <a:buNone/>
            </a:pPr>
            <a:r>
              <a:rPr lang="en-US" b="1" dirty="0"/>
              <a:t>Problem: </a:t>
            </a:r>
            <a:r>
              <a:rPr lang="en-US" dirty="0"/>
              <a:t>Students keep asking for their grades in class</a:t>
            </a:r>
          </a:p>
          <a:p>
            <a:pPr>
              <a:buNone/>
            </a:pPr>
            <a:r>
              <a:rPr lang="en-US" b="1" dirty="0"/>
              <a:t>Investigation:  </a:t>
            </a:r>
            <a:r>
              <a:rPr lang="en-US" dirty="0"/>
              <a:t>Professor notices that students have never logged in.</a:t>
            </a:r>
          </a:p>
          <a:p>
            <a:pPr>
              <a:buNone/>
            </a:pPr>
            <a:r>
              <a:rPr lang="en-US" b="1" dirty="0"/>
              <a:t>Solution: </a:t>
            </a:r>
            <a:r>
              <a:rPr lang="en-US" dirty="0"/>
              <a:t>Professor shows students how to login.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/>
              <a:t>Student Login Report</a:t>
            </a:r>
          </a:p>
          <a:p>
            <a:pPr>
              <a:buNone/>
            </a:pPr>
            <a:r>
              <a:rPr lang="en-US" dirty="0"/>
              <a:t>	Output or feedback?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vs.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Input is what you put into the system.</a:t>
            </a:r>
          </a:p>
          <a:p>
            <a:pPr lvl="1"/>
            <a:r>
              <a:rPr lang="en-US" dirty="0"/>
              <a:t>It is typically processed in some way to produce output.</a:t>
            </a:r>
          </a:p>
          <a:p>
            <a:pPr lvl="2"/>
            <a:r>
              <a:rPr lang="en-US" dirty="0"/>
              <a:t>You input </a:t>
            </a:r>
            <a:r>
              <a:rPr lang="en-US" b="1" dirty="0"/>
              <a:t>fuel</a:t>
            </a:r>
            <a:r>
              <a:rPr lang="en-US" dirty="0"/>
              <a:t> into a car and the car produces forward movement</a:t>
            </a:r>
          </a:p>
          <a:p>
            <a:pPr lvl="2"/>
            <a:r>
              <a:rPr lang="en-US" dirty="0"/>
              <a:t>From Apple’s perspective, you put musicians and customers in iTunes and money comes out.</a:t>
            </a:r>
          </a:p>
          <a:p>
            <a:pPr lvl="1"/>
            <a:r>
              <a:rPr lang="en-US" dirty="0"/>
              <a:t>Input is usually a noun:  Fuel, a song, a grade, money, raw data, potatoes, a musician.</a:t>
            </a:r>
          </a:p>
          <a:p>
            <a:r>
              <a:rPr lang="en-US" b="1" dirty="0"/>
              <a:t>Control</a:t>
            </a:r>
            <a:r>
              <a:rPr lang="en-US" dirty="0"/>
              <a:t> is how you might change the system</a:t>
            </a:r>
          </a:p>
          <a:p>
            <a:pPr lvl="1"/>
            <a:r>
              <a:rPr lang="en-US" dirty="0"/>
              <a:t>Control is usually a verb.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533400"/>
            <a:ext cx="2971800" cy="914400"/>
          </a:xfrm>
        </p:spPr>
        <p:txBody>
          <a:bodyPr>
            <a:noAutofit/>
          </a:bodyPr>
          <a:lstStyle/>
          <a:p>
            <a:r>
              <a:rPr lang="en-US" sz="3200" dirty="0"/>
              <a:t>INFORMATION TECHNOLOGY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Innovations in storing, transmitting, and sharing information</a:t>
            </a:r>
          </a:p>
          <a:p>
            <a:r>
              <a:rPr lang="en-US" b="1" dirty="0"/>
              <a:t>hardware</a:t>
            </a:r>
            <a:r>
              <a:rPr lang="en-US" dirty="0"/>
              <a:t> devices like: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Computer Printer</a:t>
            </a:r>
          </a:p>
          <a:p>
            <a:pPr lvl="1"/>
            <a:r>
              <a:rPr lang="en-US" dirty="0"/>
              <a:t>Wireless Network Router</a:t>
            </a:r>
          </a:p>
          <a:p>
            <a:pPr marL="344488" indent="-344488"/>
            <a:r>
              <a:rPr lang="en-US" dirty="0"/>
              <a:t>Also includes </a:t>
            </a:r>
            <a:r>
              <a:rPr lang="en-US" b="1" dirty="0"/>
              <a:t>software</a:t>
            </a:r>
            <a:r>
              <a:rPr lang="en-US" dirty="0"/>
              <a:t>, languages, and protocols:</a:t>
            </a:r>
          </a:p>
          <a:p>
            <a:pPr lvl="1"/>
            <a:r>
              <a:rPr lang="en-US" dirty="0"/>
              <a:t>Photoshop, Java, Flash, HTML, HTTP, etc.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533400"/>
            <a:ext cx="4041775" cy="914400"/>
          </a:xfrm>
        </p:spPr>
        <p:txBody>
          <a:bodyPr>
            <a:noAutofit/>
          </a:bodyPr>
          <a:lstStyle/>
          <a:p>
            <a:r>
              <a:rPr lang="en-US" sz="3200" dirty="0"/>
              <a:t>INFORMATION SYSTEMS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1. Computer hardware </a:t>
            </a:r>
            <a:r>
              <a:rPr lang="en-US" dirty="0"/>
              <a:t>and </a:t>
            </a:r>
            <a:br>
              <a:rPr lang="en-US" dirty="0"/>
            </a:br>
            <a:r>
              <a:rPr lang="en-US" b="1" dirty="0"/>
              <a:t>2. Software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but also includes:</a:t>
            </a:r>
          </a:p>
          <a:p>
            <a:pPr>
              <a:buNone/>
            </a:pPr>
            <a:r>
              <a:rPr lang="en-US" b="1" dirty="0"/>
              <a:t>	3. People</a:t>
            </a:r>
          </a:p>
          <a:p>
            <a:pPr>
              <a:buNone/>
            </a:pPr>
            <a:r>
              <a:rPr lang="en-US" b="1" dirty="0"/>
              <a:t>	4. Processes</a:t>
            </a:r>
            <a:r>
              <a:rPr lang="en-US" dirty="0"/>
              <a:t>, and</a:t>
            </a:r>
          </a:p>
          <a:p>
            <a:pPr>
              <a:buNone/>
            </a:pPr>
            <a:r>
              <a:rPr lang="en-US" b="1" dirty="0"/>
              <a:t>	5. Data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Familiar Information Systems</a:t>
            </a:r>
          </a:p>
          <a:p>
            <a:pPr lvl="1"/>
            <a:r>
              <a:rPr lang="en-US" dirty="0"/>
              <a:t>Instagram</a:t>
            </a:r>
          </a:p>
          <a:p>
            <a:pPr lvl="1"/>
            <a:r>
              <a:rPr lang="en-US" dirty="0"/>
              <a:t>Web for Students (Siena)</a:t>
            </a:r>
          </a:p>
          <a:p>
            <a:pPr lvl="1"/>
            <a:r>
              <a:rPr lang="en-US" dirty="0"/>
              <a:t>Canvas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609600"/>
            <a:ext cx="105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1447800"/>
            <a:ext cx="807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System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Deep Fat Fryer:  </a:t>
            </a:r>
            <a:r>
              <a:rPr lang="en-US" dirty="0"/>
              <a:t>Raise the cooking temperature</a:t>
            </a:r>
          </a:p>
          <a:p>
            <a:r>
              <a:rPr lang="en-US" b="1" dirty="0" err="1"/>
              <a:t>Facebook</a:t>
            </a:r>
            <a:r>
              <a:rPr lang="en-US" b="1" dirty="0"/>
              <a:t>: </a:t>
            </a:r>
            <a:r>
              <a:rPr lang="en-US" dirty="0"/>
              <a:t>Restrict wall posting to only close friends</a:t>
            </a:r>
          </a:p>
          <a:p>
            <a:r>
              <a:rPr lang="en-US" b="1" dirty="0"/>
              <a:t>Canvas: </a:t>
            </a:r>
            <a:r>
              <a:rPr lang="en-US" dirty="0"/>
              <a:t>Show only my active courses</a:t>
            </a:r>
          </a:p>
          <a:p>
            <a:r>
              <a:rPr lang="en-US" b="1" dirty="0"/>
              <a:t>Assembly Line:  </a:t>
            </a:r>
            <a:r>
              <a:rPr lang="en-US" dirty="0"/>
              <a:t>Increase production by 20%</a:t>
            </a:r>
          </a:p>
          <a:p>
            <a:r>
              <a:rPr lang="en-US" b="1" dirty="0"/>
              <a:t>iTunes: </a:t>
            </a:r>
            <a:r>
              <a:rPr lang="en-US" dirty="0"/>
              <a:t>Block artists from uploading Microsoft file formats</a:t>
            </a:r>
          </a:p>
          <a:p>
            <a:r>
              <a:rPr lang="en-US" b="1" dirty="0"/>
              <a:t>Furnace: </a:t>
            </a:r>
            <a:r>
              <a:rPr lang="en-US" dirty="0"/>
              <a:t>Limit the output to 71 degrees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have </a:t>
            </a:r>
            <a:r>
              <a:rPr lang="en-US" u="sng" dirty="0"/>
              <a:t>variables</a:t>
            </a:r>
            <a:r>
              <a:rPr lang="en-US" dirty="0"/>
              <a:t> that </a:t>
            </a:r>
            <a:r>
              <a:rPr lang="en-US" b="1" dirty="0"/>
              <a:t>can</a:t>
            </a:r>
            <a:r>
              <a:rPr lang="en-US" dirty="0"/>
              <a:t> be changed</a:t>
            </a:r>
          </a:p>
          <a:p>
            <a:pPr lvl="1"/>
            <a:r>
              <a:rPr lang="en-US" dirty="0"/>
              <a:t>And </a:t>
            </a:r>
            <a:r>
              <a:rPr lang="en-US" u="sng" dirty="0"/>
              <a:t>parameters</a:t>
            </a:r>
            <a:r>
              <a:rPr lang="en-US" dirty="0"/>
              <a:t> that </a:t>
            </a:r>
            <a:r>
              <a:rPr lang="en-US" b="1" dirty="0"/>
              <a:t>cannot</a:t>
            </a:r>
            <a:r>
              <a:rPr lang="en-US" dirty="0"/>
              <a:t> be change</a:t>
            </a:r>
          </a:p>
          <a:p>
            <a:r>
              <a:rPr lang="en-US" dirty="0"/>
              <a:t>Variable:</a:t>
            </a:r>
          </a:p>
          <a:p>
            <a:pPr lvl="1"/>
            <a:r>
              <a:rPr lang="en-US" dirty="0"/>
              <a:t>Assembly line can be set to make between 0 and 20 cars per hour</a:t>
            </a:r>
          </a:p>
          <a:p>
            <a:pPr lvl="1"/>
            <a:r>
              <a:rPr lang="en-US" dirty="0"/>
              <a:t>We can set it to </a:t>
            </a:r>
            <a:r>
              <a:rPr lang="en-US" dirty="0" err="1"/>
              <a:t>mae</a:t>
            </a:r>
            <a:r>
              <a:rPr lang="en-US" dirty="0"/>
              <a:t> 10 cars per hour</a:t>
            </a:r>
          </a:p>
          <a:p>
            <a:r>
              <a:rPr lang="en-US" dirty="0"/>
              <a:t>Parameter:</a:t>
            </a:r>
          </a:p>
          <a:p>
            <a:pPr lvl="1"/>
            <a:r>
              <a:rPr lang="en-US" dirty="0"/>
              <a:t>20 cars per minute is the maximum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Setting the thermostat to 68 degrees</a:t>
            </a:r>
          </a:p>
          <a:p>
            <a:r>
              <a:rPr lang="en-US" dirty="0"/>
              <a:t>Is this an example of input, output, processing, control or feedback.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Setting the thermostat to 68 degrees</a:t>
            </a:r>
          </a:p>
          <a:p>
            <a:r>
              <a:rPr lang="en-US" dirty="0"/>
              <a:t>First ask two questions: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Who is the </a:t>
            </a:r>
            <a:r>
              <a:rPr lang="en-US" sz="3200" b="1" dirty="0"/>
              <a:t>stakeholder</a:t>
            </a:r>
            <a:r>
              <a:rPr lang="en-US" sz="3200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What is their </a:t>
            </a:r>
            <a:r>
              <a:rPr lang="en-US" sz="3200" b="1" dirty="0"/>
              <a:t>goal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Setting the thermostat to 68 degrees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Who is the </a:t>
            </a:r>
            <a:r>
              <a:rPr lang="en-US" sz="3200" b="1" dirty="0"/>
              <a:t>stakeholder</a:t>
            </a:r>
            <a:r>
              <a:rPr lang="en-US" sz="3200" dirty="0"/>
              <a:t>?  	</a:t>
            </a:r>
            <a:br>
              <a:rPr lang="en-US" sz="3200" dirty="0"/>
            </a:br>
            <a:r>
              <a:rPr lang="en-US" sz="3200" b="1" dirty="0"/>
              <a:t>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What is their </a:t>
            </a:r>
            <a:r>
              <a:rPr lang="en-US" sz="3200" b="1" dirty="0"/>
              <a:t>goal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3200" b="1" dirty="0"/>
              <a:t>To keep the room temperature at 68 degrees</a:t>
            </a:r>
          </a:p>
          <a:p>
            <a:pPr marL="914400" lvl="1" indent="-514350">
              <a:buFont typeface="+mj-lt"/>
              <a:buAutoNum type="arabicPeriod"/>
            </a:pPr>
            <a:endParaRPr lang="en-US" sz="3200" dirty="0"/>
          </a:p>
          <a:p>
            <a:pPr marL="914400" lvl="1" indent="-51435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/>
              <a:t>Setting</a:t>
            </a:r>
            <a:r>
              <a:rPr lang="en-US" i="1" dirty="0"/>
              <a:t> the thermostat to 68 degrees</a:t>
            </a:r>
          </a:p>
          <a:p>
            <a:pPr lvl="1"/>
            <a:r>
              <a:rPr lang="en-US" dirty="0"/>
              <a:t>“setting” is a verb</a:t>
            </a:r>
          </a:p>
          <a:p>
            <a:pPr lvl="1"/>
            <a:r>
              <a:rPr lang="en-US" b="1" dirty="0"/>
              <a:t>Could be processing or control</a:t>
            </a:r>
          </a:p>
          <a:p>
            <a:r>
              <a:rPr lang="en-US" dirty="0"/>
              <a:t>Control can change the processing.</a:t>
            </a:r>
          </a:p>
          <a:p>
            <a:r>
              <a:rPr lang="en-US" dirty="0"/>
              <a:t>But, processing directly leads to output.</a:t>
            </a:r>
          </a:p>
          <a:p>
            <a:pPr lvl="1"/>
            <a:r>
              <a:rPr lang="en-US" dirty="0"/>
              <a:t>What if there is no fuel?</a:t>
            </a:r>
          </a:p>
          <a:p>
            <a:pPr lvl="1"/>
            <a:r>
              <a:rPr lang="en-US" dirty="0"/>
              <a:t>What if the temp is already 68 degrees?</a:t>
            </a:r>
          </a:p>
          <a:p>
            <a:pPr lvl="1"/>
            <a:r>
              <a:rPr lang="en-US" b="1" dirty="0"/>
              <a:t>“Burning fuel” is the process to </a:t>
            </a:r>
            <a:r>
              <a:rPr lang="en-US" b="1"/>
              <a:t>make heat</a:t>
            </a:r>
            <a:endParaRPr lang="en-US" b="1" dirty="0"/>
          </a:p>
          <a:p>
            <a:pPr lvl="1"/>
            <a:r>
              <a:rPr lang="en-US" dirty="0"/>
              <a:t>“Heat” is the output.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is always part of bigger systems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Consider these examples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Instagram</a:t>
            </a:r>
          </a:p>
          <a:p>
            <a:pPr lvl="1"/>
            <a:r>
              <a:rPr lang="en-US" sz="2400" dirty="0"/>
              <a:t>Pointless without </a:t>
            </a:r>
            <a:r>
              <a:rPr lang="en-US" sz="2400" b="1" u="sng" dirty="0"/>
              <a:t>people</a:t>
            </a:r>
            <a:br>
              <a:rPr lang="en-US" sz="2400" dirty="0"/>
            </a:br>
            <a:endParaRPr lang="en-US" sz="2400" dirty="0"/>
          </a:p>
          <a:p>
            <a:r>
              <a:rPr lang="en-US" sz="2800" b="1" dirty="0"/>
              <a:t>Web for Students</a:t>
            </a:r>
          </a:p>
          <a:p>
            <a:pPr lvl="1"/>
            <a:r>
              <a:rPr lang="en-US" sz="2400" dirty="0"/>
              <a:t>Little value without </a:t>
            </a:r>
            <a:r>
              <a:rPr lang="en-US" sz="2400" b="1" u="sng" dirty="0"/>
              <a:t>data</a:t>
            </a:r>
            <a:r>
              <a:rPr lang="en-US" sz="2400" dirty="0"/>
              <a:t> (class schedules, rosters, etc.)</a:t>
            </a:r>
            <a:br>
              <a:rPr lang="en-US" sz="2400" dirty="0"/>
            </a:br>
            <a:endParaRPr lang="en-US" sz="2400" dirty="0"/>
          </a:p>
          <a:p>
            <a:r>
              <a:rPr lang="en-US" sz="2800" b="1" dirty="0"/>
              <a:t>Canvas</a:t>
            </a:r>
          </a:p>
          <a:p>
            <a:pPr lvl="1"/>
            <a:r>
              <a:rPr lang="en-US" sz="2400" dirty="0"/>
              <a:t>Useless without </a:t>
            </a:r>
            <a:r>
              <a:rPr lang="en-US" sz="2400" b="1" u="sng" dirty="0"/>
              <a:t>procedures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6262" name="AutoShape 6" descr="data:image/jpeg;base64,/9j/4AAQSkZJRgABAQAAAQABAAD/2wCEAAkGBhIQEBAUEBIUDxAQFRQUEBIQFRAPEBEQFBAVFRYQFBIYGyYfFxkjGRIUIC8gJCgpLCwsFh4xNTAqNSYsLCkBCQoKDgwOGg8PGikcHCQpKSwsKSkpKSwtLCkpKSwpKTQpLCwpKS4tKSkpKTUpLCkpKSwpLCkpKSwsKSwpKSkuKf/AABEIAKcBLQMBIgACEQEDEQH/xAAcAAEAAgMBAQEAAAAAAAAAAAAABQcDBAYCAQj/xABIEAABAwICBQgECggFBQAAAAABAAIDBBEFIQYSMUFRBxMiMmFxgZEUUqGxJTNCYnJzgpLBwyMkU6LC0eHwFTRDsrMXY5PS8f/EABoBAQADAQEBAAAAAAAAAAAAAAADBAUCAQb/xAArEQEAAgIBAwIFAwUAAAAAAAAAAQIDEQQFEiExMhNBUYGxIpHRFEJhcaH/2gAMAwEAAhEDEQA/ALxREQEREBERAREQEREBERAREQEWGara02ObvVbm7+nitOqxItaXOcyBjes+QiwHaSQ1vtQSS+F4G0271XeLcreFwEh1Ual3q04fKCeF22Z7VFf9W+c/yuE1s43OMYY0+IDl7oWqapnrt+81e2yA7CD3EFVUOUevIv8A4HNbtmYD5c2vB5U5mZ1GC1cYHyowJgPHUCakW0irDD+WbDHnVe+ajfwmY9gHeWFw812uF48yobr088VUzixzXW73M2eITQmkWtHXNOTugT62w9zti2V4CIiAiIgIiICIiAiIgIiICIiAiIgIiICIiAiIgIiICIsc84YLnw4k8AOKD1JIGglxsBvKi8RxZscb5JXingYLue8hmXEk9Xu2qG0v0wgw+Hnqp13G4ggZYve/1WjjmLu2C/nWrqCqxeRs+KExwA61PQsLmsaNzpN5NvHu2LqK7JnSZr+U+eqc6LBKfnGg2fWVALIGni1p6x7XZ/NWi3QJ1S4SYrVy10m3mw4x07OxrR+Gr3LoaWNsbWsjaGMaLNa0BrWjgAFstepoojm7FhmB01MLQQRxdrWN1vF+0+akdda4cvYK77XHcy6ya68BfV72vO5irKKKYWmjZK07pGtePaFy1bybU2tzlI+XD5x1X0z3AA9rCdnYCF11l8IXna973KQaZYphmWIRDEqQbaiAATsbxezYfEfaVgaNaVQVkXOUcrZoxbWjJs+M+qWnNh78uChnLkMW0RdHL6VhsnoVY25szowzcWPZsF+63Eb1xbH9EkX+q6oZw/ZtG0HIjvCyKutB+UEVrjBUN9ExKEWfEcmyAbXx36zd5bu2gkZrvqap18jk4bR+I4hQTGnbOiIvAREQEREBERAREQEREBERAREQEREBERAREQfHvABJyAzJ7FyulmlUVDTvqqg9FuUMY673kdFjR6x3ncLqbr5gTqk2Ywa0hOQ4gHs3nwVFYrjJxjEHTOzoaNxZSMPVkeDnMRvvke7VHFdVjZM6ZcLpJayo9PxDpTu/y8J+Lpo/kgN4/wA7nM5dQ2VRrJVsRyK1Wiva6RY9Z2OWhG9b1K3WICl7UM3bMa2GRkrmarTqFnxLDKfWf0GeQzPsUJWabVUmx/NN4RDU/e63tUc5I+SSMdpWM6LVF3kMHFxDR5laU2OUjOtOwngzWkP7oKq6Wsc83c4uPFxJPmVjMqjnJKSMULHl01pG7BK/ua1o/edf2LVfp9F8mBx+k8D3NK4LnE5xc99nXZV2rtPRupx4vcfwUpT1nPQRS21edbrau23SI2+CrYSLvcGd+oUn1f5j13jmZlzeIiPCJ0nwAVIbJG7mauEh0EzSWua4G4aSN1/L39Xyd6cmvY6KcCHEaXKZmwSDZzrR6pyuBsJBGRChJ5Fy+PCSCWKupOjU0pu4bpYR1mOG8Wv4E8AvclNlLv0JBMHtvs3Ebwd4WRc5oxpFHV08NTCf0c7RrjaWO2Fru1rrg9i6NVEwiIgIiICIiAiIgIiICIiAiIgIiICIiAsc8oa0uO4X/osi0sQfcsbxOse5v9dVBXHK/pC+CjZTRH9ZxFxYSNrYsucd43azuJ4LjcNhbDGyNnVYLd53nxNysWmWK+l41UuveOjAp4uGuL84fvGT2JFIruLH4QZb68JaORbUcii4pFuRPVutFG+RJxPUvhh6QUFC5TWFO6QXVqarKGMm5VSyTJfecWo2TJeucWU2mzzic4tbXWM1bQbawvwuCfLag3ecX3nF8p8OqJPi6aokHFsMtvvEALei0Rr3bKSQfTdBGfIvXunM2iPWWlzisDB3/B9J9X+Y9V1VwSQyPjlbqSRkBzdZr7EtDtrcjk4LvsHf8H0f1f5j1NgjdkPItqu3iokUdLItmpeoyaRWporUyJHkrxb0SvmoXn9XqwZqYHY2UDpsHe0H7g4q7KKS7bHMtyPbwPlZfmbGap0LoKmP42lkbI3uDhcdxsF+i8JrmyiKWM3jqI2vb3OaHt9jj5Khmp2yv0t3QlkRFA7EREBERAREQEREBERAREQEREBERAUNilaI+fkOyGMu8GtLz7gplcLygVRZh2JOG3mpAPtMDf4l7EbnQonBZS5jnuzfM9z3HiXH/wCqbhkXN4bVNDGt2WFs1NU77rbpjZea6Yhet6JyioHLfhcrMUZeTKlKcqcwo9IKApip3CusF5lrqkoqZd3hTRlsDv8AZvXe0fJY8f5qpaw72UzNcjs52TLyaq7c/I/3vV/1p6bu8+9Y+LHF58t7mZ7Yojt+bnqXQTD4+tC6oPGoe+QfcBDfYpimbHCLQRRwjhExkX+0BeXOWJxV6uGsfJj35N7estiStcdpuvLKg3C1XFIzmFN2RpX+LO1b6ZyfCNX9Nv8AwxrrcHf8H0f1f5j1xemrvhGr+mz/AIY11+EO+DqL6r8x6ocaN5JbvLtrDWf9fhr1T1FTyLeq3qJqJFpTRn48jUrumx7fWBHsVtckeJmXCKW56UDnRHuZIbfuPCpqqrWt3+WasbkQqL0VY3cycuHZrRNP8KzuVTVdtfj22ucIvETrtB4gL2s1bEREBERAREQEREBERAREQEREBERAKrrlIzwzER8w/wC5hVirhtMKTnaWvjG18Utu/myR7QF3T3QPznTt2KWpRwUZSm4ClqVfT0qxM8pSmkPFSdPIVHUwUnTtU8VYmaUlTSKfwiQawUDTMU/hMfSCr8jXZKvx7T8WFEmrZcjWzva2e26/Q9c4a7u8+9fmkxdMn538S/Sle3pu7z71jcb3S+l6pbVatVzhxXguHFeixfWQX2LR3EMLumWEkL4xwuFp4xpHR0ZLZ5hzg2xRAyyD6QGTftEKHj5T8P1s21AHrakZ9gfdRTyKR42sV4me8biridP64MxKrFiekw7v2Ma7LCp/g6hsP9L8x6rzTasjqa+olhJdFIWFhIc0kCJg2HMZgqwMKHwbQ/U/mPUHC85f3a3Ud148fb8I6sqHdyhapxO03UvVqIqVszVl4JRFQFaHIiLU1dwMrR5Q/wBVWNQrY5HqbVw+R37ad5HaGtYwe0FZnO8Y2/xVw0vUb3BZVjgFmt7lkWIuiIiAiIgIiICIiAiIgIiICIiAiIgLnMXZaY32PHnxHkujUPpDD0Wv9U59yD8w4hh5p6ieE/6Mj2DtaHHVPi2x8Vs0pXS8quEc3VR1DR0Khoa8/wDdjFh5st90rmKRy+q41viY4sxuVXUym6VTFJFfYoigFyFL4pjAo2BsYDqhwB6Qu2Jp2Eje47hs3ncDJny1xV3LHrx7Z79tU9TYeQ3WdZrfWcQ1vmclMYS1jnDUkjeeDHsefIFUtXVEk7taZ7pXcXnWt2AbGjsFlriC1jbMZg7CDxB3LEycu1/Gmti6TSmp35RzoMz3/wAS/RNf13d596oZ8GRV74gem7vPvXHG90vOreK1a4C5nlA0odSRthgOrPM3We8daOK5A1Tuc4g57gDxy6Vj81W/KNAf8QeTsfFCWfRDS02+013mpuRMxCn0ylb5d2+TiXQ3257/ABO9fPR1Jcwno6oPpkd6OrLw3LDqL6r8x64R0PAEnIADMucTYNHaTYLvqiDmKenhJu6GNrXkbNe1327NYlaHAiZy/ZldVmPhRH+UPVlQ1U5SdXIoepet2YZnHqjql1rlX5oNhZgoqKEiztRrnj5zyZHX7i63gqY0Ywf0ytgiIuzW15eHNM6Th45N+0v0TgkOtKXbmj2lYPUrxuKQ+g41dV26IBfURZK0IiICIiAiIgIiICIiAiIgIiICIiAsNXAHsc07wsyIK20pwEVdNLA7J4zjcfkytza7u3HscVSsLXMcWvBa9pLXNO0OBsQfFfpPSChsecbs2O/mqp5Q9F7k1cI3D0lo3gZCa3YMj2AHcVq9O5EUt2W9J/KpysXfXcInR5odI0HZce9RuJuMk8znbTJIO4NeWgeAaB4LLhNRquaVv4xhx1nTxgvikOtKG5uikPWcWjPUJzvuJN9yt9SpaYi0eihwL1reaz6yguaTmVtsAcLggjsIK+OsCBtccg0Xc9x4BozJWK2Gr6KXFrWi7nuaxo4ue4NA8yrdxGe73W4n3rldHdHnQubPUDUe2/MQnNzCRbnZODrE2buvc57JaaouVpcTDPul811bk0tMUrO9Njn1qY7g8ddG1rnc3LHcwy2vq32scPlMNhluIBC8GVBOr18EXjUsfDybYrd1ZcZV6LVcRsad8o3Pp/07D22HSHi0LxBo7VPNm00rfnTNFOwd7pLewFdt6aRvWvUVzuKqx07c+rajrU69vlG4bgDKQiSVwmqG9QNvzUJt1hfN7/nG1tw3rVr6ouJJWepnuoqqkWrg49cMaqp3z35Fu67TqpFE1D1uVL1J6GaLGun1pB+rQkGQ7pHbRCPeezvC7zZK4qTazT42KZnUOu5MtH+Yp3VEgtLUgagO1sAPRH2j0u7VVt4LSc3GL9Z2ZUHhFFzsgy6DOGQvwXVgL4/LknJebS3ax2xqH1ERRvRERAREQEREBERAREQEREBERAREQEREHiWIOBBzBXI4jQmFxBF2O2Hdn8krsVgrKNsrS1wvdBRGlWiRpnOmpxenOb2DMw9o4s93ctLC8WcyxBt3K2K2idAbOzZudty4FcTj2goJMlHZrtroTkw9sZ+SezZ3Lc4nPiY+Hl/f+WTy+F3frx+rVE0EhvJTwvcdrnRsue8gLepamOL4mKOG+0xsaw+YF1yLah8Ti2RrmPb1muBa4eC34cR7Vpf0+OfMRD5/NPIj9PdKflqS7aViL1HMrBxWQVK7immbNLfNuXXkuWvz68OqF7p5FJZnyLVlkWOSpC0p6tSRCzjxS+zyqLqpl8qav++3gugwDQOWch9TeCHbqbJn+HyB2nPsG1c5c9MNd3lscbi2tPiEJgGjclfJZvQiaf0strhvzW8X9m7aVbuE4U2NscFO3VY0WyzsN7id5JzvvXrDqAANhp2BjW5ANFmt/mf7K67C8LbC3i47TvuvmOXy7ci30j6PosOGMcaZqCjETA0ePetlEVJMIiICIiAiIgIiICIiAiIgIiICIiAiIgIiICIiDHPA14IcLgrm6/AHxkuizb6p/DguoRBXGI4bDUDUqIwSOrrdF7T814zHgVy9fyevFzTShw9SbI9wkaPePFXHWYTHKOk0d6hKnRh7fin5cDmrOHlZcPtn7IcmDHk90KZqcHq4fjIJLD5TBzrfNl1p/wCI6uROqeDuifIq45KSdnWjv2tWvK4Hrxk/SaHD8Vo16tb+6u1C/TMc+kqmGKD1h5heDil948wrVNPBvhZ/4m/+qyxag6kVvosDfwCknq0fKn/UcdKr9VVwUdRN8VDK/tDHBv3jYe1TNDyfVEljO9sDd4H6WT2dEeZVhsimf1Yz9pbtPo5K/ru1RwGSrZOqZbeKxELWPgYqevlzGFaN0tIQWM15f2j+nJ9nc3wAXR0WESTWLugz2lTtDgMUW654lSIFlm3va87tO5Xq1isahr0WHsibZo8Vsoi4eiIiAiIgIiICIiAiIgIiICIiAiIgIiICIiAiIgIiICIiAiIg+ELw6nadrQiIPHobPVC9NpmjY0eSIgyBoG5fU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is always part of bigger systems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Consider these examples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 err="1"/>
              <a:t>iPhone</a:t>
            </a:r>
            <a:endParaRPr lang="en-US" sz="2800" b="1" dirty="0"/>
          </a:p>
          <a:p>
            <a:pPr lvl="1"/>
            <a:r>
              <a:rPr lang="en-US" sz="2400" dirty="0"/>
              <a:t>Less value without </a:t>
            </a:r>
            <a:r>
              <a:rPr lang="en-US" sz="2400" b="1" u="sng" dirty="0"/>
              <a:t>people</a:t>
            </a:r>
            <a:br>
              <a:rPr lang="en-US" sz="2400" dirty="0"/>
            </a:br>
            <a:endParaRPr lang="en-US" sz="2400" dirty="0"/>
          </a:p>
          <a:p>
            <a:r>
              <a:rPr lang="en-US" sz="2800" b="1" dirty="0"/>
              <a:t>Solid State Hard Drive</a:t>
            </a:r>
          </a:p>
          <a:p>
            <a:pPr lvl="1"/>
            <a:r>
              <a:rPr lang="en-US" sz="2400" dirty="0"/>
              <a:t>No value without </a:t>
            </a:r>
            <a:r>
              <a:rPr lang="en-US" sz="2400" b="1" u="sng" dirty="0"/>
              <a:t>data</a:t>
            </a:r>
            <a:r>
              <a:rPr lang="en-US" sz="2400" dirty="0"/>
              <a:t> (files, movies, etc.)</a:t>
            </a:r>
            <a:br>
              <a:rPr lang="en-US" sz="2400" dirty="0"/>
            </a:br>
            <a:endParaRPr lang="en-US" sz="2400" dirty="0"/>
          </a:p>
          <a:p>
            <a:r>
              <a:rPr lang="en-US" sz="2800" b="1" dirty="0"/>
              <a:t>Xbox </a:t>
            </a:r>
            <a:r>
              <a:rPr lang="en-US" sz="2800" b="1" dirty="0" err="1"/>
              <a:t>Kinect</a:t>
            </a:r>
            <a:endParaRPr lang="en-US" sz="2800" b="1" dirty="0"/>
          </a:p>
          <a:p>
            <a:pPr lvl="1"/>
            <a:r>
              <a:rPr lang="en-US" sz="2400" dirty="0"/>
              <a:t>Difficult to use without </a:t>
            </a:r>
            <a:r>
              <a:rPr lang="en-US" sz="2400" b="1" u="sng" dirty="0"/>
              <a:t>procedures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6262" name="AutoShape 6" descr="data:image/jpeg;base64,/9j/4AAQSkZJRgABAQAAAQABAAD/2wCEAAkGBhIQEBAUEBIUDxAQFRQUEBIQFRAPEBEQFBAVFRYQFBIYGyYfFxkjGRIUIC8gJCgpLCwsFh4xNTAqNSYsLCkBCQoKDgwOGg8PGikcHCQpKSwsKSkpKSwtLCkpKSwpKTQpLCwpKS4tKSkpKTUpLCkpKSwpLCkpKSwsKSwpKSkuKf/AABEIAKcBLQMBIgACEQEDEQH/xAAcAAEAAgMBAQEAAAAAAAAAAAAABQcDBAYCAQj/xABIEAABAwICBQgECggFBQAAAAABAAIDBBEFIQYSMUFRBxMiMmFxgZEUUqGxJTNCYnJzgpLBwyMkU6LC0eHwFTRDsrMXY5PS8f/EABoBAQADAQEBAAAAAAAAAAAAAAADBAUCAQb/xAArEQEAAgIBAwIFAwUAAAAAAAAAAQIDEQQFEiExMhNBUYGxIpHRFEJhcaH/2gAMAwEAAhEDEQA/ALxREQEREBERAREQEREBERAREQEWGara02ObvVbm7+nitOqxItaXOcyBjes+QiwHaSQ1vtQSS+F4G0271XeLcreFwEh1Ual3q04fKCeF22Z7VFf9W+c/yuE1s43OMYY0+IDl7oWqapnrt+81e2yA7CD3EFVUOUevIv8A4HNbtmYD5c2vB5U5mZ1GC1cYHyowJgPHUCakW0irDD+WbDHnVe+ajfwmY9gHeWFw812uF48yobr088VUzixzXW73M2eITQmkWtHXNOTugT62w9zti2V4CIiAiIgIiICIiAiIgIiICIiAiIgIiICIiAiIgIiICIsc84YLnw4k8AOKD1JIGglxsBvKi8RxZscb5JXingYLue8hmXEk9Xu2qG0v0wgw+Hnqp13G4ggZYve/1WjjmLu2C/nWrqCqxeRs+KExwA61PQsLmsaNzpN5NvHu2LqK7JnSZr+U+eqc6LBKfnGg2fWVALIGni1p6x7XZ/NWi3QJ1S4SYrVy10m3mw4x07OxrR+Gr3LoaWNsbWsjaGMaLNa0BrWjgAFstepoojm7FhmB01MLQQRxdrWN1vF+0+akdda4cvYK77XHcy6ya68BfV72vO5irKKKYWmjZK07pGtePaFy1bybU2tzlI+XD5x1X0z3AA9rCdnYCF11l8IXna973KQaZYphmWIRDEqQbaiAATsbxezYfEfaVgaNaVQVkXOUcrZoxbWjJs+M+qWnNh78uChnLkMW0RdHL6VhsnoVY25szowzcWPZsF+63Eb1xbH9EkX+q6oZw/ZtG0HIjvCyKutB+UEVrjBUN9ExKEWfEcmyAbXx36zd5bu2gkZrvqap18jk4bR+I4hQTGnbOiIvAREQEREBERAREQEREBERAREQEREBERAREQfHvABJyAzJ7FyulmlUVDTvqqg9FuUMY673kdFjR6x3ncLqbr5gTqk2Ywa0hOQ4gHs3nwVFYrjJxjEHTOzoaNxZSMPVkeDnMRvvke7VHFdVjZM6ZcLpJayo9PxDpTu/y8J+Lpo/kgN4/wA7nM5dQ2VRrJVsRyK1Wiva6RY9Z2OWhG9b1K3WICl7UM3bMa2GRkrmarTqFnxLDKfWf0GeQzPsUJWabVUmx/NN4RDU/e63tUc5I+SSMdpWM6LVF3kMHFxDR5laU2OUjOtOwngzWkP7oKq6Wsc83c4uPFxJPmVjMqjnJKSMULHl01pG7BK/ua1o/edf2LVfp9F8mBx+k8D3NK4LnE5xc99nXZV2rtPRupx4vcfwUpT1nPQRS21edbrau23SI2+CrYSLvcGd+oUn1f5j13jmZlzeIiPCJ0nwAVIbJG7mauEh0EzSWua4G4aSN1/L39Xyd6cmvY6KcCHEaXKZmwSDZzrR6pyuBsJBGRChJ5Fy+PCSCWKupOjU0pu4bpYR1mOG8Wv4E8AvclNlLv0JBMHtvs3Ebwd4WRc5oxpFHV08NTCf0c7RrjaWO2Fru1rrg9i6NVEwiIgIiICIiAiIgIiICIiAiIgIiICIiAsc8oa0uO4X/osi0sQfcsbxOse5v9dVBXHK/pC+CjZTRH9ZxFxYSNrYsucd43azuJ4LjcNhbDGyNnVYLd53nxNysWmWK+l41UuveOjAp4uGuL84fvGT2JFIruLH4QZb68JaORbUcii4pFuRPVutFG+RJxPUvhh6QUFC5TWFO6QXVqarKGMm5VSyTJfecWo2TJeucWU2mzzic4tbXWM1bQbawvwuCfLag3ecX3nF8p8OqJPi6aokHFsMtvvEALei0Rr3bKSQfTdBGfIvXunM2iPWWlzisDB3/B9J9X+Y9V1VwSQyPjlbqSRkBzdZr7EtDtrcjk4LvsHf8H0f1f5j1NgjdkPItqu3iokUdLItmpeoyaRWporUyJHkrxb0SvmoXn9XqwZqYHY2UDpsHe0H7g4q7KKS7bHMtyPbwPlZfmbGap0LoKmP42lkbI3uDhcdxsF+i8JrmyiKWM3jqI2vb3OaHt9jj5Khmp2yv0t3QlkRFA7EREBERAREQEREBERAREQEREBERAUNilaI+fkOyGMu8GtLz7gplcLygVRZh2JOG3mpAPtMDf4l7EbnQonBZS5jnuzfM9z3HiXH/wCqbhkXN4bVNDGt2WFs1NU77rbpjZea6Yhet6JyioHLfhcrMUZeTKlKcqcwo9IKApip3CusF5lrqkoqZd3hTRlsDv8AZvXe0fJY8f5qpaw72UzNcjs52TLyaq7c/I/3vV/1p6bu8+9Y+LHF58t7mZ7Yojt+bnqXQTD4+tC6oPGoe+QfcBDfYpimbHCLQRRwjhExkX+0BeXOWJxV6uGsfJj35N7estiStcdpuvLKg3C1XFIzmFN2RpX+LO1b6ZyfCNX9Nv8AwxrrcHf8H0f1f5j1xemrvhGr+mz/AIY11+EO+DqL6r8x6ocaN5JbvLtrDWf9fhr1T1FTyLeq3qJqJFpTRn48jUrumx7fWBHsVtckeJmXCKW56UDnRHuZIbfuPCpqqrWt3+WasbkQqL0VY3cycuHZrRNP8KzuVTVdtfj22ucIvETrtB4gL2s1bEREBERAREQEREBERAREQEREBERAKrrlIzwzER8w/wC5hVirhtMKTnaWvjG18Utu/myR7QF3T3QPznTt2KWpRwUZSm4ClqVfT0qxM8pSmkPFSdPIVHUwUnTtU8VYmaUlTSKfwiQawUDTMU/hMfSCr8jXZKvx7T8WFEmrZcjWzva2e26/Q9c4a7u8+9fmkxdMn538S/Sle3pu7z71jcb3S+l6pbVatVzhxXguHFeixfWQX2LR3EMLumWEkL4xwuFp4xpHR0ZLZ5hzg2xRAyyD6QGTftEKHj5T8P1s21AHrakZ9gfdRTyKR42sV4me8biridP64MxKrFiekw7v2Ma7LCp/g6hsP9L8x6rzTasjqa+olhJdFIWFhIc0kCJg2HMZgqwMKHwbQ/U/mPUHC85f3a3Ud148fb8I6sqHdyhapxO03UvVqIqVszVl4JRFQFaHIiLU1dwMrR5Q/wBVWNQrY5HqbVw+R37ad5HaGtYwe0FZnO8Y2/xVw0vUb3BZVjgFmt7lkWIuiIiAiIgIiICIiAiIgIiICIiAiIgLnMXZaY32PHnxHkujUPpDD0Wv9U59yD8w4hh5p6ieE/6Mj2DtaHHVPi2x8Vs0pXS8quEc3VR1DR0Khoa8/wDdjFh5st90rmKRy+q41viY4sxuVXUym6VTFJFfYoigFyFL4pjAo2BsYDqhwB6Qu2Jp2Eje47hs3ncDJny1xV3LHrx7Z79tU9TYeQ3WdZrfWcQ1vmclMYS1jnDUkjeeDHsefIFUtXVEk7taZ7pXcXnWt2AbGjsFlriC1jbMZg7CDxB3LEycu1/Gmti6TSmp35RzoMz3/wAS/RNf13d596oZ8GRV74gem7vPvXHG90vOreK1a4C5nlA0odSRthgOrPM3We8daOK5A1Tuc4g57gDxy6Vj81W/KNAf8QeTsfFCWfRDS02+013mpuRMxCn0ylb5d2+TiXQ3257/ABO9fPR1Jcwno6oPpkd6OrLw3LDqL6r8x64R0PAEnIADMucTYNHaTYLvqiDmKenhJu6GNrXkbNe1327NYlaHAiZy/ZldVmPhRH+UPVlQ1U5SdXIoepet2YZnHqjql1rlX5oNhZgoqKEiztRrnj5zyZHX7i63gqY0Ywf0ytgiIuzW15eHNM6Th45N+0v0TgkOtKXbmj2lYPUrxuKQ+g41dV26IBfURZK0IiICIiAiIgIiICIiAiIgIiICIiAsNXAHsc07wsyIK20pwEVdNLA7J4zjcfkytza7u3HscVSsLXMcWvBa9pLXNO0OBsQfFfpPSChsecbs2O/mqp5Q9F7k1cI3D0lo3gZCa3YMj2AHcVq9O5EUt2W9J/KpysXfXcInR5odI0HZce9RuJuMk8znbTJIO4NeWgeAaB4LLhNRquaVv4xhx1nTxgvikOtKG5uikPWcWjPUJzvuJN9yt9SpaYi0eihwL1reaz6yguaTmVtsAcLggjsIK+OsCBtccg0Xc9x4BozJWK2Gr6KXFrWi7nuaxo4ue4NA8yrdxGe73W4n3rldHdHnQubPUDUe2/MQnNzCRbnZODrE2buvc57JaaouVpcTDPul811bk0tMUrO9Njn1qY7g8ddG1rnc3LHcwy2vq32scPlMNhluIBC8GVBOr18EXjUsfDybYrd1ZcZV6LVcRsad8o3Pp/07D22HSHi0LxBo7VPNm00rfnTNFOwd7pLewFdt6aRvWvUVzuKqx07c+rajrU69vlG4bgDKQiSVwmqG9QNvzUJt1hfN7/nG1tw3rVr6ouJJWepnuoqqkWrg49cMaqp3z35Fu67TqpFE1D1uVL1J6GaLGun1pB+rQkGQ7pHbRCPeezvC7zZK4qTazT42KZnUOu5MtH+Yp3VEgtLUgagO1sAPRH2j0u7VVt4LSc3GL9Z2ZUHhFFzsgy6DOGQvwXVgL4/LknJebS3ax2xqH1ERRvRERAREQEREBERAREQEREBERAREQEREHiWIOBBzBXI4jQmFxBF2O2Hdn8krsVgrKNsrS1wvdBRGlWiRpnOmpxenOb2DMw9o4s93ctLC8WcyxBt3K2K2idAbOzZudty4FcTj2goJMlHZrtroTkw9sZ+SezZ3Lc4nPiY+Hl/f+WTy+F3frx+rVE0EhvJTwvcdrnRsue8gLepamOL4mKOG+0xsaw+YF1yLah8Ti2RrmPb1muBa4eC34cR7Vpf0+OfMRD5/NPIj9PdKflqS7aViL1HMrBxWQVK7immbNLfNuXXkuWvz68OqF7p5FJZnyLVlkWOSpC0p6tSRCzjxS+zyqLqpl8qav++3gugwDQOWch9TeCHbqbJn+HyB2nPsG1c5c9MNd3lscbi2tPiEJgGjclfJZvQiaf0strhvzW8X9m7aVbuE4U2NscFO3VY0WyzsN7id5JzvvXrDqAANhp2BjW5ANFmt/mf7K67C8LbC3i47TvuvmOXy7ci30j6PosOGMcaZqCjETA0ePetlEVJMIiICIiAiIgIiICIiAiIgIiICIiAiIgIiICIiDHPA14IcLgrm6/AHxkuizb6p/DguoRBXGI4bDUDUqIwSOrrdF7T814zHgVy9fyevFzTShw9SbI9wkaPePFXHWYTHKOk0d6hKnRh7fin5cDmrOHlZcPtn7IcmDHk90KZqcHq4fjIJLD5TBzrfNl1p/wCI6uROqeDuifIq45KSdnWjv2tWvK4Hrxk/SaHD8Vo16tb+6u1C/TMc+kqmGKD1h5heDil948wrVNPBvhZ/4m/+qyxag6kVvosDfwCknq0fKn/UcdKr9VVwUdRN8VDK/tDHBv3jYe1TNDyfVEljO9sDd4H6WT2dEeZVhsimf1Yz9pbtPo5K/ru1RwGSrZOqZbeKxELWPgYqevlzGFaN0tIQWM15f2j+nJ9nc3wAXR0WESTWLugz2lTtDgMUW654lSIFlm3va87tO5Xq1isahr0WHsibZo8Vsoi4eiIiAiIgIiICIiAiIgIiICIiAiIgIiICIiAiIgIiICIiAiIg+ELw6nadrQiIPHobPVC9NpmjY0eSIgyBoG5fU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78" name="Picture 2" descr="http://mos.futurenet.com/techradar/classifications/gadgets/phones/mobile-phones/iPhone/iphone4_2up_front_side-420-90.jpg"/>
          <p:cNvPicPr>
            <a:picLocks noChangeAspect="1" noChangeArrowheads="1"/>
          </p:cNvPicPr>
          <p:nvPr/>
        </p:nvPicPr>
        <p:blipFill>
          <a:blip r:embed="rId2"/>
          <a:srcRect l="24639" r="23346"/>
          <a:stretch>
            <a:fillRect/>
          </a:stretch>
        </p:blipFill>
        <p:spPr bwMode="auto">
          <a:xfrm rot="16200000">
            <a:off x="5097987" y="1737519"/>
            <a:ext cx="1447800" cy="2087562"/>
          </a:xfrm>
          <a:prstGeom prst="rect">
            <a:avLst/>
          </a:prstGeom>
          <a:noFill/>
        </p:spPr>
      </p:pic>
      <p:pic>
        <p:nvPicPr>
          <p:cNvPr id="101380" name="Picture 4" descr="http://www.solidstateharddrivereview.org/wp-content/uploads/2011/06/solid-state-hard-d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668" y="3505201"/>
            <a:ext cx="1821132" cy="1447800"/>
          </a:xfrm>
          <a:prstGeom prst="rect">
            <a:avLst/>
          </a:prstGeom>
          <a:noFill/>
        </p:spPr>
      </p:pic>
      <p:pic>
        <p:nvPicPr>
          <p:cNvPr id="101382" name="Picture 6" descr="http://mallorcaclick.com/wp-content/uploads/2011/11/xbox-kin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6968" y="5334000"/>
            <a:ext cx="2057400" cy="110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7200" y="1676400"/>
            <a:ext cx="8001000" cy="472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9600" y="2819400"/>
            <a:ext cx="3657600" cy="342900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lumMod val="40000"/>
                  <a:lumOff val="60000"/>
                  <a:alpha val="2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b="1" dirty="0"/>
              <a:t>I</a:t>
            </a:r>
            <a:r>
              <a:rPr lang="en-US" dirty="0"/>
              <a:t>nformation </a:t>
            </a:r>
            <a:r>
              <a:rPr lang="en-US" sz="5300" b="1" dirty="0"/>
              <a:t>T</a:t>
            </a:r>
            <a:r>
              <a:rPr lang="en-US" dirty="0"/>
              <a:t>echnology is part of</a:t>
            </a:r>
            <a:br>
              <a:rPr lang="en-US" dirty="0"/>
            </a:br>
            <a:r>
              <a:rPr lang="en-US" dirty="0"/>
              <a:t>								</a:t>
            </a:r>
            <a:r>
              <a:rPr lang="en-US" sz="5300" b="1" dirty="0"/>
              <a:t>I</a:t>
            </a:r>
            <a:r>
              <a:rPr lang="en-US" dirty="0"/>
              <a:t>nformation </a:t>
            </a:r>
            <a:r>
              <a:rPr lang="en-US" sz="5300" b="1" dirty="0"/>
              <a:t>S</a:t>
            </a:r>
            <a:r>
              <a:rPr lang="en-US" dirty="0"/>
              <a:t>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8382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People </a:t>
            </a:r>
            <a:br>
              <a:rPr lang="en-US" dirty="0"/>
            </a:br>
            <a:r>
              <a:rPr lang="en-US" dirty="0"/>
              <a:t>users, administrators, owners,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50964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Procedures</a:t>
            </a:r>
            <a:br>
              <a:rPr lang="en-US" sz="2400" b="1" dirty="0"/>
            </a:br>
            <a:r>
              <a:rPr lang="en-US" dirty="0"/>
              <a:t>often documented in writing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3962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Data</a:t>
            </a:r>
            <a:br>
              <a:rPr lang="en-US" dirty="0"/>
            </a:br>
            <a:r>
              <a:rPr lang="en-US" dirty="0"/>
              <a:t>numbers, words, images, video, etc;</a:t>
            </a:r>
            <a:br>
              <a:rPr lang="en-US" dirty="0"/>
            </a:br>
            <a:r>
              <a:rPr lang="en-US" dirty="0"/>
              <a:t>computerized (digital) or on paper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6764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Hardware</a:t>
            </a:r>
            <a:br>
              <a:rPr lang="en-US" sz="2400" b="1" dirty="0"/>
            </a:br>
            <a:r>
              <a:rPr lang="en-US" dirty="0"/>
              <a:t>PC, </a:t>
            </a:r>
            <a:r>
              <a:rPr lang="en-US" dirty="0" err="1"/>
              <a:t>iPad</a:t>
            </a:r>
            <a:r>
              <a:rPr lang="en-US" dirty="0"/>
              <a:t>, Android Phone, </a:t>
            </a:r>
            <a:br>
              <a:rPr lang="en-US" dirty="0"/>
            </a:br>
            <a:r>
              <a:rPr lang="en-US" dirty="0"/>
              <a:t>RFID Scanner, Laser Printer, etc.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876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Software</a:t>
            </a:r>
            <a:br>
              <a:rPr lang="en-US" sz="2400" b="1" dirty="0"/>
            </a:br>
            <a:r>
              <a:rPr lang="en-US" dirty="0"/>
              <a:t>Excel, Access, Blackboard, iTunes</a:t>
            </a:r>
            <a:br>
              <a:rPr lang="en-US" dirty="0"/>
            </a:br>
            <a:r>
              <a:rPr lang="en-US" dirty="0"/>
              <a:t>Chrome, Windows 7, Oracle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283827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16764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011362"/>
          </a:xfrm>
        </p:spPr>
        <p:txBody>
          <a:bodyPr>
            <a:noAutofit/>
          </a:bodyPr>
          <a:lstStyle/>
          <a:p>
            <a:pPr algn="l"/>
            <a:r>
              <a:rPr lang="en-US" sz="8000" b="1" dirty="0"/>
              <a:t>IT</a:t>
            </a:r>
            <a:r>
              <a:rPr lang="en-US" sz="5400" b="1" dirty="0"/>
              <a:t> is practically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 of labor and natural resources keep rising. </a:t>
            </a:r>
          </a:p>
          <a:p>
            <a:r>
              <a:rPr lang="en-US" dirty="0"/>
              <a:t>But, the cost of information technology keeps decreasing</a:t>
            </a:r>
          </a:p>
          <a:p>
            <a:pPr lvl="1"/>
            <a:r>
              <a:rPr lang="en-US" dirty="0"/>
              <a:t>See Figure 1-1 in the book</a:t>
            </a:r>
          </a:p>
          <a:p>
            <a:r>
              <a:rPr lang="en-US" dirty="0"/>
              <a:t>Data communication and storage are so cheap that CEO’s consider it almost free.</a:t>
            </a:r>
          </a:p>
          <a:p>
            <a:pPr lvl="1"/>
            <a:r>
              <a:rPr lang="en-US" dirty="0"/>
              <a:t>Businesses </a:t>
            </a:r>
            <a:r>
              <a:rPr lang="en-US" b="1" dirty="0"/>
              <a:t>leverage</a:t>
            </a:r>
            <a:r>
              <a:rPr lang="en-US" dirty="0"/>
              <a:t> this “almost” free commodity.</a:t>
            </a:r>
          </a:p>
          <a:p>
            <a:pPr lvl="1"/>
            <a:r>
              <a:rPr lang="en-US" dirty="0"/>
              <a:t>But, in reality consumers are paying for much of it.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198" b="6387"/>
          <a:stretch>
            <a:fillRect/>
          </a:stretch>
        </p:blipFill>
        <p:spPr>
          <a:xfrm>
            <a:off x="5791200" y="315184"/>
            <a:ext cx="2767634" cy="19708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3575</Words>
  <Application>Microsoft Macintosh PowerPoint</Application>
  <PresentationFormat>On-screen Show (4:3)</PresentationFormat>
  <Paragraphs>727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What is MIS</vt:lpstr>
      <vt:lpstr>Management Information Systems (MIS)</vt:lpstr>
      <vt:lpstr>MIS applies to many fields </vt:lpstr>
      <vt:lpstr>A better course title for MIS</vt:lpstr>
      <vt:lpstr>PowerPoint Presentation</vt:lpstr>
      <vt:lpstr>Software is always part of bigger systems</vt:lpstr>
      <vt:lpstr>Hardware is always part of bigger systems</vt:lpstr>
      <vt:lpstr>Information Technology is part of         Information Systems</vt:lpstr>
      <vt:lpstr>IT is practically free</vt:lpstr>
      <vt:lpstr>Leveraging Technology</vt:lpstr>
      <vt:lpstr>How Leveraging Technology Works</vt:lpstr>
      <vt:lpstr>How Leveraging Technology Works</vt:lpstr>
      <vt:lpstr>Why I care?</vt:lpstr>
      <vt:lpstr>Fired?</vt:lpstr>
      <vt:lpstr>New Jobs</vt:lpstr>
      <vt:lpstr>Non-routine Skills</vt:lpstr>
      <vt:lpstr>How this course really helps?</vt:lpstr>
      <vt:lpstr>Will doing the labs make me  a master of technology?</vt:lpstr>
      <vt:lpstr>#1 Look at the world as a system </vt:lpstr>
      <vt:lpstr>#1 Look at the world as a system </vt:lpstr>
      <vt:lpstr>#2 Share ideas and  be open to criticism</vt:lpstr>
      <vt:lpstr>#3 Experiment  (test what works the best)</vt:lpstr>
      <vt:lpstr>#4 Identify bad ideas and  do the right thing. </vt:lpstr>
      <vt:lpstr>Components of an Information  System</vt:lpstr>
      <vt:lpstr>MIS helps build understanding</vt:lpstr>
      <vt:lpstr>Components of an Information  System</vt:lpstr>
      <vt:lpstr>2 big benefits of IS automation</vt:lpstr>
      <vt:lpstr>iTunes as a System</vt:lpstr>
      <vt:lpstr>iTunes as a System</vt:lpstr>
      <vt:lpstr>Canvas as a System</vt:lpstr>
      <vt:lpstr>Canvas as a System</vt:lpstr>
      <vt:lpstr>PowerPoint Presentation</vt:lpstr>
      <vt:lpstr>iTunes</vt:lpstr>
      <vt:lpstr>iTunes</vt:lpstr>
      <vt:lpstr>iTunes: Customer Feedback</vt:lpstr>
      <vt:lpstr>Feedback from a user/customer perspective</vt:lpstr>
      <vt:lpstr>iTunes: Artist (content provider) Feedback</vt:lpstr>
      <vt:lpstr>Key Concept: Feedback is relative to the stakeholder/goal.</vt:lpstr>
      <vt:lpstr>iTunes: System Owners perspective</vt:lpstr>
      <vt:lpstr>Feedback from the system owner’s perspective</vt:lpstr>
      <vt:lpstr>System Boundaries &amp; Data Flow</vt:lpstr>
      <vt:lpstr>Lady Gaga Perspective</vt:lpstr>
      <vt:lpstr>Dissatisfied Customer Perspective</vt:lpstr>
      <vt:lpstr>Satisfied Customer Perspective</vt:lpstr>
      <vt:lpstr>Key Concept: Feedback is not output</vt:lpstr>
      <vt:lpstr>PowerPoint Presentation</vt:lpstr>
      <vt:lpstr>Great Examples</vt:lpstr>
      <vt:lpstr>Great Examples</vt:lpstr>
      <vt:lpstr>Input vs. Control</vt:lpstr>
      <vt:lpstr>Examples of System Control</vt:lpstr>
      <vt:lpstr>System Control</vt:lpstr>
      <vt:lpstr>Critical Thinking Question</vt:lpstr>
      <vt:lpstr>Analysis Technique</vt:lpstr>
      <vt:lpstr>Analysis Technique</vt:lpstr>
      <vt:lpstr>Analysis Technique</vt:lpstr>
    </vt:vector>
  </TitlesOfParts>
  <Company>Siena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Breimer</dc:creator>
  <cp:lastModifiedBy>Breimer, Eric</cp:lastModifiedBy>
  <cp:revision>291</cp:revision>
  <dcterms:created xsi:type="dcterms:W3CDTF">2012-02-03T18:17:43Z</dcterms:created>
  <dcterms:modified xsi:type="dcterms:W3CDTF">2021-03-02T11:57:33Z</dcterms:modified>
</cp:coreProperties>
</file>