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9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59" r:id="rId13"/>
    <p:sldId id="260" r:id="rId14"/>
    <p:sldId id="283" r:id="rId15"/>
    <p:sldId id="284" r:id="rId16"/>
    <p:sldId id="261" r:id="rId17"/>
    <p:sldId id="262" r:id="rId18"/>
    <p:sldId id="263" r:id="rId19"/>
    <p:sldId id="285" r:id="rId20"/>
    <p:sldId id="264" r:id="rId21"/>
    <p:sldId id="266" r:id="rId22"/>
    <p:sldId id="267" r:id="rId23"/>
    <p:sldId id="286" r:id="rId24"/>
    <p:sldId id="270" r:id="rId25"/>
    <p:sldId id="268" r:id="rId26"/>
    <p:sldId id="271" r:id="rId27"/>
    <p:sldId id="287" r:id="rId28"/>
    <p:sldId id="288" r:id="rId29"/>
    <p:sldId id="289" r:id="rId30"/>
    <p:sldId id="290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D911A-41BD-0B43-825C-E4A5E0F87B8A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6A370-5DF3-3E4D-9C99-E1F373D3B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5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FA755-EB50-5642-9515-E9832A3715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6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B701-FF91-D14D-9501-706AF9564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F1C0F-2BDE-6D4A-889E-F8D3F7672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8CCB2-E5E5-B249-8306-CA7E1843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92807-FC7F-3244-AEC8-01947734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D1E-64AF-1F43-A613-4DE7423E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B88F-8B49-8140-A26C-8685F032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83970-69A2-F040-B4FE-188B81ED5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350-018C-4A4C-98B1-4C9DD800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88603-3312-9943-B6D8-34FC4A9A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555C3-BD5F-0040-A8A6-0B807A1A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376F0-E083-F546-95D6-DFA3DCC68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7F658-463C-F246-982D-9F3BE63BE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B322D-B53D-7E41-B502-FF940A91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02856-C0B0-C748-9BFF-EE49D3A5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1A055-C278-A541-9355-5758AD62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3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722313"/>
            <a:ext cx="11516784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1" y="1941513"/>
            <a:ext cx="10945283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1" y="4075113"/>
            <a:ext cx="10945283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8898-DA6C-884D-8E20-3EBFE19C9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2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722313"/>
            <a:ext cx="11516784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1" y="1941513"/>
            <a:ext cx="536998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011334" y="1941513"/>
            <a:ext cx="53721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F856-960F-1742-B392-0A2E33B6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3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8A5F-7E1B-424C-B213-DA43D23D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7C9D2-8DA6-F44B-AE7C-211D9AA28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85BD-5822-B14E-8459-2B1297FB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639C9-9968-B943-AB95-B7888C1A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B2306-C059-9040-B081-44222517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F354-802A-434C-9DDB-D604E9C3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D0FB2-453D-424C-9909-C8BD9C7E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87350-5CB2-0842-A7C7-DC0613DE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0B3D2-1A0F-7242-B015-BACDE099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A8461-EA28-6145-9FA0-84B68B42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2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9002-9B7E-4347-A0F0-6A8F2CF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BE39-BCB1-E149-A194-E1C8CB15E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56D65-F156-F74D-AB5A-E3168B436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FF9AF-0954-CB44-8711-FD1F1D10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AA0B9-DA16-2741-944C-E11F3DA8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A589E-2A75-704B-BBB9-02EB5391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CF36-D778-9B4B-8EC4-F0F78513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085CE-0D6C-AE45-84CB-1D7D54C01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3B756-5671-EF48-B6B1-A65704AE3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D2635-C89B-9547-9612-F0F4E7127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46783-91B5-0C4B-AA6B-90AFA38C4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DAFDD-6699-7A41-A9E6-3E8A7128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6C0A7-C736-434E-A9E2-5A7BCF7D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E4C55-0860-774F-9221-96683170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2C3C-C51E-CD47-BC70-BB8FA425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5F9BA-B0AD-FC47-9EF9-15150107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DFCD6-35F9-004F-841D-ED97E4D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3D485-F3E7-CC4F-8389-BA4A055B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32FE8-D9FF-C842-8597-3516A85D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5A18C-C821-3441-8192-42E5122D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DF0B7-5F6A-914B-BA5B-6551428F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86E9-5E36-9542-99D0-E78E45CE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780D-B179-6D44-8D01-67C15E73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ED50C-E6A5-C64B-946D-DDE666AB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77DBE-93BD-1A45-A21E-F47BA6FE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2EFD4-D2CA-CE46-96C0-2DDED46F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04776-CDDA-4142-849B-B502A184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9577-1AEC-5144-AF2B-2969931F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FF349-A753-3344-8978-CCD0AEC2F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9FBA9-1C95-F444-AA05-B9CAA15CE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3CE05-6BD5-1549-86AE-52F0CC42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2C03C-49B6-6B42-8F9E-8103C1B1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CB85D-D97A-8C46-A443-6C54011E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6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6B5A2-5E09-CB4E-A4A1-7493EF1D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1D0B6-6CE9-B245-B4D2-1436162E0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1DD2F-30DB-A64F-915F-B6134E6E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651D5-9603-C744-8F77-53703189B1E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D33CF-09EF-574A-91B8-83DF31430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BEC78-3CA8-9541-BD47-993111112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9CD8-86EB-A44E-BCEB-6A02758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../Program%20Files/TurningPoint/2003/Question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../Program%20Files/TurningPoint/2003/Questions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../Program%20Files/TurningPoint/2003/Questions.html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../Program%20Files/TurningPoint/2003/Question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../Program%20Files/TurningPoint/2003/Question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782639"/>
            <a:ext cx="8637588" cy="701675"/>
          </a:xfrm>
        </p:spPr>
        <p:txBody>
          <a:bodyPr/>
          <a:lstStyle/>
          <a:p>
            <a:pPr eaLnBrk="1" hangingPunct="1"/>
            <a:r>
              <a:rPr lang="en-US" sz="4000"/>
              <a:t>Information Systems Serve 3 Roles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41323" y="1602287"/>
            <a:ext cx="7391400" cy="4658037"/>
          </a:xfrm>
        </p:spPr>
      </p:pic>
      <p:sp>
        <p:nvSpPr>
          <p:cNvPr id="1536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5510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Decision Support System (DSS)</a:t>
            </a:r>
            <a:br>
              <a:rPr lang="en-US" dirty="0"/>
            </a:br>
            <a:r>
              <a:rPr lang="en-US" dirty="0"/>
              <a:t>Now just part of Business Intelligence Systems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What-if Analysis, Decision Modeling, Scenario Building, Highly interactive, ad hoc.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Examples</a:t>
            </a:r>
          </a:p>
          <a:p>
            <a:pPr lvl="1"/>
            <a:r>
              <a:rPr lang="en-US" dirty="0"/>
              <a:t>Most DSS’s are custom developed for specific companies; very few out-of-the-box products.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22532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2579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782639"/>
            <a:ext cx="8637588" cy="701675"/>
          </a:xfrm>
        </p:spPr>
        <p:txBody>
          <a:bodyPr/>
          <a:lstStyle/>
          <a:p>
            <a:pPr eaLnBrk="1" hangingPunct="1"/>
            <a:r>
              <a:rPr lang="en-US" sz="4000"/>
              <a:t>Executive Information Systems (EIS)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Provides critical info from other systems (MIS and DSS).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Portal Concept</a:t>
            </a:r>
            <a:r>
              <a:rPr lang="en-US" sz="2400" dirty="0"/>
              <a:t>: one place with links to all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EIS’s integrate </a:t>
            </a:r>
            <a:r>
              <a:rPr lang="en-US" sz="2400" b="1" dirty="0">
                <a:solidFill>
                  <a:schemeClr val="tx2"/>
                </a:solidFill>
              </a:rPr>
              <a:t>external information</a:t>
            </a:r>
            <a:r>
              <a:rPr lang="en-US" sz="2400" dirty="0"/>
              <a:t> such as economic developments and news about related markets and competitors.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Helps strategic decision making, not necessarily tactical.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</a:rPr>
              <a:t>Tactical – doing things the right way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</a:rPr>
              <a:t>Strategic – doing the right things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2355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5367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5306"/>
          </a:xfrm>
        </p:spPr>
        <p:txBody>
          <a:bodyPr>
            <a:normAutofit/>
          </a:bodyPr>
          <a:lstStyle/>
          <a:p>
            <a:r>
              <a:rPr lang="en-US" dirty="0"/>
              <a:t>Types of Info. Systems</a:t>
            </a:r>
            <a:br>
              <a:rPr lang="en-US" dirty="0"/>
            </a:br>
            <a:r>
              <a:rPr lang="en-US" dirty="0"/>
              <a:t>Operational Level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Spongebob</a:t>
            </a:r>
            <a:r>
              <a:rPr lang="en-US" dirty="0"/>
              <a:t> Level)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4701"/>
            <a:ext cx="10515600" cy="3752262"/>
          </a:xfrm>
        </p:spPr>
        <p:txBody>
          <a:bodyPr>
            <a:normAutofit/>
          </a:bodyPr>
          <a:lstStyle/>
          <a:p>
            <a:r>
              <a:rPr lang="en-US" b="1" dirty="0"/>
              <a:t>Transaction Processing System</a:t>
            </a:r>
          </a:p>
          <a:p>
            <a:pPr lvl="1"/>
            <a:r>
              <a:rPr lang="en-US" dirty="0"/>
              <a:t>Example: Cash register system</a:t>
            </a:r>
          </a:p>
          <a:p>
            <a:r>
              <a:rPr lang="en-US" b="1" dirty="0"/>
              <a:t>Process Control System</a:t>
            </a:r>
          </a:p>
          <a:p>
            <a:pPr lvl="1"/>
            <a:r>
              <a:rPr lang="en-US" dirty="0"/>
              <a:t>Example: Assembly line system</a:t>
            </a:r>
          </a:p>
          <a:p>
            <a:r>
              <a:rPr lang="en-US" b="1" dirty="0"/>
              <a:t>Enterprise Collaboration System</a:t>
            </a:r>
          </a:p>
          <a:p>
            <a:pPr lvl="1"/>
            <a:r>
              <a:rPr lang="en-US" dirty="0"/>
              <a:t>Examples: Outlook, SharePoint, </a:t>
            </a:r>
            <a:r>
              <a:rPr lang="en-US" dirty="0" err="1"/>
              <a:t>WebEX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382" y="2337654"/>
            <a:ext cx="2074298" cy="21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2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2996"/>
          </a:xfrm>
        </p:spPr>
        <p:txBody>
          <a:bodyPr>
            <a:normAutofit fontScale="90000"/>
          </a:bodyPr>
          <a:lstStyle/>
          <a:p>
            <a:r>
              <a:rPr lang="en-US" dirty="0"/>
              <a:t>Tactical and Strategic </a:t>
            </a:r>
            <a:br>
              <a:rPr lang="en-US" dirty="0"/>
            </a:br>
            <a:r>
              <a:rPr lang="en-US" dirty="0"/>
              <a:t>Management Level </a:t>
            </a:r>
            <a:br>
              <a:rPr lang="en-US" dirty="0"/>
            </a:br>
            <a:r>
              <a:rPr lang="en-US" dirty="0"/>
              <a:t>(Princess Level)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61" y="2445249"/>
            <a:ext cx="7614673" cy="3680915"/>
          </a:xfrm>
        </p:spPr>
        <p:txBody>
          <a:bodyPr>
            <a:normAutofit/>
          </a:bodyPr>
          <a:lstStyle/>
          <a:p>
            <a:r>
              <a:rPr lang="en-US" b="1" dirty="0"/>
              <a:t>Management Information System</a:t>
            </a:r>
          </a:p>
          <a:p>
            <a:pPr lvl="1"/>
            <a:r>
              <a:rPr lang="en-US" dirty="0"/>
              <a:t>Static reports, aggregating data into information</a:t>
            </a:r>
          </a:p>
          <a:p>
            <a:r>
              <a:rPr lang="en-US" b="1" dirty="0"/>
              <a:t>Decision Support System</a:t>
            </a:r>
          </a:p>
          <a:p>
            <a:pPr lvl="1"/>
            <a:r>
              <a:rPr lang="en-US" dirty="0"/>
              <a:t>Interactive reports and data modeling</a:t>
            </a:r>
          </a:p>
          <a:p>
            <a:r>
              <a:rPr lang="en-US" b="1" dirty="0"/>
              <a:t>Executive Information Systems</a:t>
            </a:r>
          </a:p>
          <a:p>
            <a:pPr lvl="1"/>
            <a:r>
              <a:rPr lang="en-US" dirty="0"/>
              <a:t>Portal system, aggregates info at the strategic level, info from beyond the enterprise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160" y="1863726"/>
            <a:ext cx="261164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8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304800"/>
            <a:ext cx="4559300" cy="762000"/>
          </a:xfrm>
        </p:spPr>
        <p:txBody>
          <a:bodyPr/>
          <a:lstStyle/>
          <a:p>
            <a:pPr eaLnBrk="1" hangingPunct="1"/>
            <a:r>
              <a:rPr lang="en-US"/>
              <a:t>Information Flow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105400" y="685800"/>
            <a:ext cx="5257800" cy="2819400"/>
            <a:chOff x="2256" y="432"/>
            <a:chExt cx="3312" cy="1776"/>
          </a:xfrm>
        </p:grpSpPr>
        <p:sp>
          <p:nvSpPr>
            <p:cNvPr id="24612" name="Text Box 3"/>
            <p:cNvSpPr txBox="1">
              <a:spLocks noChangeArrowheads="1"/>
            </p:cNvSpPr>
            <p:nvPr/>
          </p:nvSpPr>
          <p:spPr bwMode="auto">
            <a:xfrm>
              <a:off x="2256" y="1056"/>
              <a:ext cx="3312" cy="233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Executive Information System</a:t>
              </a:r>
            </a:p>
          </p:txBody>
        </p:sp>
        <p:sp>
          <p:nvSpPr>
            <p:cNvPr id="24613" name="Line 4"/>
            <p:cNvSpPr>
              <a:spLocks noChangeShapeType="1"/>
            </p:cNvSpPr>
            <p:nvPr/>
          </p:nvSpPr>
          <p:spPr bwMode="auto">
            <a:xfrm flipV="1">
              <a:off x="2640" y="1344"/>
              <a:ext cx="0" cy="86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4" name="Text Box 5"/>
            <p:cNvSpPr txBox="1">
              <a:spLocks noChangeArrowheads="1"/>
            </p:cNvSpPr>
            <p:nvPr/>
          </p:nvSpPr>
          <p:spPr bwMode="auto">
            <a:xfrm>
              <a:off x="3315" y="432"/>
              <a:ext cx="732" cy="2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Executives</a:t>
              </a:r>
            </a:p>
          </p:txBody>
        </p:sp>
        <p:sp>
          <p:nvSpPr>
            <p:cNvPr id="24615" name="Line 10"/>
            <p:cNvSpPr>
              <a:spLocks noChangeShapeType="1"/>
            </p:cNvSpPr>
            <p:nvPr/>
          </p:nvSpPr>
          <p:spPr bwMode="auto">
            <a:xfrm flipV="1">
              <a:off x="5184" y="1344"/>
              <a:ext cx="0" cy="38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6" name="Line 11"/>
            <p:cNvSpPr>
              <a:spLocks noChangeShapeType="1"/>
            </p:cNvSpPr>
            <p:nvPr/>
          </p:nvSpPr>
          <p:spPr bwMode="auto">
            <a:xfrm flipV="1">
              <a:off x="3792" y="720"/>
              <a:ext cx="0" cy="3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257800" y="3505200"/>
            <a:ext cx="3352800" cy="2514600"/>
            <a:chOff x="2352" y="2208"/>
            <a:chExt cx="2112" cy="1584"/>
          </a:xfrm>
        </p:grpSpPr>
        <p:sp>
          <p:nvSpPr>
            <p:cNvPr id="24608" name="Text Box 7"/>
            <p:cNvSpPr txBox="1">
              <a:spLocks noChangeArrowheads="1"/>
            </p:cNvSpPr>
            <p:nvPr/>
          </p:nvSpPr>
          <p:spPr bwMode="auto">
            <a:xfrm>
              <a:off x="2352" y="2208"/>
              <a:ext cx="576" cy="29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MIS</a:t>
              </a:r>
            </a:p>
          </p:txBody>
        </p:sp>
        <p:sp>
          <p:nvSpPr>
            <p:cNvPr id="24609" name="Line 21"/>
            <p:cNvSpPr>
              <a:spLocks noChangeShapeType="1"/>
            </p:cNvSpPr>
            <p:nvPr/>
          </p:nvSpPr>
          <p:spPr bwMode="auto">
            <a:xfrm flipH="1" flipV="1">
              <a:off x="2640" y="2496"/>
              <a:ext cx="0" cy="129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0" name="Line 22"/>
            <p:cNvSpPr>
              <a:spLocks noChangeShapeType="1"/>
            </p:cNvSpPr>
            <p:nvPr/>
          </p:nvSpPr>
          <p:spPr bwMode="auto">
            <a:xfrm flipH="1" flipV="1">
              <a:off x="2880" y="2544"/>
              <a:ext cx="480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Line 23"/>
            <p:cNvSpPr>
              <a:spLocks noChangeShapeType="1"/>
            </p:cNvSpPr>
            <p:nvPr/>
          </p:nvSpPr>
          <p:spPr bwMode="auto">
            <a:xfrm flipH="1" flipV="1">
              <a:off x="2928" y="2448"/>
              <a:ext cx="1536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410200" y="4038601"/>
            <a:ext cx="4114800" cy="2414588"/>
            <a:chOff x="2448" y="2544"/>
            <a:chExt cx="2592" cy="1521"/>
          </a:xfrm>
        </p:grpSpPr>
        <p:sp>
          <p:nvSpPr>
            <p:cNvPr id="24602" name="Text Box 14"/>
            <p:cNvSpPr txBox="1">
              <a:spLocks noChangeArrowheads="1"/>
            </p:cNvSpPr>
            <p:nvPr/>
          </p:nvSpPr>
          <p:spPr bwMode="auto">
            <a:xfrm>
              <a:off x="4464" y="2544"/>
              <a:ext cx="576" cy="29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TPS</a:t>
              </a:r>
            </a:p>
          </p:txBody>
        </p:sp>
        <p:sp>
          <p:nvSpPr>
            <p:cNvPr id="24603" name="Text Box 15"/>
            <p:cNvSpPr txBox="1">
              <a:spLocks noChangeArrowheads="1"/>
            </p:cNvSpPr>
            <p:nvPr/>
          </p:nvSpPr>
          <p:spPr bwMode="auto">
            <a:xfrm>
              <a:off x="3360" y="3024"/>
              <a:ext cx="576" cy="29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PCS</a:t>
              </a:r>
            </a:p>
          </p:txBody>
        </p:sp>
        <p:sp>
          <p:nvSpPr>
            <p:cNvPr id="24604" name="Text Box 17"/>
            <p:cNvSpPr txBox="1">
              <a:spLocks noChangeArrowheads="1"/>
            </p:cNvSpPr>
            <p:nvPr/>
          </p:nvSpPr>
          <p:spPr bwMode="auto">
            <a:xfrm>
              <a:off x="2448" y="3832"/>
              <a:ext cx="2496" cy="2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Operational Systems and Staff</a:t>
              </a:r>
            </a:p>
          </p:txBody>
        </p:sp>
        <p:sp>
          <p:nvSpPr>
            <p:cNvPr id="24605" name="Line 18"/>
            <p:cNvSpPr>
              <a:spLocks noChangeShapeType="1"/>
            </p:cNvSpPr>
            <p:nvPr/>
          </p:nvSpPr>
          <p:spPr bwMode="auto">
            <a:xfrm flipV="1">
              <a:off x="4752" y="2832"/>
              <a:ext cx="0" cy="96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6" name="Line 20"/>
            <p:cNvSpPr>
              <a:spLocks noChangeShapeType="1"/>
            </p:cNvSpPr>
            <p:nvPr/>
          </p:nvSpPr>
          <p:spPr bwMode="auto">
            <a:xfrm flipV="1">
              <a:off x="3648" y="3312"/>
              <a:ext cx="0" cy="48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7" name="Line 29"/>
            <p:cNvSpPr>
              <a:spLocks noChangeShapeType="1"/>
            </p:cNvSpPr>
            <p:nvPr/>
          </p:nvSpPr>
          <p:spPr bwMode="auto">
            <a:xfrm flipV="1">
              <a:off x="3936" y="2832"/>
              <a:ext cx="528" cy="38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172200" y="2133600"/>
            <a:ext cx="4114800" cy="1600200"/>
            <a:chOff x="2928" y="1344"/>
            <a:chExt cx="2592" cy="1008"/>
          </a:xfrm>
        </p:grpSpPr>
        <p:sp>
          <p:nvSpPr>
            <p:cNvPr id="24596" name="Text Box 8"/>
            <p:cNvSpPr txBox="1">
              <a:spLocks noChangeArrowheads="1"/>
            </p:cNvSpPr>
            <p:nvPr/>
          </p:nvSpPr>
          <p:spPr bwMode="auto">
            <a:xfrm>
              <a:off x="4944" y="1728"/>
              <a:ext cx="576" cy="29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DSS</a:t>
              </a:r>
            </a:p>
          </p:txBody>
        </p:sp>
        <p:sp>
          <p:nvSpPr>
            <p:cNvPr id="24597" name="Text Box 9"/>
            <p:cNvSpPr txBox="1">
              <a:spLocks noChangeArrowheads="1"/>
            </p:cNvSpPr>
            <p:nvPr/>
          </p:nvSpPr>
          <p:spPr bwMode="auto">
            <a:xfrm>
              <a:off x="3447" y="1680"/>
              <a:ext cx="701" cy="2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Managers</a:t>
              </a:r>
            </a:p>
          </p:txBody>
        </p:sp>
        <p:sp>
          <p:nvSpPr>
            <p:cNvPr id="24598" name="Line 25"/>
            <p:cNvSpPr>
              <a:spLocks noChangeShapeType="1"/>
            </p:cNvSpPr>
            <p:nvPr/>
          </p:nvSpPr>
          <p:spPr bwMode="auto">
            <a:xfrm flipV="1">
              <a:off x="2928" y="1968"/>
              <a:ext cx="2016" cy="38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9" name="Line 30"/>
            <p:cNvSpPr>
              <a:spLocks noChangeShapeType="1"/>
            </p:cNvSpPr>
            <p:nvPr/>
          </p:nvSpPr>
          <p:spPr bwMode="auto">
            <a:xfrm flipV="1">
              <a:off x="2928" y="1920"/>
              <a:ext cx="528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0" name="Line 31"/>
            <p:cNvSpPr>
              <a:spLocks noChangeShapeType="1"/>
            </p:cNvSpPr>
            <p:nvPr/>
          </p:nvSpPr>
          <p:spPr bwMode="auto">
            <a:xfrm flipV="1">
              <a:off x="3888" y="1344"/>
              <a:ext cx="0" cy="3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1" name="Line 32"/>
            <p:cNvSpPr>
              <a:spLocks noChangeShapeType="1"/>
            </p:cNvSpPr>
            <p:nvPr/>
          </p:nvSpPr>
          <p:spPr bwMode="auto">
            <a:xfrm flipH="1" flipV="1">
              <a:off x="4320" y="1776"/>
              <a:ext cx="624" cy="9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986213" y="990600"/>
            <a:ext cx="2947988" cy="5200650"/>
            <a:chOff x="1551" y="624"/>
            <a:chExt cx="1857" cy="3276"/>
          </a:xfrm>
        </p:grpSpPr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1551" y="720"/>
              <a:ext cx="291" cy="31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Enterprise Collaboration System</a:t>
              </a:r>
            </a:p>
          </p:txBody>
        </p:sp>
        <p:sp>
          <p:nvSpPr>
            <p:cNvPr id="24591" name="Line 33"/>
            <p:cNvSpPr>
              <a:spLocks noChangeShapeType="1"/>
            </p:cNvSpPr>
            <p:nvPr/>
          </p:nvSpPr>
          <p:spPr bwMode="auto">
            <a:xfrm flipV="1">
              <a:off x="1872" y="624"/>
              <a:ext cx="1440" cy="240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2" name="Line 34"/>
            <p:cNvSpPr>
              <a:spLocks noChangeShapeType="1"/>
            </p:cNvSpPr>
            <p:nvPr/>
          </p:nvSpPr>
          <p:spPr bwMode="auto">
            <a:xfrm flipV="1">
              <a:off x="1872" y="1200"/>
              <a:ext cx="336" cy="0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3" name="Line 35"/>
            <p:cNvSpPr>
              <a:spLocks noChangeShapeType="1"/>
            </p:cNvSpPr>
            <p:nvPr/>
          </p:nvSpPr>
          <p:spPr bwMode="auto">
            <a:xfrm flipV="1">
              <a:off x="1872" y="1776"/>
              <a:ext cx="1536" cy="0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4" name="Line 36"/>
            <p:cNvSpPr>
              <a:spLocks noChangeShapeType="1"/>
            </p:cNvSpPr>
            <p:nvPr/>
          </p:nvSpPr>
          <p:spPr bwMode="auto">
            <a:xfrm flipV="1">
              <a:off x="1872" y="2352"/>
              <a:ext cx="480" cy="0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5" name="Line 37"/>
            <p:cNvSpPr>
              <a:spLocks noChangeShapeType="1"/>
            </p:cNvSpPr>
            <p:nvPr/>
          </p:nvSpPr>
          <p:spPr bwMode="auto">
            <a:xfrm>
              <a:off x="1824" y="3696"/>
              <a:ext cx="576" cy="192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84" name="Line 38"/>
          <p:cNvSpPr>
            <a:spLocks noChangeShapeType="1"/>
          </p:cNvSpPr>
          <p:nvPr/>
        </p:nvSpPr>
        <p:spPr bwMode="auto">
          <a:xfrm flipV="1">
            <a:off x="1828800" y="2362200"/>
            <a:ext cx="1588" cy="6096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Text Box 39"/>
          <p:cNvSpPr txBox="1">
            <a:spLocks noChangeArrowheads="1"/>
          </p:cNvSpPr>
          <p:nvPr/>
        </p:nvSpPr>
        <p:spPr bwMode="auto">
          <a:xfrm>
            <a:off x="1905000" y="2209801"/>
            <a:ext cx="1420966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System</a:t>
            </a:r>
            <a:br>
              <a:rPr lang="en-US" sz="2000"/>
            </a:br>
            <a:r>
              <a:rPr lang="en-US" sz="2000"/>
              <a:t>Information</a:t>
            </a:r>
            <a:br>
              <a:rPr lang="en-US" sz="2000"/>
            </a:br>
            <a:r>
              <a:rPr lang="en-US" sz="2000"/>
              <a:t>Flow</a:t>
            </a:r>
          </a:p>
        </p:txBody>
      </p:sp>
      <p:sp>
        <p:nvSpPr>
          <p:cNvPr id="24586" name="Line 40"/>
          <p:cNvSpPr>
            <a:spLocks noChangeShapeType="1"/>
          </p:cNvSpPr>
          <p:nvPr/>
        </p:nvSpPr>
        <p:spPr bwMode="auto">
          <a:xfrm flipH="1">
            <a:off x="1828800" y="3810000"/>
            <a:ext cx="1588" cy="6858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Text Box 41"/>
          <p:cNvSpPr txBox="1">
            <a:spLocks noChangeArrowheads="1"/>
          </p:cNvSpPr>
          <p:nvPr/>
        </p:nvSpPr>
        <p:spPr bwMode="auto">
          <a:xfrm>
            <a:off x="1981200" y="3870326"/>
            <a:ext cx="1905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Information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Exchange/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Communication</a:t>
            </a:r>
          </a:p>
        </p:txBody>
      </p:sp>
      <p:sp>
        <p:nvSpPr>
          <p:cNvPr id="24588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>
              <a:alpha val="25098"/>
            </a:srgb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  <p:sp>
        <p:nvSpPr>
          <p:cNvPr id="68658" name="Line 50"/>
          <p:cNvSpPr>
            <a:spLocks noChangeShapeType="1"/>
          </p:cNvSpPr>
          <p:nvPr/>
        </p:nvSpPr>
        <p:spPr bwMode="auto">
          <a:xfrm flipH="1" flipV="1">
            <a:off x="10134600" y="2133600"/>
            <a:ext cx="533400" cy="838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304800"/>
            <a:ext cx="4559300" cy="762000"/>
          </a:xfrm>
        </p:spPr>
        <p:txBody>
          <a:bodyPr/>
          <a:lstStyle/>
          <a:p>
            <a:pPr eaLnBrk="1" hangingPunct="1"/>
            <a:r>
              <a:rPr lang="en-US"/>
              <a:t>Information Flow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105400" y="1676400"/>
            <a:ext cx="5257800" cy="4699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Executive Information System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V="1">
            <a:off x="5715000" y="2133600"/>
            <a:ext cx="0" cy="1371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786563" y="685800"/>
            <a:ext cx="1162178" cy="36933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Executives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V="1">
            <a:off x="9753600" y="2133600"/>
            <a:ext cx="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7543800" y="1143000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5257800" y="3505200"/>
            <a:ext cx="914400" cy="4699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MIS</a:t>
            </a:r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 flipH="1" flipV="1">
            <a:off x="5715000" y="3962400"/>
            <a:ext cx="0" cy="2057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H="1" flipV="1">
            <a:off x="6096000" y="4038600"/>
            <a:ext cx="762000" cy="914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 flipH="1" flipV="1">
            <a:off x="6172200" y="3886200"/>
            <a:ext cx="243840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8610600" y="4038600"/>
            <a:ext cx="9144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TPS</a:t>
            </a:r>
          </a:p>
        </p:txBody>
      </p:sp>
      <p:sp>
        <p:nvSpPr>
          <p:cNvPr id="25613" name="Text Box 16"/>
          <p:cNvSpPr txBox="1">
            <a:spLocks noChangeArrowheads="1"/>
          </p:cNvSpPr>
          <p:nvPr/>
        </p:nvSpPr>
        <p:spPr bwMode="auto">
          <a:xfrm>
            <a:off x="6858000" y="4800600"/>
            <a:ext cx="9144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PCS</a:t>
            </a:r>
          </a:p>
        </p:txBody>
      </p:sp>
      <p:sp>
        <p:nvSpPr>
          <p:cNvPr id="25614" name="Text Box 17"/>
          <p:cNvSpPr txBox="1">
            <a:spLocks noChangeArrowheads="1"/>
          </p:cNvSpPr>
          <p:nvPr/>
        </p:nvSpPr>
        <p:spPr bwMode="auto">
          <a:xfrm>
            <a:off x="5410200" y="6083300"/>
            <a:ext cx="3962400" cy="36933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Operational Systems and Staff</a:t>
            </a:r>
          </a:p>
        </p:txBody>
      </p:sp>
      <p:sp>
        <p:nvSpPr>
          <p:cNvPr id="25615" name="Line 18"/>
          <p:cNvSpPr>
            <a:spLocks noChangeShapeType="1"/>
          </p:cNvSpPr>
          <p:nvPr/>
        </p:nvSpPr>
        <p:spPr bwMode="auto">
          <a:xfrm flipV="1">
            <a:off x="9067800" y="4495800"/>
            <a:ext cx="0" cy="1524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Line 19"/>
          <p:cNvSpPr>
            <a:spLocks noChangeShapeType="1"/>
          </p:cNvSpPr>
          <p:nvPr/>
        </p:nvSpPr>
        <p:spPr bwMode="auto">
          <a:xfrm flipV="1">
            <a:off x="7315200" y="5257800"/>
            <a:ext cx="0" cy="762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Line 20"/>
          <p:cNvSpPr>
            <a:spLocks noChangeShapeType="1"/>
          </p:cNvSpPr>
          <p:nvPr/>
        </p:nvSpPr>
        <p:spPr bwMode="auto">
          <a:xfrm flipV="1">
            <a:off x="7772400" y="4495800"/>
            <a:ext cx="83820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Text Box 22"/>
          <p:cNvSpPr txBox="1">
            <a:spLocks noChangeArrowheads="1"/>
          </p:cNvSpPr>
          <p:nvPr/>
        </p:nvSpPr>
        <p:spPr bwMode="auto">
          <a:xfrm>
            <a:off x="9372600" y="2743200"/>
            <a:ext cx="914400" cy="4699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DSS</a:t>
            </a:r>
          </a:p>
        </p:txBody>
      </p:sp>
      <p:sp>
        <p:nvSpPr>
          <p:cNvPr id="25619" name="Text Box 23"/>
          <p:cNvSpPr txBox="1">
            <a:spLocks noChangeArrowheads="1"/>
          </p:cNvSpPr>
          <p:nvPr/>
        </p:nvSpPr>
        <p:spPr bwMode="auto">
          <a:xfrm>
            <a:off x="6996113" y="2667000"/>
            <a:ext cx="1113318" cy="36933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Managers</a:t>
            </a:r>
          </a:p>
        </p:txBody>
      </p:sp>
      <p:sp>
        <p:nvSpPr>
          <p:cNvPr id="25620" name="Line 24"/>
          <p:cNvSpPr>
            <a:spLocks noChangeShapeType="1"/>
          </p:cNvSpPr>
          <p:nvPr/>
        </p:nvSpPr>
        <p:spPr bwMode="auto">
          <a:xfrm flipV="1">
            <a:off x="6172200" y="3124200"/>
            <a:ext cx="320040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25"/>
          <p:cNvSpPr>
            <a:spLocks noChangeShapeType="1"/>
          </p:cNvSpPr>
          <p:nvPr/>
        </p:nvSpPr>
        <p:spPr bwMode="auto">
          <a:xfrm flipV="1">
            <a:off x="6172200" y="3048000"/>
            <a:ext cx="83820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Line 26"/>
          <p:cNvSpPr>
            <a:spLocks noChangeShapeType="1"/>
          </p:cNvSpPr>
          <p:nvPr/>
        </p:nvSpPr>
        <p:spPr bwMode="auto">
          <a:xfrm flipV="1">
            <a:off x="7696200" y="2133600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Line 27"/>
          <p:cNvSpPr>
            <a:spLocks noChangeShapeType="1"/>
          </p:cNvSpPr>
          <p:nvPr/>
        </p:nvSpPr>
        <p:spPr bwMode="auto">
          <a:xfrm flipH="1" flipV="1">
            <a:off x="8382000" y="2819400"/>
            <a:ext cx="990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Text Box 29"/>
          <p:cNvSpPr txBox="1">
            <a:spLocks noChangeArrowheads="1"/>
          </p:cNvSpPr>
          <p:nvPr/>
        </p:nvSpPr>
        <p:spPr bwMode="auto">
          <a:xfrm>
            <a:off x="3986511" y="1143000"/>
            <a:ext cx="461665" cy="504825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Enterprise Collaboration System</a:t>
            </a:r>
          </a:p>
        </p:txBody>
      </p:sp>
      <p:sp>
        <p:nvSpPr>
          <p:cNvPr id="25625" name="Line 30"/>
          <p:cNvSpPr>
            <a:spLocks noChangeShapeType="1"/>
          </p:cNvSpPr>
          <p:nvPr/>
        </p:nvSpPr>
        <p:spPr bwMode="auto">
          <a:xfrm flipV="1">
            <a:off x="4495800" y="990600"/>
            <a:ext cx="2286000" cy="38100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Line 31"/>
          <p:cNvSpPr>
            <a:spLocks noChangeShapeType="1"/>
          </p:cNvSpPr>
          <p:nvPr/>
        </p:nvSpPr>
        <p:spPr bwMode="auto">
          <a:xfrm flipV="1">
            <a:off x="4495800" y="1905000"/>
            <a:ext cx="5334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Line 32"/>
          <p:cNvSpPr>
            <a:spLocks noChangeShapeType="1"/>
          </p:cNvSpPr>
          <p:nvPr/>
        </p:nvSpPr>
        <p:spPr bwMode="auto">
          <a:xfrm flipV="1">
            <a:off x="4495800" y="2819400"/>
            <a:ext cx="24384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8" name="Line 33"/>
          <p:cNvSpPr>
            <a:spLocks noChangeShapeType="1"/>
          </p:cNvSpPr>
          <p:nvPr/>
        </p:nvSpPr>
        <p:spPr bwMode="auto">
          <a:xfrm flipV="1">
            <a:off x="4495800" y="3733800"/>
            <a:ext cx="7620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9" name="Line 34"/>
          <p:cNvSpPr>
            <a:spLocks noChangeShapeType="1"/>
          </p:cNvSpPr>
          <p:nvPr/>
        </p:nvSpPr>
        <p:spPr bwMode="auto">
          <a:xfrm>
            <a:off x="4419600" y="5867400"/>
            <a:ext cx="914400" cy="30480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0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>
              <a:alpha val="25098"/>
            </a:srgb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  <p:sp>
        <p:nvSpPr>
          <p:cNvPr id="25631" name="Text Box 40"/>
          <p:cNvSpPr txBox="1">
            <a:spLocks noChangeArrowheads="1"/>
          </p:cNvSpPr>
          <p:nvPr/>
        </p:nvSpPr>
        <p:spPr bwMode="auto">
          <a:xfrm>
            <a:off x="1524000" y="3733800"/>
            <a:ext cx="2286000" cy="36933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Operations</a:t>
            </a:r>
          </a:p>
        </p:txBody>
      </p:sp>
      <p:sp>
        <p:nvSpPr>
          <p:cNvPr id="25632" name="Text Box 41"/>
          <p:cNvSpPr txBox="1">
            <a:spLocks noChangeArrowheads="1"/>
          </p:cNvSpPr>
          <p:nvPr/>
        </p:nvSpPr>
        <p:spPr bwMode="auto">
          <a:xfrm>
            <a:off x="1828801" y="1600200"/>
            <a:ext cx="1443793" cy="36933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Management</a:t>
            </a:r>
          </a:p>
        </p:txBody>
      </p:sp>
      <p:sp>
        <p:nvSpPr>
          <p:cNvPr id="25633" name="Freeform 43"/>
          <p:cNvSpPr>
            <a:spLocks/>
          </p:cNvSpPr>
          <p:nvPr/>
        </p:nvSpPr>
        <p:spPr bwMode="auto">
          <a:xfrm>
            <a:off x="1828800" y="3581400"/>
            <a:ext cx="8001000" cy="3124200"/>
          </a:xfrm>
          <a:custGeom>
            <a:avLst/>
            <a:gdLst>
              <a:gd name="T0" fmla="*/ 5040 w 5040"/>
              <a:gd name="T1" fmla="*/ 1968 h 1968"/>
              <a:gd name="T2" fmla="*/ 5040 w 5040"/>
              <a:gd name="T3" fmla="*/ 240 h 1968"/>
              <a:gd name="T4" fmla="*/ 0 w 5040"/>
              <a:gd name="T5" fmla="*/ 0 h 1968"/>
              <a:gd name="T6" fmla="*/ 0 w 5040"/>
              <a:gd name="T7" fmla="*/ 1968 h 1968"/>
              <a:gd name="T8" fmla="*/ 5040 w 5040"/>
              <a:gd name="T9" fmla="*/ 1968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40"/>
              <a:gd name="T16" fmla="*/ 0 h 1968"/>
              <a:gd name="T17" fmla="*/ 5040 w 5040"/>
              <a:gd name="T18" fmla="*/ 1968 h 1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40" h="1968">
                <a:moveTo>
                  <a:pt x="5040" y="1968"/>
                </a:moveTo>
                <a:lnTo>
                  <a:pt x="5040" y="240"/>
                </a:lnTo>
                <a:lnTo>
                  <a:pt x="0" y="0"/>
                </a:lnTo>
                <a:lnTo>
                  <a:pt x="0" y="1968"/>
                </a:lnTo>
                <a:lnTo>
                  <a:pt x="5040" y="1968"/>
                </a:lnTo>
                <a:close/>
              </a:path>
            </a:pathLst>
          </a:custGeom>
          <a:noFill/>
          <a:ln w="38100" cap="sq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4" name="Freeform 44"/>
          <p:cNvSpPr>
            <a:spLocks/>
          </p:cNvSpPr>
          <p:nvPr/>
        </p:nvSpPr>
        <p:spPr bwMode="auto">
          <a:xfrm>
            <a:off x="1676400" y="228600"/>
            <a:ext cx="8763000" cy="3657600"/>
          </a:xfrm>
          <a:custGeom>
            <a:avLst/>
            <a:gdLst>
              <a:gd name="T0" fmla="*/ 0 w 5520"/>
              <a:gd name="T1" fmla="*/ 0 h 2304"/>
              <a:gd name="T2" fmla="*/ 5520 w 5520"/>
              <a:gd name="T3" fmla="*/ 0 h 2304"/>
              <a:gd name="T4" fmla="*/ 5520 w 5520"/>
              <a:gd name="T5" fmla="*/ 2304 h 2304"/>
              <a:gd name="T6" fmla="*/ 0 w 5520"/>
              <a:gd name="T7" fmla="*/ 2064 h 2304"/>
              <a:gd name="T8" fmla="*/ 0 w 55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20"/>
              <a:gd name="T16" fmla="*/ 0 h 2304"/>
              <a:gd name="T17" fmla="*/ 5520 w 55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20" h="2304">
                <a:moveTo>
                  <a:pt x="0" y="0"/>
                </a:moveTo>
                <a:lnTo>
                  <a:pt x="5520" y="0"/>
                </a:lnTo>
                <a:lnTo>
                  <a:pt x="5520" y="2304"/>
                </a:lnTo>
                <a:lnTo>
                  <a:pt x="0" y="2064"/>
                </a:lnTo>
                <a:lnTo>
                  <a:pt x="0" y="0"/>
                </a:lnTo>
                <a:close/>
              </a:path>
            </a:pathLst>
          </a:custGeom>
          <a:noFill/>
          <a:ln w="38100" cap="sq">
            <a:solidFill>
              <a:schemeClr val="hlink"/>
            </a:solidFill>
            <a:round/>
            <a:headEnd type="none" w="sm" len="sm"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vs. Enterprise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Functional System</a:t>
            </a:r>
          </a:p>
          <a:p>
            <a:r>
              <a:rPr lang="en-US" b="1" dirty="0"/>
              <a:t>Sage Accounting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Comprehensive accounting software solution </a:t>
            </a:r>
          </a:p>
          <a:p>
            <a:r>
              <a:rPr lang="en-US" sz="2000" dirty="0"/>
              <a:t>Multi-company consolidations,</a:t>
            </a:r>
          </a:p>
          <a:p>
            <a:r>
              <a:rPr lang="en-US" sz="2000" dirty="0"/>
              <a:t>Advanced budgeting</a:t>
            </a:r>
          </a:p>
          <a:p>
            <a:r>
              <a:rPr lang="en-US" sz="2000" dirty="0"/>
              <a:t>customizable reports and financial statements.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Enterprise System</a:t>
            </a:r>
          </a:p>
          <a:p>
            <a:r>
              <a:rPr lang="en-US" b="1" dirty="0"/>
              <a:t>Oracle's PeopleSoft Enterprise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r>
              <a:rPr lang="en-US" sz="2000" dirty="0"/>
              <a:t>Customer Relationship Management</a:t>
            </a:r>
          </a:p>
          <a:p>
            <a:pPr lvl="1"/>
            <a:r>
              <a:rPr lang="en-US" sz="2000" dirty="0"/>
              <a:t>Project Management</a:t>
            </a:r>
          </a:p>
          <a:p>
            <a:pPr lvl="1"/>
            <a:r>
              <a:rPr lang="en-US" sz="2000" dirty="0"/>
              <a:t>Financial Management</a:t>
            </a:r>
          </a:p>
          <a:p>
            <a:pPr lvl="1"/>
            <a:r>
              <a:rPr lang="en-US" sz="2000" dirty="0"/>
              <a:t>Supply Chain Management</a:t>
            </a:r>
          </a:p>
          <a:p>
            <a:pPr lvl="1"/>
            <a:r>
              <a:rPr lang="en-US" sz="2000" dirty="0"/>
              <a:t>Human Capital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776" y="2837910"/>
            <a:ext cx="1689100" cy="228600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32557B6C-1DED-6045-8A3E-D5014BE62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80" y="2814793"/>
            <a:ext cx="1193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2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Sage Accounting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for only one functional area:  Accounting</a:t>
            </a:r>
          </a:p>
          <a:p>
            <a:r>
              <a:rPr lang="en-US" b="1" dirty="0"/>
              <a:t>What type of system is it?</a:t>
            </a:r>
          </a:p>
          <a:p>
            <a:pPr lvl="1"/>
            <a:r>
              <a:rPr lang="en-US" b="1" dirty="0"/>
              <a:t>Transaction Processing System </a:t>
            </a:r>
            <a:r>
              <a:rPr lang="en-US" dirty="0"/>
              <a:t>– Accounting is all about processing day-to-day transactions</a:t>
            </a:r>
          </a:p>
          <a:p>
            <a:pPr lvl="1"/>
            <a:r>
              <a:rPr lang="en-US" b="1" dirty="0"/>
              <a:t>Management Information System </a:t>
            </a:r>
            <a:r>
              <a:rPr lang="en-US" dirty="0"/>
              <a:t>– Summary reports help managers make daily, weekly, quarterly, and yearly decisions.</a:t>
            </a:r>
          </a:p>
          <a:p>
            <a:r>
              <a:rPr lang="en-US" dirty="0"/>
              <a:t>Helps aggregate operational data for managerial decision making.</a:t>
            </a:r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209D76FF-464B-AB42-B4A3-1104FFE7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723" y="365125"/>
            <a:ext cx="1912073" cy="105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Oracle’s PeopleSoft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What functional areas use this system?</a:t>
            </a:r>
          </a:p>
          <a:p>
            <a:pPr lvl="1"/>
            <a:r>
              <a:rPr lang="en-US" dirty="0"/>
              <a:t>Customer Relationship Management </a:t>
            </a:r>
          </a:p>
          <a:p>
            <a:pPr lvl="2"/>
            <a:r>
              <a:rPr lang="en-US" dirty="0"/>
              <a:t>(Marketing)</a:t>
            </a:r>
          </a:p>
          <a:p>
            <a:pPr lvl="1"/>
            <a:r>
              <a:rPr lang="en-US" dirty="0"/>
              <a:t>Project Management </a:t>
            </a:r>
          </a:p>
          <a:p>
            <a:pPr lvl="2"/>
            <a:r>
              <a:rPr lang="en-US" dirty="0"/>
              <a:t>(Operations)</a:t>
            </a:r>
          </a:p>
          <a:p>
            <a:pPr lvl="1"/>
            <a:r>
              <a:rPr lang="en-US" dirty="0"/>
              <a:t>Asset Lifecycle Management </a:t>
            </a:r>
          </a:p>
          <a:p>
            <a:pPr lvl="2"/>
            <a:r>
              <a:rPr lang="en-US" dirty="0"/>
              <a:t>(Accounting)</a:t>
            </a:r>
          </a:p>
          <a:p>
            <a:pPr lvl="1"/>
            <a:r>
              <a:rPr lang="en-US" dirty="0"/>
              <a:t>Financial Management </a:t>
            </a:r>
          </a:p>
          <a:p>
            <a:pPr lvl="2"/>
            <a:r>
              <a:rPr lang="en-US" dirty="0"/>
              <a:t>(Finance)</a:t>
            </a:r>
          </a:p>
          <a:p>
            <a:pPr lvl="1"/>
            <a:r>
              <a:rPr lang="en-US" dirty="0"/>
              <a:t>Human Capital Management </a:t>
            </a:r>
          </a:p>
          <a:p>
            <a:pPr lvl="2"/>
            <a:r>
              <a:rPr lang="en-US" dirty="0"/>
              <a:t>(Human Resources)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507" y="487830"/>
            <a:ext cx="16891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Systems rarely fit into one cell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1" y="1600200"/>
          <a:ext cx="8229599" cy="3571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Operations/ Production</a:t>
                      </a:r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 Resources</a:t>
                      </a:r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Finance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14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Old-fashioned Functional Areas of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Accounting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Marketing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Human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Operations/Production</a:t>
            </a:r>
          </a:p>
        </p:txBody>
      </p:sp>
    </p:spTree>
    <p:extLst>
      <p:ext uri="{BB962C8B-B14F-4D97-AF65-F5344CB8AC3E}">
        <p14:creationId xmlns:p14="http://schemas.microsoft.com/office/powerpoint/2010/main" val="376909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Systems are often multi-category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291292"/>
              </p:ext>
            </p:extLst>
          </p:nvPr>
        </p:nvGraphicFramePr>
        <p:xfrm>
          <a:off x="1981201" y="1600200"/>
          <a:ext cx="8229599" cy="3571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TPS</a:t>
                      </a: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</a:t>
                      </a: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Operations/ Production</a:t>
                      </a:r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 Resources</a:t>
                      </a:r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Sage</a:t>
                      </a:r>
                      <a:r>
                        <a:rPr lang="en-US" baseline="0" dirty="0"/>
                        <a:t> Accounting</a:t>
                      </a:r>
                      <a:endParaRPr lang="en-US" dirty="0"/>
                    </a:p>
                  </a:txBody>
                  <a:tcPr marL="91439" marR="91439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Finance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5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Robust category-based systems are often cross-functional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005960"/>
              </p:ext>
            </p:extLst>
          </p:nvPr>
        </p:nvGraphicFramePr>
        <p:xfrm>
          <a:off x="1981201" y="1600200"/>
          <a:ext cx="8229599" cy="3571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ECS</a:t>
                      </a: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Operations/ Production</a:t>
                      </a:r>
                    </a:p>
                  </a:txBody>
                  <a:tcPr marL="91439" marR="91439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dirty="0"/>
                        <a:t>Google’s Collaboration Apps</a:t>
                      </a:r>
                    </a:p>
                    <a:p>
                      <a:r>
                        <a:rPr lang="en-US" dirty="0"/>
                        <a:t>Gmail + Calendar + Meet</a:t>
                      </a:r>
                    </a:p>
                  </a:txBody>
                  <a:tcPr marL="91439" marR="91439" anchor="ctr"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 Resources</a:t>
                      </a:r>
                    </a:p>
                  </a:txBody>
                  <a:tcPr marL="91439" marR="91439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Finance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70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Microsoft Excel fit in?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1" y="1600200"/>
          <a:ext cx="8229599" cy="3571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Operations/ Production</a:t>
                      </a:r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 Resources</a:t>
                      </a:r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Finance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74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Microsoft Access fit in?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1" y="1600200"/>
          <a:ext cx="8229599" cy="3571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Operations/ Production</a:t>
                      </a:r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 Resources</a:t>
                      </a:r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Finance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821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an Enterprise Database fit in?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1" y="1600200"/>
          <a:ext cx="8229599" cy="3571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EIS</a:t>
                      </a:r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Operations/ Production</a:t>
                      </a:r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 Resources</a:t>
                      </a:r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Finance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Marketing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91439" marR="9143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9" marR="9143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217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vs. Complete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5452533" cy="45259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3">
                    <a:lumMod val="50000"/>
                  </a:schemeClr>
                </a:solidFill>
              </a:rPr>
              <a:t>Excel </a:t>
            </a:r>
            <a:r>
              <a:rPr lang="en-US" dirty="0"/>
              <a:t>is often a tool used in a bigger system.</a:t>
            </a:r>
          </a:p>
          <a:p>
            <a:r>
              <a:rPr lang="en-US" dirty="0"/>
              <a:t>Tools are often general purpose; they are flexible and robust.</a:t>
            </a:r>
          </a:p>
          <a:p>
            <a:pPr lvl="1"/>
            <a:r>
              <a:rPr lang="en-US" b="1" dirty="0"/>
              <a:t>General purpose:  </a:t>
            </a:r>
            <a:r>
              <a:rPr lang="en-US" dirty="0"/>
              <a:t>Excel can be used as a calculator  to add up Easter eggs or to add the cost of an F-35 jet fighter.</a:t>
            </a:r>
          </a:p>
          <a:p>
            <a:pPr lvl="1"/>
            <a:r>
              <a:rPr lang="en-US" b="1" dirty="0"/>
              <a:t>Robust: </a:t>
            </a:r>
            <a:r>
              <a:rPr lang="en-US" dirty="0"/>
              <a:t>Excel has plug-ins to do quantum mechanics or financial calculations.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244" y="1600200"/>
            <a:ext cx="17145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244" y="4165560"/>
            <a:ext cx="2340656" cy="14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24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vs. Complete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6934200" cy="4525963"/>
          </a:xfrm>
        </p:spPr>
        <p:txBody>
          <a:bodyPr>
            <a:normAutofit/>
          </a:bodyPr>
          <a:lstStyle/>
          <a:p>
            <a:r>
              <a:rPr lang="en-US" dirty="0"/>
              <a:t>A DBMS (like </a:t>
            </a:r>
            <a:r>
              <a:rPr lang="en-US" sz="4108" b="1" dirty="0">
                <a:solidFill>
                  <a:schemeClr val="accent2">
                    <a:lumMod val="50000"/>
                  </a:schemeClr>
                </a:solidFill>
              </a:rPr>
              <a:t>Access</a:t>
            </a:r>
            <a:r>
              <a:rPr lang="en-US" dirty="0"/>
              <a:t>) is also a tool for managing raw data.</a:t>
            </a:r>
          </a:p>
          <a:p>
            <a:r>
              <a:rPr lang="en-US" dirty="0"/>
              <a:t>But a DBMS is also a key component in bigger systems (like Sage Accounting or PeopleSoft).</a:t>
            </a:r>
          </a:p>
          <a:p>
            <a:pPr lvl="1"/>
            <a:r>
              <a:rPr lang="en-US" dirty="0"/>
              <a:t>PeopleSoft is actually built “on top of” an Oracle Enterprise DBMS.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537" y="4356630"/>
            <a:ext cx="2607733" cy="2078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2963333"/>
            <a:ext cx="15621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790296"/>
            <a:ext cx="10795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469" y="1520296"/>
            <a:ext cx="20828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9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way to look at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Porter’s value chain</a:t>
            </a:r>
          </a:p>
        </p:txBody>
      </p:sp>
      <p:pic>
        <p:nvPicPr>
          <p:cNvPr id="4" name="Picture 4" descr="Fig7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458" y="2225633"/>
            <a:ext cx="8181478" cy="4175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807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functional system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4 of the 5 functional systems directly support the value chain</a:t>
            </a:r>
          </a:p>
        </p:txBody>
      </p:sp>
      <p:pic>
        <p:nvPicPr>
          <p:cNvPr id="4" name="Picture 4" descr="Fig7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753" y="2897984"/>
            <a:ext cx="8458200" cy="365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549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cross-functional system really valuable?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is so connected to service and support.</a:t>
            </a:r>
          </a:p>
          <a:p>
            <a:r>
              <a:rPr lang="en-US" dirty="0"/>
              <a:t>Future sales come  from customer loyalty and care</a:t>
            </a:r>
          </a:p>
          <a:p>
            <a:r>
              <a:rPr lang="en-US" dirty="0"/>
              <a:t>Why manage these with two separate systems?  </a:t>
            </a:r>
          </a:p>
          <a:p>
            <a:r>
              <a:rPr lang="en-US" dirty="0"/>
              <a:t>Instead combine</a:t>
            </a:r>
            <a:br>
              <a:rPr lang="en-US" dirty="0"/>
            </a:br>
            <a:r>
              <a:rPr lang="en-US" dirty="0"/>
              <a:t>into one system:</a:t>
            </a:r>
          </a:p>
          <a:p>
            <a:r>
              <a:rPr lang="en-US" dirty="0"/>
              <a:t>Customer Relationship</a:t>
            </a:r>
            <a:br>
              <a:rPr lang="en-US" dirty="0"/>
            </a:br>
            <a:r>
              <a:rPr lang="en-US" dirty="0"/>
              <a:t>Management (CRM)</a:t>
            </a:r>
          </a:p>
        </p:txBody>
      </p:sp>
      <p:pic>
        <p:nvPicPr>
          <p:cNvPr id="4" name="Picture 4" descr="Fig7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5549" y="3695178"/>
            <a:ext cx="6923644" cy="2988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03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Functional Areas of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Accounting &amp; Finance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Sales &amp; Marketing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Customer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Manufacturing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Human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Ninja 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96" y="1623400"/>
            <a:ext cx="2164124" cy="48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7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cross-functional system really valuable?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Accounting and HR support the entire value chain.</a:t>
            </a:r>
          </a:p>
          <a:p>
            <a:r>
              <a:rPr lang="en-US" dirty="0"/>
              <a:t>Why manage these with two separate systems?  </a:t>
            </a:r>
          </a:p>
          <a:p>
            <a:r>
              <a:rPr lang="en-US" dirty="0"/>
              <a:t>Combining an HR and Accounting systems creates efficiencies</a:t>
            </a:r>
          </a:p>
        </p:txBody>
      </p:sp>
      <p:pic>
        <p:nvPicPr>
          <p:cNvPr id="4" name="Picture 4" descr="Fig7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021" y="3576297"/>
            <a:ext cx="7257064" cy="3132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142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2919"/>
          </a:xfrm>
        </p:spPr>
        <p:txBody>
          <a:bodyPr>
            <a:normAutofit/>
          </a:bodyPr>
          <a:lstStyle/>
          <a:p>
            <a:r>
              <a:rPr lang="en-US" b="1" dirty="0"/>
              <a:t>Enterprise Systems</a:t>
            </a:r>
            <a:br>
              <a:rPr lang="en-US" dirty="0"/>
            </a:br>
            <a:r>
              <a:rPr lang="en-US" sz="3200" dirty="0"/>
              <a:t>Instead of integrating 2 or 3 </a:t>
            </a:r>
            <a:br>
              <a:rPr lang="en-US" sz="3200" dirty="0"/>
            </a:br>
            <a:r>
              <a:rPr lang="en-US" sz="3200" dirty="0"/>
              <a:t>functional area, it integrates all the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8877"/>
            <a:ext cx="8080332" cy="3569918"/>
          </a:xfrm>
        </p:spPr>
        <p:txBody>
          <a:bodyPr>
            <a:normAutofit/>
          </a:bodyPr>
          <a:lstStyle/>
          <a:p>
            <a:r>
              <a:rPr lang="en-US" dirty="0"/>
              <a:t>ERP (Enterprise Resource Planning)</a:t>
            </a:r>
          </a:p>
          <a:p>
            <a:pPr lvl="1"/>
            <a:r>
              <a:rPr lang="en-US" dirty="0"/>
              <a:t>Even more integration than a CRM</a:t>
            </a:r>
          </a:p>
          <a:p>
            <a:pPr lvl="1"/>
            <a:r>
              <a:rPr lang="en-US" dirty="0"/>
              <a:t>ERP = CRM (Marketing &amp; Operations) + Accounting + HR + a little bit of Finance</a:t>
            </a:r>
          </a:p>
          <a:p>
            <a:r>
              <a:rPr lang="en-US" dirty="0"/>
              <a:t>SCM (Supply Chain Management)</a:t>
            </a:r>
          </a:p>
          <a:p>
            <a:pPr lvl="1"/>
            <a:r>
              <a:rPr lang="en-US" dirty="0"/>
              <a:t>Unique in the sense that it often combines three or more enterprises</a:t>
            </a:r>
          </a:p>
          <a:p>
            <a:pPr lvl="1"/>
            <a:r>
              <a:rPr lang="en-US" dirty="0"/>
              <a:t>Supplier, Retailer and Customer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117" y="1449889"/>
            <a:ext cx="2891365" cy="17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Expanding Role of 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3776" y="1941513"/>
            <a:ext cx="9597026" cy="4114800"/>
          </a:xfrm>
        </p:spPr>
        <p:txBody>
          <a:bodyPr/>
          <a:lstStyle/>
          <a:p>
            <a:pPr eaLnBrk="1" hangingPunct="1"/>
            <a:r>
              <a:rPr lang="en-US" dirty="0"/>
              <a:t>IS was seen first at the management/tactical level</a:t>
            </a:r>
          </a:p>
          <a:p>
            <a:pPr eaLnBrk="1" hangingPunct="1"/>
            <a:r>
              <a:rPr lang="en-US" dirty="0"/>
              <a:t>Then it was pushed down to operations</a:t>
            </a:r>
          </a:p>
          <a:p>
            <a:pPr eaLnBrk="1" hangingPunct="1"/>
            <a:r>
              <a:rPr lang="en-US" dirty="0"/>
              <a:t>Finally, it moved up to strategic levels</a:t>
            </a:r>
          </a:p>
          <a:p>
            <a:pPr eaLnBrk="1" hangingPunct="1"/>
            <a:r>
              <a:rPr lang="en-US" dirty="0"/>
              <a:t>Biggest advantages of IS: </a:t>
            </a:r>
            <a:br>
              <a:rPr lang="en-US" dirty="0"/>
            </a:br>
            <a:r>
              <a:rPr lang="en-US" dirty="0"/>
              <a:t>Information can flow up </a:t>
            </a:r>
            <a:br>
              <a:rPr lang="en-US" dirty="0"/>
            </a:br>
            <a:r>
              <a:rPr lang="en-US" dirty="0"/>
              <a:t>the pyramid faster and </a:t>
            </a:r>
            <a:br>
              <a:rPr lang="en-US" dirty="0"/>
            </a:br>
            <a:r>
              <a:rPr lang="en-US" dirty="0"/>
              <a:t>more effectively. </a:t>
            </a:r>
          </a:p>
          <a:p>
            <a:pPr eaLnBrk="1" hangingPunct="1"/>
            <a:endParaRPr lang="en-US" dirty="0"/>
          </a:p>
        </p:txBody>
      </p:sp>
      <p:pic>
        <p:nvPicPr>
          <p:cNvPr id="1638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16516" t="9529" r="14420"/>
          <a:stretch>
            <a:fillRect/>
          </a:stretch>
        </p:blipFill>
        <p:spPr>
          <a:xfrm>
            <a:off x="7409145" y="2425700"/>
            <a:ext cx="3810000" cy="3146425"/>
          </a:xfrm>
          <a:noFill/>
        </p:spPr>
      </p:pic>
      <p:sp>
        <p:nvSpPr>
          <p:cNvPr id="1638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8215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Old-fashioned Types of Information Systems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377841"/>
            <a:ext cx="9946710" cy="4985442"/>
          </a:xfrm>
        </p:spPr>
      </p:pic>
      <p:sp>
        <p:nvSpPr>
          <p:cNvPr id="1741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3016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842963"/>
            <a:ext cx="8637588" cy="641350"/>
          </a:xfrm>
        </p:spPr>
        <p:txBody>
          <a:bodyPr/>
          <a:lstStyle/>
          <a:p>
            <a:pPr eaLnBrk="1" hangingPunct="1"/>
            <a:r>
              <a:rPr lang="en-US" sz="3600"/>
              <a:t>Transaction Processing System (TPS)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Updates Operational Databases</a:t>
            </a:r>
          </a:p>
          <a:p>
            <a:pPr eaLnBrk="1" hangingPunct="1"/>
            <a:r>
              <a:rPr lang="en-US" dirty="0"/>
              <a:t>Examples:</a:t>
            </a:r>
          </a:p>
          <a:p>
            <a:pPr lvl="1" eaLnBrk="1" hangingPunct="1"/>
            <a:r>
              <a:rPr lang="en-US" dirty="0">
                <a:ea typeface="ＭＳ Ｐゴシック" pitchFamily="27" charset="-128"/>
              </a:rPr>
              <a:t>ATM Machine System – Banking Transactions</a:t>
            </a:r>
          </a:p>
          <a:p>
            <a:pPr lvl="1" eaLnBrk="1" hangingPunct="1"/>
            <a:r>
              <a:rPr lang="en-US" dirty="0">
                <a:ea typeface="ＭＳ Ｐゴシック" pitchFamily="27" charset="-128"/>
              </a:rPr>
              <a:t>Cash Register System – Point of Sale Transactions</a:t>
            </a:r>
          </a:p>
          <a:p>
            <a:pPr lvl="1" eaLnBrk="1" hangingPunct="1"/>
            <a:r>
              <a:rPr lang="en-US" dirty="0">
                <a:ea typeface="ＭＳ Ｐゴシック" pitchFamily="27" charset="-128"/>
              </a:rPr>
              <a:t>Accounting System – Checking Account Transactions</a:t>
            </a:r>
          </a:p>
          <a:p>
            <a:pPr lvl="1" eaLnBrk="1" hangingPunct="1"/>
            <a:r>
              <a:rPr lang="en-US" dirty="0">
                <a:ea typeface="ＭＳ Ｐゴシック" pitchFamily="27" charset="-128"/>
              </a:rPr>
              <a:t>Even </a:t>
            </a:r>
            <a:r>
              <a:rPr lang="en-US" dirty="0" err="1">
                <a:ea typeface="ＭＳ Ｐゴシック" pitchFamily="27" charset="-128"/>
              </a:rPr>
              <a:t>AppleTV</a:t>
            </a:r>
            <a:r>
              <a:rPr lang="en-US" dirty="0">
                <a:ea typeface="ＭＳ Ｐゴシック" pitchFamily="27" charset="-128"/>
              </a:rPr>
              <a:t> or OnDemand is a form of TPS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501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 Control Systems (PCS)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Monitor and Control Industrial/Manufacturing Process</a:t>
            </a:r>
          </a:p>
          <a:p>
            <a:pPr eaLnBrk="1" hangingPunct="1"/>
            <a:r>
              <a:rPr lang="en-US" dirty="0"/>
              <a:t>Examples:</a:t>
            </a:r>
          </a:p>
          <a:p>
            <a:pPr lvl="1" eaLnBrk="1" hangingPunct="1"/>
            <a:r>
              <a:rPr lang="en-US" dirty="0">
                <a:ea typeface="ＭＳ Ｐゴシック" pitchFamily="27" charset="-128"/>
              </a:rPr>
              <a:t>Petroleum Refining</a:t>
            </a:r>
          </a:p>
          <a:p>
            <a:pPr lvl="1" eaLnBrk="1" hangingPunct="1"/>
            <a:r>
              <a:rPr lang="en-US" dirty="0">
                <a:ea typeface="ＭＳ Ｐゴシック" pitchFamily="27" charset="-128"/>
              </a:rPr>
              <a:t>Power Generation</a:t>
            </a:r>
          </a:p>
          <a:p>
            <a:pPr lvl="1" eaLnBrk="1" hangingPunct="1"/>
            <a:r>
              <a:rPr lang="en-US" dirty="0">
                <a:ea typeface="ＭＳ Ｐゴシック" pitchFamily="27" charset="-128"/>
              </a:rPr>
              <a:t>Automobile Manufacturing</a:t>
            </a:r>
          </a:p>
        </p:txBody>
      </p:sp>
      <p:sp>
        <p:nvSpPr>
          <p:cNvPr id="19460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7176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842963"/>
            <a:ext cx="8637588" cy="641350"/>
          </a:xfrm>
        </p:spPr>
        <p:txBody>
          <a:bodyPr/>
          <a:lstStyle/>
          <a:p>
            <a:pPr eaLnBrk="1" hangingPunct="1"/>
            <a:r>
              <a:rPr lang="en-US" sz="3600"/>
              <a:t>Enterprise Collaboration Systems (ECS)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Teamwork, communication, and collaboration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</a:rPr>
              <a:t>E-mail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</a:rPr>
              <a:t>Chat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</a:rPr>
              <a:t>Video Conferencing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</a:rPr>
              <a:t>Calendaring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</a:rPr>
              <a:t>Journaling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</a:rPr>
              <a:t>Workflow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27" charset="-128"/>
              </a:rPr>
              <a:t>File Sharing</a:t>
            </a:r>
          </a:p>
        </p:txBody>
      </p:sp>
      <p:sp>
        <p:nvSpPr>
          <p:cNvPr id="20484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1288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842963"/>
            <a:ext cx="8637588" cy="641350"/>
          </a:xfrm>
        </p:spPr>
        <p:txBody>
          <a:bodyPr/>
          <a:lstStyle/>
          <a:p>
            <a:pPr eaLnBrk="1" hangingPunct="1"/>
            <a:r>
              <a:rPr lang="en-US" sz="3600"/>
              <a:t>Management Information System (MIS)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Analysis &amp; Reporting</a:t>
            </a:r>
          </a:p>
          <a:p>
            <a:pPr eaLnBrk="1" hangingPunct="1"/>
            <a:r>
              <a:rPr lang="en-US" dirty="0"/>
              <a:t>Charts, Graphs, Summary Tools</a:t>
            </a:r>
          </a:p>
          <a:p>
            <a:pPr eaLnBrk="1" hangingPunct="1"/>
            <a:r>
              <a:rPr lang="en-US" dirty="0"/>
              <a:t>Examples:</a:t>
            </a:r>
          </a:p>
          <a:p>
            <a:pPr lvl="1" eaLnBrk="1" hangingPunct="1"/>
            <a:r>
              <a:rPr lang="en-US" dirty="0">
                <a:ea typeface="ＭＳ Ｐゴシック" pitchFamily="27" charset="-128"/>
              </a:rPr>
              <a:t>SCT Banner – Managing College Information (Siena uses it)</a:t>
            </a:r>
          </a:p>
          <a:p>
            <a:pPr lvl="1" eaLnBrk="1" hangingPunct="1"/>
            <a:r>
              <a:rPr lang="en-US" dirty="0">
                <a:ea typeface="ＭＳ Ｐゴシック" pitchFamily="27" charset="-128"/>
              </a:rPr>
              <a:t>Spreadsheet (Excel) – One of the first and most basic</a:t>
            </a:r>
          </a:p>
          <a:p>
            <a:pPr lvl="1" eaLnBrk="1" hangingPunct="1"/>
            <a:r>
              <a:rPr lang="en-US" dirty="0">
                <a:ea typeface="ＭＳ Ｐゴシック" pitchFamily="27" charset="-128"/>
              </a:rPr>
              <a:t>Oracle's Corporate Performance Management </a:t>
            </a:r>
          </a:p>
        </p:txBody>
      </p:sp>
      <p:sp>
        <p:nvSpPr>
          <p:cNvPr id="21508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1">
                <a:latin typeface="Tahoma" pitchFamily="27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7464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1062</Words>
  <Application>Microsoft Macintosh PowerPoint</Application>
  <PresentationFormat>Widescreen</PresentationFormat>
  <Paragraphs>254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Office Theme</vt:lpstr>
      <vt:lpstr>Information Systems Serve 3 Roles</vt:lpstr>
      <vt:lpstr>Old-fashioned Functional Areas of Business</vt:lpstr>
      <vt:lpstr>Alternative Functional Areas of Business</vt:lpstr>
      <vt:lpstr>Expanding Role of IS</vt:lpstr>
      <vt:lpstr>Old-fashioned Types of Information Systems</vt:lpstr>
      <vt:lpstr>Transaction Processing System (TPS)</vt:lpstr>
      <vt:lpstr>Process Control Systems (PCS)</vt:lpstr>
      <vt:lpstr>Enterprise Collaboration Systems (ECS)</vt:lpstr>
      <vt:lpstr>Management Information System (MIS)</vt:lpstr>
      <vt:lpstr>Decision Support System (DSS) Now just part of Business Intelligence Systems</vt:lpstr>
      <vt:lpstr>Executive Information Systems (EIS)</vt:lpstr>
      <vt:lpstr>Types of Info. Systems Operational Level  (Spongebob Level)</vt:lpstr>
      <vt:lpstr>Tactical and Strategic  Management Level  (Princess Level)</vt:lpstr>
      <vt:lpstr>Information Flow</vt:lpstr>
      <vt:lpstr>Information Flow</vt:lpstr>
      <vt:lpstr>Functional vs. Enterprise</vt:lpstr>
      <vt:lpstr>Example: Sage Accounting</vt:lpstr>
      <vt:lpstr>Example: Oracle’s PeopleSoft CRM</vt:lpstr>
      <vt:lpstr>Real Systems rarely fit into one cell</vt:lpstr>
      <vt:lpstr>Functional Systems are often multi-category</vt:lpstr>
      <vt:lpstr>Robust category-based systems are often cross-functional</vt:lpstr>
      <vt:lpstr>Where does Microsoft Excel fit in?</vt:lpstr>
      <vt:lpstr>Where does Microsoft Access fit in?</vt:lpstr>
      <vt:lpstr>Where does an Enterprise Database fit in?</vt:lpstr>
      <vt:lpstr>Tools vs. Complete Systems</vt:lpstr>
      <vt:lpstr>Components vs. Complete Systems</vt:lpstr>
      <vt:lpstr>Another way to look at Information Systems</vt:lpstr>
      <vt:lpstr>Where functional system fit</vt:lpstr>
      <vt:lpstr>Why are cross-functional system really valuable?</vt:lpstr>
      <vt:lpstr>Why are cross-functional system really valuable?</vt:lpstr>
      <vt:lpstr>Enterprise Systems Instead of integrating 2 or 3  functional area, it integrates all the areas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Breimer, Eric</dc:creator>
  <cp:lastModifiedBy>Breimer, Eric</cp:lastModifiedBy>
  <cp:revision>4</cp:revision>
  <dcterms:created xsi:type="dcterms:W3CDTF">2021-04-13T11:37:50Z</dcterms:created>
  <dcterms:modified xsi:type="dcterms:W3CDTF">2021-04-13T12:13:04Z</dcterms:modified>
</cp:coreProperties>
</file>