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03"/>
    <p:restoredTop sz="94626"/>
  </p:normalViewPr>
  <p:slideViewPr>
    <p:cSldViewPr snapToGrid="0" snapToObjects="1">
      <p:cViewPr varScale="1">
        <p:scale>
          <a:sx n="152" d="100"/>
          <a:sy n="152" d="100"/>
        </p:scale>
        <p:origin x="200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FBBC9-BD60-004D-9052-4751F35D0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0633A-3149-F344-BE11-903FB19313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EBE19-29B9-8A46-A63B-AE9E8DFF5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FC520-8BFB-9B4E-AE87-FBC27CBE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4BDED-D4A8-E743-A20C-F6FECEDC3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0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7503-F563-9A48-95B9-A88E88BC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60844B-4AEC-4C42-854E-EA6797F16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48725-55AD-3046-9332-97D6E72E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5146F-3E4C-314C-8369-2DBD01C0B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62AB0-9F86-D240-83B0-80EE6FD7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7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66EACA-A9CF-5342-BA7C-3ECDD426A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D5552-0D8F-CB46-B213-EF0B1A5CF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5F0D4-26FD-1E4D-BBF6-35528798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4B9E7-0E1D-BA47-B40E-5F57B5016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41E9-3283-0549-9BF3-9603EEF94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61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3FAD6-81AB-4E47-B1E2-91EC8F520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2FFDC-3DAC-6D4C-B2E7-18D557BB6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F7350-39D8-3F4D-BFDD-746B9F1E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7122C-917E-7345-AA24-BE75AE66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31EE4-E4B6-F742-B619-FFA7FF24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7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53508-A18A-614C-A412-0CC66F4E2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4351B-7432-6948-AFA2-60ED58365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A111F-D46D-7E4C-8EC5-CF6BBE5F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CA546-9F61-584A-91D2-5B3752CD7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3EDB2-F250-C54C-8C8A-257DDAF9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6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822B-C537-9449-B643-CF6C8F17F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2432F-0294-F841-98C8-028FD80002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BB9-4D22-D845-9B50-2DC296B03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9CE70-C7E2-1942-A1BC-30B17777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1067D-DAF3-5B44-9368-AC09B75D0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4D3CF-9E41-8545-B38E-3748DC5AF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3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648B-9AEF-1240-99D2-FEA57607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F8678-4B52-E94B-B162-4CF1B23D4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7B70C-F846-2D40-A6C0-2DE780C02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76DD4-E3E3-DF40-BAB3-3D92CE36D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9F4892-3245-2E4D-AB87-401F23A93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91A729-091D-CF48-BBB8-72AF0464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0FCF9-657E-3343-8BE1-5261A5872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0C5F6B-74BC-FF47-A04C-8B6B96CE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28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ECF21-A278-FA41-90EB-65DD8C7F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AC310-0DCA-E044-BDB8-A4CE64D2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1CC7C-613D-F74E-8078-169DC070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FF807-ADD3-7849-ADB4-58C0D39C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5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96EC57-A09D-B043-89E0-651F7BA2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EB784E-40EC-894B-9904-104FFE74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754E7-BE0F-654E-85EA-92F7EBC1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0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FB1D7-5F08-D446-B03A-A71117A68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26DE8-CBBC-9A4E-BD13-4277FF190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8E777-9EB2-8545-A2D4-808CA3838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174E4-8829-1B43-9B2D-AE614A1E0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263F0-B5FD-1446-8F50-E387377AA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75685-AA89-2F4F-AFAB-D9B3BF54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0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12AEA-7248-4242-A002-62F08BDB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173FEA-ED8B-5E47-A436-5384B28CCD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E590D-A6AF-E040-ACC6-B5C5DBDD2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3B8A2-ED54-E749-8061-F4645D06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BFBF5-24C9-AE43-AFA2-5D30B5540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203F5-8484-2541-9F46-0510BF589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1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9D4A8-0266-7B47-88E1-74FEFD75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73136-E2C9-954D-B49D-ED03540EF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5141C-0536-3B4A-BE07-A346E9558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3716-3C66-CB4A-9963-934E9804FD95}" type="datetimeFigureOut">
              <a:rPr lang="en-US" smtClean="0"/>
              <a:t>4/6/18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48F23-52F2-854F-949D-271CF0FB98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CC42-AC9B-8745-91BC-D0421A120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85F3-928F-7F4D-9B2E-1C39E4A2F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3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ubroutine" TargetMode="External"/><Relationship Id="rId2" Type="http://schemas.openxmlformats.org/officeDocument/2006/relationships/hyperlink" Target="https://en.wikipedia.org/wiki/Computer_programming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Application_software" TargetMode="External"/><Relationship Id="rId4" Type="http://schemas.openxmlformats.org/officeDocument/2006/relationships/hyperlink" Target="https://en.wiktionary.org/wiki/Protoco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grammer" TargetMode="External"/><Relationship Id="rId7" Type="http://schemas.openxmlformats.org/officeDocument/2006/relationships/hyperlink" Target="https://en.wikipedia.org/wiki/Library_(computing)" TargetMode="External"/><Relationship Id="rId2" Type="http://schemas.openxmlformats.org/officeDocument/2006/relationships/hyperlink" Target="https://en.wikipedia.org/wiki/Computer_progr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mputer_hardware" TargetMode="External"/><Relationship Id="rId5" Type="http://schemas.openxmlformats.org/officeDocument/2006/relationships/hyperlink" Target="https://en.wikipedia.org/wiki/Database_system" TargetMode="External"/><Relationship Id="rId4" Type="http://schemas.openxmlformats.org/officeDocument/2006/relationships/hyperlink" Target="https://en.wikipedia.org/wiki/Operating_syste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TT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ATCH_(HTTP)" TargetMode="External"/><Relationship Id="rId3" Type="http://schemas.openxmlformats.org/officeDocument/2006/relationships/hyperlink" Target="https://en.wikipedia.org/wiki/PUT_(HTTP)" TargetMode="External"/><Relationship Id="rId7" Type="http://schemas.openxmlformats.org/officeDocument/2006/relationships/hyperlink" Target="https://en.wikipedia.org/wiki/Update_(SQL)" TargetMode="External"/><Relationship Id="rId2" Type="http://schemas.openxmlformats.org/officeDocument/2006/relationships/hyperlink" Target="https://en.wikipedia.org/wiki/Insert_(SQL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ET_(HTTP)" TargetMode="External"/><Relationship Id="rId5" Type="http://schemas.openxmlformats.org/officeDocument/2006/relationships/hyperlink" Target="https://en.wikipedia.org/wiki/Select_(SQL)" TargetMode="External"/><Relationship Id="rId10" Type="http://schemas.openxmlformats.org/officeDocument/2006/relationships/hyperlink" Target="https://en.wikipedia.org/wiki/DELETE_(HTTP)" TargetMode="External"/><Relationship Id="rId4" Type="http://schemas.openxmlformats.org/officeDocument/2006/relationships/hyperlink" Target="https://en.wikipedia.org/wiki/POST_(HTTP)" TargetMode="External"/><Relationship Id="rId9" Type="http://schemas.openxmlformats.org/officeDocument/2006/relationships/hyperlink" Target="https://en.wikipedia.org/wiki/Delete_(SQL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4FE96-9A16-7A4E-BF21-60E96C3922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 APIs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20EE9-0866-0648-8B8E-9BD4FD058E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 </a:t>
            </a:r>
            <a:r>
              <a:rPr lang="en-US" dirty="0">
                <a:hlinkClick r:id="rId2" tooltip="Computer programming"/>
              </a:rPr>
              <a:t>computer programming</a:t>
            </a:r>
            <a:r>
              <a:rPr lang="en-US" dirty="0"/>
              <a:t>, an </a:t>
            </a:r>
            <a:r>
              <a:rPr lang="en-US" b="1" dirty="0"/>
              <a:t>application programming interface</a:t>
            </a:r>
            <a:r>
              <a:rPr lang="en-US" dirty="0"/>
              <a:t> (</a:t>
            </a:r>
            <a:r>
              <a:rPr lang="en-US" b="1" dirty="0"/>
              <a:t>API</a:t>
            </a:r>
            <a:r>
              <a:rPr lang="en-US" dirty="0"/>
              <a:t>) is a set of </a:t>
            </a:r>
            <a:r>
              <a:rPr lang="en-US" dirty="0">
                <a:hlinkClick r:id="rId3" tooltip="Subroutine"/>
              </a:rPr>
              <a:t>subroutine</a:t>
            </a:r>
            <a:r>
              <a:rPr lang="en-US" dirty="0"/>
              <a:t> definitions, </a:t>
            </a:r>
            <a:r>
              <a:rPr lang="en-US" dirty="0">
                <a:hlinkClick r:id="rId4" tooltip="wiktionary:Protocol"/>
              </a:rPr>
              <a:t>protocols</a:t>
            </a:r>
            <a:r>
              <a:rPr lang="en-US" dirty="0"/>
              <a:t>, and tools for building </a:t>
            </a:r>
            <a:r>
              <a:rPr lang="en-US" dirty="0">
                <a:hlinkClick r:id="rId5" tooltip="Application software"/>
              </a:rPr>
              <a:t>application software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050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3E8DA-8A29-FF4F-AEC8-1BD38D2F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application programming interface</a:t>
            </a:r>
            <a:r>
              <a:rPr lang="en-US" dirty="0"/>
              <a:t> (</a:t>
            </a:r>
            <a:r>
              <a:rPr lang="en-US" b="1" dirty="0"/>
              <a:t>API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43359-8DA5-F144-9457-983015082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general terms, it is a set of clearly defined methods of </a:t>
            </a:r>
            <a:r>
              <a:rPr lang="en-US" sz="3200" b="1" dirty="0"/>
              <a:t>communication</a:t>
            </a:r>
            <a:r>
              <a:rPr lang="en-US" sz="3200" dirty="0"/>
              <a:t> between various software components. </a:t>
            </a:r>
          </a:p>
          <a:p>
            <a:r>
              <a:rPr lang="en-US" sz="3200" dirty="0"/>
              <a:t>A good API makes it easier to develop a </a:t>
            </a:r>
            <a:r>
              <a:rPr lang="en-US" sz="3200" dirty="0">
                <a:hlinkClick r:id="rId2" tooltip="Computer program"/>
              </a:rPr>
              <a:t>computer program</a:t>
            </a:r>
            <a:r>
              <a:rPr lang="en-US" sz="3200" dirty="0"/>
              <a:t> by providing all the building blocks, which are then put together by the </a:t>
            </a:r>
            <a:r>
              <a:rPr lang="en-US" sz="3200" dirty="0">
                <a:hlinkClick r:id="rId3" tooltip="Programmer"/>
              </a:rPr>
              <a:t>programmer</a:t>
            </a:r>
            <a:r>
              <a:rPr lang="en-US" sz="3200" dirty="0"/>
              <a:t>.</a:t>
            </a:r>
          </a:p>
          <a:p>
            <a:r>
              <a:rPr lang="en-US" sz="3200" dirty="0"/>
              <a:t>An API may be for a web-based system, </a:t>
            </a:r>
            <a:r>
              <a:rPr lang="en-US" sz="3200" dirty="0">
                <a:hlinkClick r:id="rId4" tooltip="Operating system"/>
              </a:rPr>
              <a:t>operating system</a:t>
            </a:r>
            <a:r>
              <a:rPr lang="en-US" sz="3200" dirty="0"/>
              <a:t>, </a:t>
            </a:r>
            <a:r>
              <a:rPr lang="en-US" sz="3200" dirty="0">
                <a:hlinkClick r:id="rId5" tooltip="Database system"/>
              </a:rPr>
              <a:t>database system</a:t>
            </a:r>
            <a:r>
              <a:rPr lang="en-US" sz="3200" dirty="0"/>
              <a:t>, </a:t>
            </a:r>
            <a:r>
              <a:rPr lang="en-US" sz="3200" dirty="0">
                <a:hlinkClick r:id="rId6" tooltip="Computer hardware"/>
              </a:rPr>
              <a:t>computer hardware</a:t>
            </a:r>
            <a:r>
              <a:rPr lang="en-US" sz="3200" dirty="0"/>
              <a:t> or </a:t>
            </a:r>
            <a:r>
              <a:rPr lang="en-US" sz="3200" dirty="0">
                <a:hlinkClick r:id="rId7" tooltip="Library (computing)"/>
              </a:rPr>
              <a:t>software library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087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995C2-050B-2E49-BE8C-5D298F1F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35268" cy="2310963"/>
          </a:xfrm>
        </p:spPr>
        <p:txBody>
          <a:bodyPr>
            <a:normAutofit/>
          </a:bodyPr>
          <a:lstStyle/>
          <a:p>
            <a:r>
              <a:rPr lang="en-US" b="1"/>
              <a:t>REpresentational State Transfer</a:t>
            </a:r>
            <a:r>
              <a:rPr lang="en-US"/>
              <a:t> (</a:t>
            </a:r>
            <a:r>
              <a:rPr lang="en-US" b="1"/>
              <a:t>REST</a:t>
            </a:r>
            <a:r>
              <a:rPr lang="en-US"/>
              <a:t>) is an architectural style that defines a set of constraints and properties based on </a:t>
            </a:r>
            <a:r>
              <a:rPr lang="en-US">
                <a:hlinkClick r:id="rId2" tooltip="HTTP"/>
              </a:rPr>
              <a:t>HTTP</a:t>
            </a:r>
            <a:r>
              <a:rPr lang="en-US"/>
              <a:t>.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19A439-B25F-004D-8651-F4F40B894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752739"/>
              </p:ext>
            </p:extLst>
          </p:nvPr>
        </p:nvGraphicFramePr>
        <p:xfrm>
          <a:off x="1053611" y="2798748"/>
          <a:ext cx="9860465" cy="2964489"/>
        </p:xfrm>
        <a:graphic>
          <a:graphicData uri="http://schemas.openxmlformats.org/drawingml/2006/table">
            <a:tbl>
              <a:tblPr/>
              <a:tblGrid>
                <a:gridCol w="1972093">
                  <a:extLst>
                    <a:ext uri="{9D8B030D-6E8A-4147-A177-3AD203B41FA5}">
                      <a16:colId xmlns:a16="http://schemas.microsoft.com/office/drawing/2014/main" val="1419288455"/>
                    </a:ext>
                  </a:extLst>
                </a:gridCol>
                <a:gridCol w="1972093">
                  <a:extLst>
                    <a:ext uri="{9D8B030D-6E8A-4147-A177-3AD203B41FA5}">
                      <a16:colId xmlns:a16="http://schemas.microsoft.com/office/drawing/2014/main" val="640463761"/>
                    </a:ext>
                  </a:extLst>
                </a:gridCol>
                <a:gridCol w="1972093">
                  <a:extLst>
                    <a:ext uri="{9D8B030D-6E8A-4147-A177-3AD203B41FA5}">
                      <a16:colId xmlns:a16="http://schemas.microsoft.com/office/drawing/2014/main" val="66458482"/>
                    </a:ext>
                  </a:extLst>
                </a:gridCol>
                <a:gridCol w="1972093">
                  <a:extLst>
                    <a:ext uri="{9D8B030D-6E8A-4147-A177-3AD203B41FA5}">
                      <a16:colId xmlns:a16="http://schemas.microsoft.com/office/drawing/2014/main" val="2476372018"/>
                    </a:ext>
                  </a:extLst>
                </a:gridCol>
                <a:gridCol w="1972093">
                  <a:extLst>
                    <a:ext uri="{9D8B030D-6E8A-4147-A177-3AD203B41FA5}">
                      <a16:colId xmlns:a16="http://schemas.microsoft.com/office/drawing/2014/main" val="3793122295"/>
                    </a:ext>
                  </a:extLst>
                </a:gridCol>
              </a:tblGrid>
              <a:tr h="7801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GET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PUT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PATCH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POST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DELETE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46328"/>
                  </a:ext>
                </a:extLst>
              </a:tr>
              <a:tr h="2184360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List</a:t>
                      </a:r>
                      <a:r>
                        <a:rPr lang="en-US" sz="1800" dirty="0">
                          <a:effectLst/>
                        </a:rPr>
                        <a:t> the details of an entity or collection. </a:t>
                      </a:r>
                      <a:r>
                        <a:rPr lang="en-US" sz="1800" b="1" dirty="0">
                          <a:effectLst/>
                        </a:rPr>
                        <a:t>Retrieve</a:t>
                      </a:r>
                      <a:r>
                        <a:rPr lang="en-US" sz="1800" dirty="0">
                          <a:effectLst/>
                        </a:rPr>
                        <a:t> a representation of an entity</a:t>
                      </a:r>
                    </a:p>
                    <a:p>
                      <a:endParaRPr lang="en-US" sz="1800" dirty="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Replace</a:t>
                      </a:r>
                      <a:r>
                        <a:rPr lang="en-US" sz="1800" dirty="0">
                          <a:effectLst/>
                        </a:rPr>
                        <a:t> an entity or an entire collection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If entity or collection does not exist, </a:t>
                      </a:r>
                      <a:r>
                        <a:rPr lang="en-US" sz="1800" b="1" dirty="0">
                          <a:effectLst/>
                        </a:rPr>
                        <a:t>create</a:t>
                      </a:r>
                      <a:r>
                        <a:rPr lang="en-US" sz="1800" dirty="0">
                          <a:effectLst/>
                        </a:rPr>
                        <a:t> it.</a:t>
                      </a:r>
                    </a:p>
                    <a:p>
                      <a:endParaRPr lang="en-US" sz="1800" dirty="0">
                        <a:effectLst/>
                      </a:endParaRP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Update </a:t>
                      </a:r>
                      <a:r>
                        <a:rPr lang="en-US" sz="1800" dirty="0">
                          <a:effectLst/>
                        </a:rPr>
                        <a:t>an entity in a collection.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Create</a:t>
                      </a:r>
                      <a:r>
                        <a:rPr lang="en-US" sz="1800" dirty="0">
                          <a:effectLst/>
                        </a:rPr>
                        <a:t> a new entity or collection. 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Delete</a:t>
                      </a:r>
                      <a:r>
                        <a:rPr lang="en-US" sz="1800" dirty="0">
                          <a:effectLst/>
                        </a:rPr>
                        <a:t> a entity or a collection</a:t>
                      </a:r>
                    </a:p>
                  </a:txBody>
                  <a:tcPr marL="62162" marR="62162" marT="31081" marB="31081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713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34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995C2-050B-2E49-BE8C-5D298F1F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35268" cy="2310963"/>
          </a:xfrm>
        </p:spPr>
        <p:txBody>
          <a:bodyPr>
            <a:normAutofit fontScale="90000"/>
          </a:bodyPr>
          <a:lstStyle/>
          <a:p>
            <a:r>
              <a:rPr lang="en-US" dirty="0"/>
              <a:t>In computer programming, </a:t>
            </a:r>
            <a:r>
              <a:rPr lang="en-US" b="1" dirty="0"/>
              <a:t>create, read, update, </a:t>
            </a:r>
            <a:r>
              <a:rPr lang="en-US" dirty="0"/>
              <a:t>and</a:t>
            </a:r>
            <a:r>
              <a:rPr lang="en-US" b="1" dirty="0"/>
              <a:t> delete</a:t>
            </a:r>
            <a:r>
              <a:rPr lang="en-US" dirty="0"/>
              <a:t> (as an acronym </a:t>
            </a:r>
            <a:r>
              <a:rPr lang="en-US" b="1" dirty="0"/>
              <a:t>CRUD</a:t>
            </a:r>
            <a:r>
              <a:rPr lang="en-US" dirty="0"/>
              <a:t>) are the four basic functions of persistent storage.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8651515-7C8D-954F-9684-D6C84217D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411098"/>
              </p:ext>
            </p:extLst>
          </p:nvPr>
        </p:nvGraphicFramePr>
        <p:xfrm>
          <a:off x="1886824" y="3041212"/>
          <a:ext cx="7273954" cy="1981200"/>
        </p:xfrm>
        <a:graphic>
          <a:graphicData uri="http://schemas.openxmlformats.org/drawingml/2006/table">
            <a:tbl>
              <a:tblPr/>
              <a:tblGrid>
                <a:gridCol w="2181837">
                  <a:extLst>
                    <a:ext uri="{9D8B030D-6E8A-4147-A177-3AD203B41FA5}">
                      <a16:colId xmlns:a16="http://schemas.microsoft.com/office/drawing/2014/main" val="3848806188"/>
                    </a:ext>
                  </a:extLst>
                </a:gridCol>
                <a:gridCol w="1241570">
                  <a:extLst>
                    <a:ext uri="{9D8B030D-6E8A-4147-A177-3AD203B41FA5}">
                      <a16:colId xmlns:a16="http://schemas.microsoft.com/office/drawing/2014/main" val="645974334"/>
                    </a:ext>
                  </a:extLst>
                </a:gridCol>
                <a:gridCol w="2365696">
                  <a:extLst>
                    <a:ext uri="{9D8B030D-6E8A-4147-A177-3AD203B41FA5}">
                      <a16:colId xmlns:a16="http://schemas.microsoft.com/office/drawing/2014/main" val="4042914114"/>
                    </a:ext>
                  </a:extLst>
                </a:gridCol>
                <a:gridCol w="1484851">
                  <a:extLst>
                    <a:ext uri="{9D8B030D-6E8A-4147-A177-3AD203B41FA5}">
                      <a16:colId xmlns:a16="http://schemas.microsoft.com/office/drawing/2014/main" val="21299180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/>
                        </a:rPr>
                        <a:t>Operation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SQL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HTTP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</a:rPr>
                        <a:t>DDS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64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Create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 dirty="0">
                          <a:solidFill>
                            <a:srgbClr val="0B0080"/>
                          </a:solidFill>
                          <a:effectLst/>
                          <a:hlinkClick r:id="rId2" tooltip="Insert (SQL)"/>
                        </a:rPr>
                        <a:t>INSERT</a:t>
                      </a:r>
                      <a:endParaRPr lang="en-US" sz="20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3" tooltip="PUT (HTTP)"/>
                        </a:rPr>
                        <a:t>PUT</a:t>
                      </a:r>
                      <a:r>
                        <a:rPr lang="en-US" sz="2000">
                          <a:effectLst/>
                        </a:rPr>
                        <a:t> / </a:t>
                      </a:r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4" tooltip="POST (HTTP)"/>
                        </a:rPr>
                        <a:t>POST</a:t>
                      </a:r>
                      <a:endParaRPr lang="en-US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write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768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Read (Retrieve)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 dirty="0">
                          <a:solidFill>
                            <a:srgbClr val="0B0080"/>
                          </a:solidFill>
                          <a:effectLst/>
                          <a:hlinkClick r:id="rId5" tooltip="Select (SQL)"/>
                        </a:rPr>
                        <a:t>SELECT</a:t>
                      </a:r>
                      <a:endParaRPr lang="en-US" sz="20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6" tooltip="GET (HTTP)"/>
                        </a:rPr>
                        <a:t>GET</a:t>
                      </a:r>
                      <a:endParaRPr lang="en-US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read / take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621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Update (Modify)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7" tooltip="Update (SQL)"/>
                        </a:rPr>
                        <a:t>UPDATE</a:t>
                      </a:r>
                      <a:endParaRPr lang="en-US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3" tooltip="PUT (HTTP)"/>
                        </a:rPr>
                        <a:t>PUT</a:t>
                      </a:r>
                      <a:r>
                        <a:rPr lang="en-US" sz="2000">
                          <a:effectLst/>
                        </a:rPr>
                        <a:t> / </a:t>
                      </a:r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4" tooltip="POST (HTTP)"/>
                        </a:rPr>
                        <a:t>POST</a:t>
                      </a:r>
                      <a:r>
                        <a:rPr lang="en-US" sz="2000">
                          <a:effectLst/>
                        </a:rPr>
                        <a:t> / </a:t>
                      </a:r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8" tooltip="PATCH (HTTP)"/>
                        </a:rPr>
                        <a:t>PATCH</a:t>
                      </a:r>
                      <a:endParaRPr lang="en-US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write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888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Delete (Destroy)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solidFill>
                            <a:srgbClr val="0B0080"/>
                          </a:solidFill>
                          <a:effectLst/>
                          <a:hlinkClick r:id="rId9" tooltip="Delete (SQL)"/>
                        </a:rPr>
                        <a:t>DELETE</a:t>
                      </a:r>
                      <a:endParaRPr lang="en-US" sz="200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strike="noStrike" dirty="0">
                          <a:solidFill>
                            <a:srgbClr val="0B0080"/>
                          </a:solidFill>
                          <a:effectLst/>
                          <a:hlinkClick r:id="rId10" tooltip="DELETE (HTTP)"/>
                        </a:rPr>
                        <a:t>DELETE</a:t>
                      </a:r>
                      <a:endParaRPr lang="en-US" sz="200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effectLst/>
                        </a:rPr>
                        <a:t>dispose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990819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9FB016C4-E3D6-ED46-8A60-6213D8431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26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</Words>
  <Application>Microsoft Macintosh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Web APIs</vt:lpstr>
      <vt:lpstr>application programming interface (API)</vt:lpstr>
      <vt:lpstr>REpresentational State Transfer (REST) is an architectural style that defines a set of constraints and properties based on HTTP.</vt:lpstr>
      <vt:lpstr>In computer programming, create, read, update, and delete (as an acronym CRUD) are the four basic functions of persistent storage.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APIs</dc:title>
  <dc:creator>Microsoft Office User</dc:creator>
  <cp:lastModifiedBy>Microsoft Office User</cp:lastModifiedBy>
  <cp:revision>2</cp:revision>
  <dcterms:created xsi:type="dcterms:W3CDTF">2018-04-06T11:08:28Z</dcterms:created>
  <dcterms:modified xsi:type="dcterms:W3CDTF">2018-04-06T11:23:47Z</dcterms:modified>
</cp:coreProperties>
</file>