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7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D8DEE8-7A87-4E01-8ADE-4C49CDD43F74}" type="datetime1">
              <a:rPr lang="en-US" smtClean="0"/>
              <a:pPr/>
              <a:t>8/30/13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9461-E3EB-40CD-B93F-E5CBBBD8E0BA}" type="datetimeFigureOut">
              <a:rPr lang="en-US" smtClean="0"/>
              <a:pPr/>
              <a:t>8/30/13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7543-9AAE-4E9F-B28C-4FCCFD07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FA3-38AD-400D-A4D2-18E8EF129E5F}" type="datetime1">
              <a:rPr lang="en-US" smtClean="0"/>
              <a:pPr/>
              <a:t>8/30/13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8/30/13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A8BBF0-342D-409A-9C0A-B1B451E92883}" type="datetime1">
              <a:rPr lang="en-US" smtClean="0"/>
              <a:pPr/>
              <a:t>8/30/13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190-4BDC-4D39-B5BB-A14B3E8B1B3D}" type="datetime1">
              <a:rPr lang="en-US" smtClean="0"/>
              <a:pPr/>
              <a:t>8/30/13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52F2-9B11-4FC0-9217-7D20B3AC9849}" type="datetime1">
              <a:rPr lang="en-US" smtClean="0"/>
              <a:pPr/>
              <a:t>8/30/13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3737-8506-438E-ABC0-0BE7E06DCCA6}" type="datetime1">
              <a:rPr lang="en-US" smtClean="0"/>
              <a:pPr/>
              <a:t>8/30/13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58AA-1C84-40C9-BFEE-631CCB17636C}" type="datetime1">
              <a:rPr lang="en-US" smtClean="0"/>
              <a:pPr/>
              <a:t>8/30/13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42C1-4E96-413B-B72E-6C4B39D85C9D}" type="datetime1">
              <a:rPr lang="en-US" smtClean="0"/>
              <a:pPr/>
              <a:t>8/30/13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2AA2-D442-471A-9D69-80392E1E581D}" type="datetime1">
              <a:rPr lang="en-US" smtClean="0"/>
              <a:pPr/>
              <a:t>8/30/13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C43563C-D9B3-4432-B336-144C997D6215}" type="datetime1">
              <a:rPr lang="en-US" smtClean="0"/>
              <a:pPr/>
              <a:t>8/30/13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CSIS-180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Content management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833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Web CMS for short</a:t>
            </a:r>
          </a:p>
          <a:p>
            <a:endParaRPr lang="en-US" sz="3600" dirty="0" smtClean="0"/>
          </a:p>
          <a:p>
            <a:r>
              <a:rPr lang="en-US" sz="3600" dirty="0" smtClean="0"/>
              <a:t>Overview</a:t>
            </a:r>
          </a:p>
          <a:p>
            <a:pPr lvl="1"/>
            <a:r>
              <a:rPr lang="en-US" sz="3200" dirty="0" smtClean="0"/>
              <a:t>For large websites and web applications, managing and updating many HTML files is difficult.  A Web CMS makes it easier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CONTENT MANAGEMENT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482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Database – Content is stored in a database </a:t>
            </a:r>
          </a:p>
          <a:p>
            <a:pPr lvl="1"/>
            <a:r>
              <a:rPr lang="en-US" sz="2000" dirty="0" smtClean="0"/>
              <a:t>easier to manage</a:t>
            </a:r>
          </a:p>
          <a:p>
            <a:r>
              <a:rPr lang="en-US" sz="2400" dirty="0" smtClean="0"/>
              <a:t>Dynamic – Web pages are created dynamically </a:t>
            </a:r>
          </a:p>
          <a:p>
            <a:pPr lvl="1"/>
            <a:r>
              <a:rPr lang="en-US" sz="2000" dirty="0" smtClean="0"/>
              <a:t>as the database changes </a:t>
            </a:r>
          </a:p>
          <a:p>
            <a:r>
              <a:rPr lang="en-US" sz="2400" dirty="0" smtClean="0"/>
              <a:t>Accessible – Content can be created and edited within a browser </a:t>
            </a:r>
          </a:p>
          <a:p>
            <a:pPr lvl="1"/>
            <a:r>
              <a:rPr lang="en-US" sz="2000" dirty="0" smtClean="0"/>
              <a:t>no need for special software</a:t>
            </a:r>
          </a:p>
          <a:p>
            <a:r>
              <a:rPr lang="en-US" sz="2400" dirty="0" smtClean="0"/>
              <a:t>Managed – User have different levels of access: Authors, Editors, Administrators, etc. </a:t>
            </a:r>
          </a:p>
          <a:p>
            <a:pPr lvl="1"/>
            <a:r>
              <a:rPr lang="en-US" sz="2000" dirty="0" smtClean="0"/>
              <a:t>changes can be monitored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components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582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Blogging</a:t>
            </a:r>
          </a:p>
          <a:p>
            <a:pPr lvl="1"/>
            <a:r>
              <a:rPr lang="en-US" sz="2400" dirty="0" err="1" smtClean="0"/>
              <a:t>WordPress</a:t>
            </a:r>
            <a:r>
              <a:rPr lang="en-US" sz="2400" dirty="0" smtClean="0"/>
              <a:t> (most used CMS in the world)</a:t>
            </a:r>
          </a:p>
          <a:p>
            <a:pPr lvl="1"/>
            <a:r>
              <a:rPr lang="en-US" sz="2400" dirty="0"/>
              <a:t>b</a:t>
            </a:r>
            <a:r>
              <a:rPr lang="en-US" sz="2400" dirty="0" smtClean="0"/>
              <a:t>2evolution</a:t>
            </a:r>
          </a:p>
          <a:p>
            <a:r>
              <a:rPr lang="en-US" sz="2800" dirty="0" smtClean="0"/>
              <a:t>Article/News Management &amp; Small Sites</a:t>
            </a:r>
          </a:p>
          <a:p>
            <a:pPr lvl="1"/>
            <a:r>
              <a:rPr lang="en-US" sz="2400" dirty="0" err="1" smtClean="0"/>
              <a:t>Joomla</a:t>
            </a:r>
            <a:endParaRPr lang="en-US" sz="2400" dirty="0" smtClean="0"/>
          </a:p>
          <a:p>
            <a:pPr lvl="1"/>
            <a:r>
              <a:rPr lang="en-US" sz="2400" dirty="0" smtClean="0"/>
              <a:t>Drupal</a:t>
            </a:r>
          </a:p>
          <a:p>
            <a:r>
              <a:rPr lang="en-US" sz="2800" dirty="0" smtClean="0"/>
              <a:t>Wiki </a:t>
            </a:r>
          </a:p>
          <a:p>
            <a:pPr lvl="1"/>
            <a:r>
              <a:rPr lang="en-US" sz="2400" dirty="0" err="1" smtClean="0"/>
              <a:t>MediaWiki</a:t>
            </a:r>
            <a:endParaRPr lang="en-US" sz="2400" dirty="0" smtClean="0"/>
          </a:p>
          <a:p>
            <a:pPr lvl="1"/>
            <a:r>
              <a:rPr lang="en-US" sz="2400" dirty="0" err="1" smtClean="0"/>
              <a:t>TikiWiki</a:t>
            </a:r>
            <a:endParaRPr lang="en-US" sz="2400" dirty="0" smtClean="0"/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CMS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148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CMS Types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294967295"/>
          </p:nvPr>
        </p:nvSpPr>
        <p:spPr>
          <a:xfrm>
            <a:off x="381000" y="1719263"/>
            <a:ext cx="8763000" cy="4406900"/>
          </a:xfrm>
        </p:spPr>
        <p:txBody>
          <a:bodyPr>
            <a:noAutofit/>
          </a:bodyPr>
          <a:lstStyle/>
          <a:p>
            <a:r>
              <a:rPr lang="en-US" sz="2800" dirty="0" err="1"/>
              <a:t>eCommerce</a:t>
            </a:r>
            <a:endParaRPr lang="en-US" sz="2800" dirty="0"/>
          </a:p>
          <a:p>
            <a:pPr lvl="1"/>
            <a:r>
              <a:rPr lang="en-US" sz="2400" dirty="0"/>
              <a:t>Zen Cart</a:t>
            </a:r>
          </a:p>
          <a:p>
            <a:pPr lvl="1"/>
            <a:r>
              <a:rPr lang="en-US" sz="2400" dirty="0"/>
              <a:t>Open </a:t>
            </a:r>
            <a:r>
              <a:rPr lang="en-US" sz="2400" dirty="0" smtClean="0"/>
              <a:t>Cart</a:t>
            </a:r>
          </a:p>
          <a:p>
            <a:pPr lvl="1"/>
            <a:r>
              <a:rPr lang="en-US" sz="2400" dirty="0" smtClean="0"/>
              <a:t>Business Catalyst</a:t>
            </a:r>
            <a:endParaRPr lang="en-US" sz="2400" dirty="0"/>
          </a:p>
          <a:p>
            <a:r>
              <a:rPr lang="en-US" sz="2800" dirty="0"/>
              <a:t>General Purpose – </a:t>
            </a:r>
            <a:r>
              <a:rPr lang="en-US" sz="2800" dirty="0" smtClean="0"/>
              <a:t>Large Sites</a:t>
            </a:r>
            <a:endParaRPr lang="en-US" sz="2800" dirty="0"/>
          </a:p>
          <a:p>
            <a:pPr lvl="1"/>
            <a:r>
              <a:rPr lang="en-US" sz="2400" dirty="0" err="1"/>
              <a:t>OpenCMS</a:t>
            </a:r>
            <a:endParaRPr lang="en-US" sz="2400" dirty="0"/>
          </a:p>
          <a:p>
            <a:pPr lvl="1"/>
            <a:r>
              <a:rPr lang="en-US" sz="2400" dirty="0" err="1"/>
              <a:t>Ektron</a:t>
            </a:r>
            <a:endParaRPr lang="en-US" sz="2400" dirty="0"/>
          </a:p>
          <a:p>
            <a:pPr lvl="1"/>
            <a:r>
              <a:rPr lang="en-US" sz="2400" dirty="0" err="1"/>
              <a:t>ExpressionEngine</a:t>
            </a:r>
            <a:endParaRPr lang="en-US" sz="2400" dirty="0"/>
          </a:p>
          <a:p>
            <a:r>
              <a:rPr lang="en-US" sz="2800" dirty="0" smtClean="0"/>
              <a:t>Enterprise – Huge Sites</a:t>
            </a:r>
          </a:p>
          <a:p>
            <a:pPr lvl="1"/>
            <a:r>
              <a:rPr lang="en-US" sz="2400" dirty="0" err="1" smtClean="0"/>
              <a:t>OpenText</a:t>
            </a:r>
            <a:r>
              <a:rPr lang="en-US" sz="2400" dirty="0" smtClean="0"/>
              <a:t> (formerly </a:t>
            </a:r>
            <a:r>
              <a:rPr lang="en-US" sz="2400" dirty="0" err="1" smtClean="0"/>
              <a:t>RedDot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0584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Web CMSs are free, open source systems.</a:t>
            </a:r>
          </a:p>
          <a:p>
            <a:r>
              <a:rPr lang="en-US" dirty="0" smtClean="0"/>
              <a:t>The developers make money via profession support consulting and programming customizations.</a:t>
            </a:r>
          </a:p>
          <a:p>
            <a:endParaRPr lang="en-US" dirty="0"/>
          </a:p>
          <a:p>
            <a:r>
              <a:rPr lang="en-US" dirty="0" err="1" smtClean="0"/>
              <a:t>WordPress</a:t>
            </a:r>
            <a:r>
              <a:rPr lang="en-US" dirty="0" smtClean="0"/>
              <a:t> used to be 100% free</a:t>
            </a:r>
          </a:p>
          <a:p>
            <a:endParaRPr lang="en-US" dirty="0"/>
          </a:p>
          <a:p>
            <a:r>
              <a:rPr lang="en-US" dirty="0" err="1" smtClean="0"/>
              <a:t>Joomla</a:t>
            </a:r>
            <a:r>
              <a:rPr lang="en-US" dirty="0" smtClean="0"/>
              <a:t> and Drupal are popular free systems</a:t>
            </a:r>
          </a:p>
          <a:p>
            <a:endParaRPr lang="en-US" dirty="0"/>
          </a:p>
          <a:p>
            <a:r>
              <a:rPr lang="en-US" dirty="0" err="1" smtClean="0"/>
              <a:t>MediaWiki</a:t>
            </a:r>
            <a:r>
              <a:rPr lang="en-US" dirty="0" smtClean="0"/>
              <a:t>, which powers Wikipedia, is entirely free to use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754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Price Range</a:t>
            </a:r>
          </a:p>
          <a:p>
            <a:pPr lvl="1"/>
            <a:r>
              <a:rPr lang="en-US" dirty="0" err="1" smtClean="0"/>
              <a:t>ExpressionEngine</a:t>
            </a:r>
            <a:r>
              <a:rPr lang="en-US" dirty="0" smtClean="0"/>
              <a:t> $259 single site license</a:t>
            </a:r>
          </a:p>
          <a:p>
            <a:pPr lvl="1"/>
            <a:r>
              <a:rPr lang="en-US" dirty="0" smtClean="0"/>
              <a:t>Open Text $400,000 annual licensing and support.</a:t>
            </a:r>
          </a:p>
          <a:p>
            <a:endParaRPr lang="en-US" dirty="0" smtClean="0"/>
          </a:p>
          <a:p>
            <a:r>
              <a:rPr lang="en-US" dirty="0" err="1" smtClean="0"/>
              <a:t>OpenText</a:t>
            </a:r>
            <a:r>
              <a:rPr lang="en-US" dirty="0" smtClean="0"/>
              <a:t> Customers</a:t>
            </a:r>
          </a:p>
          <a:p>
            <a:pPr lvl="1"/>
            <a:r>
              <a:rPr lang="en-US" dirty="0" smtClean="0"/>
              <a:t>Delta Airline</a:t>
            </a:r>
          </a:p>
          <a:p>
            <a:pPr lvl="1"/>
            <a:r>
              <a:rPr lang="en-US" dirty="0" smtClean="0"/>
              <a:t>Volkswagen</a:t>
            </a:r>
          </a:p>
          <a:p>
            <a:pPr lvl="1"/>
            <a:r>
              <a:rPr lang="en-US" dirty="0" smtClean="0"/>
              <a:t>US Dept. of Homeland Security</a:t>
            </a:r>
          </a:p>
          <a:p>
            <a:pPr lvl="1"/>
            <a:endParaRPr lang="en-US" dirty="0"/>
          </a:p>
          <a:p>
            <a:r>
              <a:rPr lang="en-US" dirty="0" smtClean="0"/>
              <a:t>Big Companies develop their own Web CMSs internally.</a:t>
            </a:r>
          </a:p>
          <a:p>
            <a:pPr lvl="1"/>
            <a:r>
              <a:rPr lang="en-US" dirty="0" smtClean="0"/>
              <a:t>Amazon</a:t>
            </a:r>
          </a:p>
          <a:p>
            <a:pPr lvl="1"/>
            <a:r>
              <a:rPr lang="en-US" dirty="0" smtClean="0"/>
              <a:t>Disney/ESPN</a:t>
            </a:r>
          </a:p>
          <a:p>
            <a:pPr lvl="1"/>
            <a:r>
              <a:rPr lang="en-US" dirty="0" smtClean="0"/>
              <a:t>Facebook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5723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41</TotalTime>
  <Words>245</Words>
  <Application>Microsoft Macintosh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Grid</vt:lpstr>
      <vt:lpstr>Web Content management systems</vt:lpstr>
      <vt:lpstr>WEB CONTENT MANAGEMENT SYSTEMS</vt:lpstr>
      <vt:lpstr>Key components</vt:lpstr>
      <vt:lpstr>WEB CMS Types</vt:lpstr>
      <vt:lpstr>WEB CMS Types</vt:lpstr>
      <vt:lpstr>Open Source</vt:lpstr>
      <vt:lpstr>Commercial systems</vt:lpstr>
    </vt:vector>
  </TitlesOfParts>
  <Company>Siena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Content management systems</dc:title>
  <dc:creator>Eric Breimer</dc:creator>
  <cp:lastModifiedBy>Eric Breimer</cp:lastModifiedBy>
  <cp:revision>5</cp:revision>
  <dcterms:created xsi:type="dcterms:W3CDTF">2013-08-31T01:05:42Z</dcterms:created>
  <dcterms:modified xsi:type="dcterms:W3CDTF">2013-08-31T01:46:58Z</dcterms:modified>
</cp:coreProperties>
</file>