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82" r:id="rId9"/>
    <p:sldId id="283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9" r:id="rId18"/>
    <p:sldId id="269" r:id="rId19"/>
    <p:sldId id="280" r:id="rId20"/>
    <p:sldId id="270" r:id="rId21"/>
    <p:sldId id="272" r:id="rId22"/>
    <p:sldId id="273" r:id="rId23"/>
    <p:sldId id="271" r:id="rId24"/>
    <p:sldId id="274" r:id="rId25"/>
    <p:sldId id="281" r:id="rId26"/>
    <p:sldId id="275" r:id="rId27"/>
    <p:sldId id="276" r:id="rId28"/>
    <p:sldId id="277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8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5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6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0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9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2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9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2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29376-C3B3-A845-8D27-CBBC1B61EB39}" type="datetimeFigureOut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4CF8D-BA77-DA40-B454-6DDE5427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5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Usage_share_of_web_browsers" TargetMode="Externa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URI_scheme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Core concepts: web browser (client) vs. web server, URLs, HTTP request/response, Internet vs. WWW</a:t>
            </a:r>
          </a:p>
        </p:txBody>
      </p:sp>
    </p:spTree>
    <p:extLst>
      <p:ext uri="{BB962C8B-B14F-4D97-AF65-F5344CB8AC3E}">
        <p14:creationId xmlns:p14="http://schemas.microsoft.com/office/powerpoint/2010/main" val="2911182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In 1989 came the </a:t>
            </a:r>
            <a:r>
              <a:rPr lang="en-US" sz="4800" b="1" dirty="0">
                <a:solidFill>
                  <a:schemeClr val="tx2"/>
                </a:solidFill>
                <a:sym typeface="Wingdings"/>
              </a:rPr>
              <a:t>WWW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WWW concepts</a:t>
            </a:r>
          </a:p>
          <a:p>
            <a:pPr lvl="1"/>
            <a:r>
              <a:rPr lang="en-US" b="1" dirty="0" smtClean="0"/>
              <a:t>Hypertext </a:t>
            </a:r>
            <a:r>
              <a:rPr lang="en-US" dirty="0" smtClean="0"/>
              <a:t>concept – Documents can have links to other documents, just click the text</a:t>
            </a:r>
          </a:p>
          <a:p>
            <a:pPr lvl="1"/>
            <a:r>
              <a:rPr lang="en-US" b="1" dirty="0" smtClean="0"/>
              <a:t>URL </a:t>
            </a:r>
            <a:r>
              <a:rPr lang="en-US" dirty="0" smtClean="0"/>
              <a:t>concept – Documents, computers, virtual mailboxes, networks can all have uniform identifier to help </a:t>
            </a:r>
            <a:r>
              <a:rPr lang="en-US" b="1" u="sng" dirty="0" smtClean="0"/>
              <a:t>locate</a:t>
            </a:r>
            <a:r>
              <a:rPr lang="en-US" dirty="0" smtClean="0"/>
              <a:t>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02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 Berners-Lee (TBL)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Recognized as the inventor of </a:t>
            </a:r>
            <a:r>
              <a:rPr lang="en-US" b="1" dirty="0">
                <a:solidFill>
                  <a:schemeClr val="tx2"/>
                </a:solidFill>
                <a:sym typeface="Wingdings"/>
              </a:rPr>
              <a:t>WWW</a:t>
            </a:r>
            <a:endParaRPr lang="en-US" dirty="0" smtClean="0"/>
          </a:p>
          <a:p>
            <a:r>
              <a:rPr lang="en-US" dirty="0" smtClean="0"/>
              <a:t>Proposed and developed</a:t>
            </a:r>
          </a:p>
          <a:p>
            <a:pPr lvl="1"/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The URL concept </a:t>
            </a:r>
          </a:p>
          <a:p>
            <a:r>
              <a:rPr lang="en-US" dirty="0" smtClean="0"/>
              <a:t>Implemented</a:t>
            </a:r>
            <a:endParaRPr lang="en-US" dirty="0"/>
          </a:p>
          <a:p>
            <a:pPr lvl="1"/>
            <a:r>
              <a:rPr lang="en-US" dirty="0"/>
              <a:t>The first web browser</a:t>
            </a:r>
          </a:p>
          <a:p>
            <a:pPr lvl="1"/>
            <a:r>
              <a:rPr lang="en-US" dirty="0"/>
              <a:t>The first web server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860" y="2798369"/>
            <a:ext cx="2540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5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750888"/>
          </a:xfrm>
        </p:spPr>
        <p:txBody>
          <a:bodyPr/>
          <a:lstStyle/>
          <a:p>
            <a:r>
              <a:rPr lang="en-US" sz="4800" dirty="0" smtClean="0"/>
              <a:t>Before the </a:t>
            </a:r>
            <a:r>
              <a:rPr lang="en-US" sz="4800" b="1" dirty="0">
                <a:solidFill>
                  <a:schemeClr val="tx2"/>
                </a:solidFill>
                <a:sym typeface="Wingdings"/>
              </a:rPr>
              <a:t>WWW</a:t>
            </a:r>
            <a:r>
              <a:rPr lang="en-US" sz="4800" dirty="0" smtClean="0"/>
              <a:t>, finding stuff was hard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2065867"/>
            <a:ext cx="7691719" cy="409288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On the </a:t>
            </a:r>
            <a:r>
              <a:rPr lang="en-US" b="1" dirty="0">
                <a:solidFill>
                  <a:schemeClr val="accent4"/>
                </a:solidFill>
              </a:rPr>
              <a:t>Internet</a:t>
            </a:r>
            <a:r>
              <a:rPr lang="en-US" b="1" dirty="0"/>
              <a:t> </a:t>
            </a:r>
            <a:r>
              <a:rPr lang="en-US" dirty="0" smtClean="0"/>
              <a:t>you had know lots of info</a:t>
            </a:r>
          </a:p>
          <a:p>
            <a:pPr lvl="1"/>
            <a:r>
              <a:rPr lang="en-US" dirty="0" smtClean="0"/>
              <a:t>numeric IP addresses to locate servers</a:t>
            </a:r>
          </a:p>
          <a:p>
            <a:pPr lvl="1"/>
            <a:r>
              <a:rPr lang="en-US" dirty="0" smtClean="0"/>
              <a:t>Login and passwords to access servers</a:t>
            </a:r>
          </a:p>
          <a:p>
            <a:pPr lvl="1"/>
            <a:r>
              <a:rPr lang="en-US" dirty="0" smtClean="0"/>
              <a:t>Know the folder hierarchy to find files</a:t>
            </a:r>
          </a:p>
          <a:p>
            <a:r>
              <a:rPr lang="en-US" dirty="0" smtClean="0"/>
              <a:t>People would share above info via Email.</a:t>
            </a:r>
          </a:p>
          <a:p>
            <a:pPr lvl="1"/>
            <a:r>
              <a:rPr lang="en-US" dirty="0" smtClean="0"/>
              <a:t>The idea of browsing the Internet was impossible</a:t>
            </a:r>
          </a:p>
          <a:p>
            <a:pPr lvl="1"/>
            <a:r>
              <a:rPr lang="en-US" dirty="0" smtClean="0"/>
              <a:t>If you didn’t have access to connection info, you couldn’t find or get </a:t>
            </a:r>
            <a:r>
              <a:rPr lang="en-US" dirty="0" err="1" smtClean="0"/>
              <a:t>anyting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6513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sym typeface="Wingdings"/>
              </a:rPr>
              <a:t>WWW </a:t>
            </a:r>
            <a:r>
              <a:rPr lang="en-US" sz="4000" b="1" dirty="0" smtClean="0">
                <a:sym typeface="Wingdings"/>
              </a:rPr>
              <a:t>instead of</a:t>
            </a:r>
            <a:r>
              <a:rPr lang="en-US" sz="4000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en-US" sz="4000" b="1" dirty="0" smtClean="0">
                <a:solidFill>
                  <a:schemeClr val="accent4"/>
                </a:solidFill>
              </a:rPr>
              <a:t>Internet</a:t>
            </a:r>
            <a:r>
              <a:rPr lang="en-US" sz="4000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HTTP </a:t>
            </a:r>
            <a:r>
              <a:rPr lang="en-US" dirty="0" smtClean="0"/>
              <a:t>instead of </a:t>
            </a:r>
            <a:r>
              <a:rPr lang="en-US" dirty="0" smtClean="0">
                <a:solidFill>
                  <a:schemeClr val="accent4"/>
                </a:solidFill>
              </a:rPr>
              <a:t>FTP and file servers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Web Browser instead of FTP client</a:t>
            </a:r>
          </a:p>
          <a:p>
            <a:pPr lvl="1"/>
            <a:r>
              <a:rPr lang="en-US" dirty="0" smtClean="0"/>
              <a:t>Web Server instead of FTP server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URLs</a:t>
            </a:r>
            <a:r>
              <a:rPr lang="en-US" dirty="0" smtClean="0"/>
              <a:t> instead of numeric </a:t>
            </a:r>
            <a:r>
              <a:rPr lang="en-US" dirty="0" smtClean="0">
                <a:solidFill>
                  <a:srgbClr val="8064A2"/>
                </a:solidFill>
              </a:rPr>
              <a:t>IP addresses</a:t>
            </a:r>
          </a:p>
          <a:p>
            <a:r>
              <a:rPr lang="en-US" dirty="0" smtClean="0">
                <a:solidFill>
                  <a:srgbClr val="1F497D"/>
                </a:solidFill>
              </a:rPr>
              <a:t>Clicking Hyperlink </a:t>
            </a:r>
            <a:r>
              <a:rPr lang="en-US" dirty="0" smtClean="0"/>
              <a:t>instead of </a:t>
            </a:r>
            <a:r>
              <a:rPr lang="en-US" dirty="0" smtClean="0">
                <a:solidFill>
                  <a:srgbClr val="8064A2"/>
                </a:solidFill>
              </a:rPr>
              <a:t>navigating through folder hierarchies</a:t>
            </a:r>
          </a:p>
          <a:p>
            <a:r>
              <a:rPr lang="en-US" dirty="0" smtClean="0"/>
              <a:t>Universal/Standard document formatting </a:t>
            </a:r>
            <a:br>
              <a:rPr lang="en-US" dirty="0" smtClean="0"/>
            </a:br>
            <a:r>
              <a:rPr lang="en-US" dirty="0" smtClean="0">
                <a:solidFill>
                  <a:srgbClr val="1F497D"/>
                </a:solidFill>
              </a:rPr>
              <a:t>HTML</a:t>
            </a:r>
            <a:r>
              <a:rPr lang="en-US" dirty="0" smtClean="0"/>
              <a:t> instead of </a:t>
            </a:r>
            <a:r>
              <a:rPr lang="en-US" dirty="0" smtClean="0">
                <a:solidFill>
                  <a:srgbClr val="8064A2"/>
                </a:solidFill>
              </a:rPr>
              <a:t>text, binary and proprietary documents</a:t>
            </a:r>
            <a:r>
              <a:rPr lang="en-US" dirty="0" smtClean="0"/>
              <a:t> (word, </a:t>
            </a:r>
            <a:r>
              <a:rPr lang="en-US" dirty="0" err="1" smtClean="0"/>
              <a:t>pdf</a:t>
            </a:r>
            <a:r>
              <a:rPr lang="en-US" dirty="0" smtClean="0"/>
              <a:t>, postscript)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5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Important differences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chemeClr val="accent4"/>
                </a:solidFill>
              </a:rPr>
              <a:t>Internet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Nuts and bolts</a:t>
            </a:r>
          </a:p>
          <a:p>
            <a:r>
              <a:rPr lang="en-US" dirty="0" smtClean="0"/>
              <a:t>Hardware</a:t>
            </a:r>
          </a:p>
          <a:p>
            <a:r>
              <a:rPr lang="en-US" dirty="0" smtClean="0"/>
              <a:t>TCP/IP </a:t>
            </a:r>
          </a:p>
          <a:p>
            <a:r>
              <a:rPr lang="en-US" dirty="0" smtClean="0"/>
              <a:t>Packet Switching</a:t>
            </a:r>
          </a:p>
          <a:p>
            <a:r>
              <a:rPr lang="en-US" dirty="0" smtClean="0"/>
              <a:t>Network of Networks 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4F81BD"/>
                </a:solidFill>
              </a:rPr>
              <a:t>World Wide Web</a:t>
            </a:r>
          </a:p>
          <a:p>
            <a:r>
              <a:rPr lang="en-US" dirty="0" smtClean="0"/>
              <a:t>Content layer of Internet</a:t>
            </a:r>
          </a:p>
          <a:p>
            <a:r>
              <a:rPr lang="en-US" dirty="0" smtClean="0"/>
              <a:t>Software</a:t>
            </a:r>
          </a:p>
          <a:p>
            <a:r>
              <a:rPr lang="en-US" b="1" dirty="0" smtClean="0"/>
              <a:t>HTTP</a:t>
            </a:r>
          </a:p>
          <a:p>
            <a:r>
              <a:rPr lang="en-US" b="1" dirty="0" smtClean="0"/>
              <a:t>URLs</a:t>
            </a:r>
          </a:p>
          <a:p>
            <a:r>
              <a:rPr lang="en-US" dirty="0" smtClean="0"/>
              <a:t>Hyperlink/Hypertext concept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1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final metaphor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used interchangeably by general public and media</a:t>
            </a:r>
          </a:p>
          <a:p>
            <a:r>
              <a:rPr lang="en-US" dirty="0" smtClean="0"/>
              <a:t>But, you should know</a:t>
            </a:r>
          </a:p>
          <a:p>
            <a:pPr lvl="1"/>
            <a:r>
              <a:rPr lang="en-US" b="1" dirty="0" smtClean="0"/>
              <a:t>The boat</a:t>
            </a:r>
            <a:r>
              <a:rPr lang="en-US" dirty="0" smtClean="0"/>
              <a:t>: WWW helps navigate the Internet</a:t>
            </a:r>
          </a:p>
          <a:p>
            <a:pPr lvl="2"/>
            <a:r>
              <a:rPr lang="en-US" dirty="0" smtClean="0"/>
              <a:t>protocols for getting data</a:t>
            </a:r>
            <a:endParaRPr lang="en-US" dirty="0"/>
          </a:p>
          <a:p>
            <a:pPr lvl="2"/>
            <a:r>
              <a:rPr lang="en-US" dirty="0" smtClean="0"/>
              <a:t>standards for formatting data</a:t>
            </a:r>
            <a:endParaRPr lang="en-US" dirty="0"/>
          </a:p>
          <a:p>
            <a:pPr lvl="2"/>
            <a:r>
              <a:rPr lang="en-US" dirty="0" smtClean="0"/>
              <a:t>conventions for locating data.</a:t>
            </a:r>
          </a:p>
          <a:p>
            <a:pPr lvl="1"/>
            <a:r>
              <a:rPr lang="en-US" b="1" dirty="0" smtClean="0"/>
              <a:t>The river: </a:t>
            </a:r>
            <a:r>
              <a:rPr lang="en-US" dirty="0" smtClean="0"/>
              <a:t>The Internet is really the “transport medium” of the WWW.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5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1985-1993: Toddler Phase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1985 </a:t>
            </a:r>
            <a:r>
              <a:rPr lang="en-US" dirty="0" err="1" smtClean="0"/>
              <a:t>ARPAnet</a:t>
            </a:r>
            <a:r>
              <a:rPr lang="en-US" dirty="0" smtClean="0"/>
              <a:t> become </a:t>
            </a:r>
            <a:r>
              <a:rPr lang="en-US" dirty="0" err="1" smtClean="0"/>
              <a:t>NSFnet</a:t>
            </a:r>
            <a:endParaRPr lang="en-US" dirty="0" smtClean="0"/>
          </a:p>
          <a:p>
            <a:pPr lvl="1"/>
            <a:r>
              <a:rPr lang="en-US" dirty="0" smtClean="0"/>
              <a:t>Available at most major universities</a:t>
            </a:r>
          </a:p>
          <a:p>
            <a:r>
              <a:rPr lang="en-US" dirty="0" smtClean="0"/>
              <a:t>1989 TBL invents first web browser and server</a:t>
            </a:r>
          </a:p>
          <a:p>
            <a:pPr lvl="1"/>
            <a:r>
              <a:rPr lang="en-US" dirty="0" smtClean="0"/>
              <a:t>Widely recognized as the birth of WWW</a:t>
            </a:r>
          </a:p>
          <a:p>
            <a:r>
              <a:rPr lang="en-US" dirty="0" smtClean="0"/>
              <a:t>1991 Al Gore helps pass key legislation</a:t>
            </a:r>
          </a:p>
          <a:p>
            <a:pPr lvl="1"/>
            <a:r>
              <a:rPr lang="en-US" dirty="0" smtClean="0"/>
              <a:t>Public $$$ to expand Internet to commercial sector</a:t>
            </a:r>
          </a:p>
          <a:p>
            <a:r>
              <a:rPr lang="en-US" dirty="0" smtClean="0"/>
              <a:t>1993 Mosaic is developed</a:t>
            </a:r>
          </a:p>
          <a:p>
            <a:pPr lvl="1"/>
            <a:r>
              <a:rPr lang="en-US" dirty="0" smtClean="0"/>
              <a:t>first good graphical web browser</a:t>
            </a:r>
          </a:p>
        </p:txBody>
      </p:sp>
    </p:spTree>
    <p:extLst>
      <p:ext uri="{BB962C8B-B14F-4D97-AF65-F5344CB8AC3E}">
        <p14:creationId xmlns:p14="http://schemas.microsoft.com/office/powerpoint/2010/main" val="2305692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1993-1995: Puberty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1993 </a:t>
            </a:r>
            <a:r>
              <a:rPr lang="en-US" dirty="0" err="1" smtClean="0"/>
              <a:t>InterNIC</a:t>
            </a:r>
            <a:r>
              <a:rPr lang="en-US" dirty="0" smtClean="0"/>
              <a:t> is formed, which centralizes the management of </a:t>
            </a:r>
            <a:r>
              <a:rPr lang="en-US" b="1" dirty="0" smtClean="0"/>
              <a:t>URL</a:t>
            </a:r>
            <a:r>
              <a:rPr lang="en-US" dirty="0" smtClean="0"/>
              <a:t> and </a:t>
            </a:r>
            <a:r>
              <a:rPr lang="en-US" b="1" dirty="0" smtClean="0"/>
              <a:t>domain names</a:t>
            </a:r>
          </a:p>
          <a:p>
            <a:pPr lvl="1"/>
            <a:r>
              <a:rPr lang="en-US" dirty="0" smtClean="0"/>
              <a:t>Later it become IANA</a:t>
            </a:r>
          </a:p>
          <a:p>
            <a:pPr lvl="2"/>
            <a:r>
              <a:rPr lang="en-US" dirty="0" smtClean="0"/>
              <a:t>IANA is responsible for regulating companies like </a:t>
            </a:r>
            <a:r>
              <a:rPr lang="en-US" dirty="0" err="1" smtClean="0"/>
              <a:t>goDaddy</a:t>
            </a:r>
            <a:r>
              <a:rPr lang="en-US" dirty="0" smtClean="0"/>
              <a:t> and Network Solutions</a:t>
            </a:r>
          </a:p>
          <a:p>
            <a:r>
              <a:rPr lang="en-US" dirty="0" smtClean="0"/>
              <a:t>1995 </a:t>
            </a:r>
            <a:r>
              <a:rPr lang="en-US" dirty="0" err="1" smtClean="0"/>
              <a:t>NSFnet</a:t>
            </a:r>
            <a:r>
              <a:rPr lang="en-US" dirty="0" smtClean="0"/>
              <a:t> become a research-only network</a:t>
            </a:r>
          </a:p>
          <a:p>
            <a:pPr lvl="1"/>
            <a:r>
              <a:rPr lang="en-US" dirty="0" smtClean="0"/>
              <a:t>Internet traffic starts to get routed through a commercial networks</a:t>
            </a:r>
          </a:p>
          <a:p>
            <a:pPr lvl="2"/>
            <a:r>
              <a:rPr lang="en-US" dirty="0" smtClean="0"/>
              <a:t>Major players include: Sprint and AT&amp;T</a:t>
            </a:r>
          </a:p>
          <a:p>
            <a:pPr lvl="2"/>
            <a:r>
              <a:rPr lang="en-US" dirty="0" smtClean="0"/>
              <a:t>Cable TV companies now own large parts of the physical network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5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Commercialization Period 1995-2000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1995 – </a:t>
            </a:r>
            <a:r>
              <a:rPr lang="en-US" b="1" dirty="0" smtClean="0"/>
              <a:t>Netscape </a:t>
            </a:r>
            <a:r>
              <a:rPr lang="en-US" dirty="0" smtClean="0"/>
              <a:t>become a household name</a:t>
            </a:r>
          </a:p>
          <a:p>
            <a:pPr lvl="1"/>
            <a:r>
              <a:rPr lang="en-US" dirty="0" smtClean="0"/>
              <a:t>Sells web server software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ives away </a:t>
            </a:r>
            <a:r>
              <a:rPr lang="en-US" b="1" dirty="0" smtClean="0"/>
              <a:t>browser </a:t>
            </a:r>
            <a:r>
              <a:rPr lang="en-US" dirty="0" smtClean="0"/>
              <a:t>for free</a:t>
            </a:r>
          </a:p>
          <a:p>
            <a:pPr lvl="1"/>
            <a:r>
              <a:rPr lang="en-US" dirty="0" smtClean="0"/>
              <a:t>Reaches 90% market share by 1996</a:t>
            </a:r>
          </a:p>
          <a:p>
            <a:r>
              <a:rPr lang="en-US" dirty="0" smtClean="0"/>
              <a:t>1996 Microsoft races to compete</a:t>
            </a:r>
          </a:p>
          <a:p>
            <a:pPr lvl="1"/>
            <a:r>
              <a:rPr lang="en-US" dirty="0" smtClean="0"/>
              <a:t>Internet Explore, IIS Web Server</a:t>
            </a:r>
          </a:p>
        </p:txBody>
      </p:sp>
    </p:spTree>
    <p:extLst>
      <p:ext uri="{BB962C8B-B14F-4D97-AF65-F5344CB8AC3E}">
        <p14:creationId xmlns:p14="http://schemas.microsoft.com/office/powerpoint/2010/main" val="186162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Commercialization Period 1995-2000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1997-1999 Microsoft tries to put Netscape out of business</a:t>
            </a:r>
          </a:p>
          <a:p>
            <a:pPr lvl="1"/>
            <a:r>
              <a:rPr lang="en-US" dirty="0" smtClean="0"/>
              <a:t>Two different HTML standard arise</a:t>
            </a:r>
          </a:p>
          <a:p>
            <a:pPr lvl="2"/>
            <a:r>
              <a:rPr lang="en-US" dirty="0" smtClean="0"/>
              <a:t>One for Netscape, one for Internet Explorer</a:t>
            </a:r>
          </a:p>
          <a:p>
            <a:pPr lvl="1"/>
            <a:r>
              <a:rPr lang="en-US" dirty="0" smtClean="0"/>
              <a:t>Browser plug-ins heavily utilized</a:t>
            </a:r>
          </a:p>
          <a:p>
            <a:pPr lvl="2"/>
            <a:r>
              <a:rPr lang="en-US" dirty="0" smtClean="0"/>
              <a:t>Flash, </a:t>
            </a:r>
            <a:r>
              <a:rPr lang="en-US" dirty="0" err="1" smtClean="0"/>
              <a:t>RealMedia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1997-2000 – E-commerce Commercial Explosion</a:t>
            </a:r>
          </a:p>
          <a:p>
            <a:pPr lvl="1"/>
            <a:r>
              <a:rPr lang="en-US" dirty="0" smtClean="0"/>
              <a:t>Amazon, E-bay, Online Stock Trading, MP3 trafficking, etc.</a:t>
            </a:r>
          </a:p>
        </p:txBody>
      </p:sp>
    </p:spTree>
    <p:extLst>
      <p:ext uri="{BB962C8B-B14F-4D97-AF65-F5344CB8AC3E}">
        <p14:creationId xmlns:p14="http://schemas.microsoft.com/office/powerpoint/2010/main" val="2568153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designing web pages it is important to know how it all came about…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800" b="1" dirty="0" smtClean="0">
                <a:solidFill>
                  <a:schemeClr val="accent4"/>
                </a:solidFill>
              </a:rPr>
              <a:t>Internet</a:t>
            </a:r>
            <a:r>
              <a:rPr lang="en-US" sz="4800" b="1" dirty="0" smtClean="0"/>
              <a:t> </a:t>
            </a:r>
            <a:r>
              <a:rPr lang="en-US" sz="4800" b="1" dirty="0">
                <a:sym typeface="Wingdings"/>
              </a:rPr>
              <a:t> </a:t>
            </a:r>
            <a:r>
              <a:rPr lang="en-US" sz="4800" b="1" dirty="0">
                <a:solidFill>
                  <a:schemeClr val="tx2"/>
                </a:solidFill>
                <a:sym typeface="Wingdings"/>
              </a:rPr>
              <a:t>WWW</a:t>
            </a:r>
            <a:endParaRPr lang="en-US" sz="4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2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Wars 1996-1999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Microsoft (Internet Explorer) and Netscape compete to be the #1 browser.</a:t>
            </a:r>
          </a:p>
          <a:p>
            <a:pPr lvl="1"/>
            <a:r>
              <a:rPr lang="en-US" dirty="0" smtClean="0"/>
              <a:t>In ’96 Netscape dominated</a:t>
            </a:r>
          </a:p>
          <a:p>
            <a:pPr lvl="1"/>
            <a:r>
              <a:rPr lang="en-US" dirty="0" smtClean="0"/>
              <a:t>By ‘99 Internet Explorer was #1</a:t>
            </a:r>
          </a:p>
          <a:p>
            <a:r>
              <a:rPr lang="en-US" dirty="0" smtClean="0"/>
              <a:t>Microsoft Integrated IE into the Windows OS and it was often forced upon people as the default browser</a:t>
            </a:r>
          </a:p>
          <a:p>
            <a:pPr lvl="1"/>
            <a:r>
              <a:rPr lang="en-US" dirty="0" smtClean="0"/>
              <a:t>Microsoft paid billions in lawsuit (EU mostly) but still won the war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8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 Wars 1996-1999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2000, AOL buys out Netscape, which is was failing financially</a:t>
            </a:r>
          </a:p>
          <a:p>
            <a:pPr lvl="1"/>
            <a:r>
              <a:rPr lang="en-US" dirty="0"/>
              <a:t>This marks the end of the war and beginning of Microsoft’s dominance in the WWW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Netscape makes its source code open, so developers can build upon it.</a:t>
            </a:r>
          </a:p>
          <a:p>
            <a:pPr lvl="1"/>
            <a:r>
              <a:rPr lang="en-US" dirty="0" smtClean="0"/>
              <a:t>Leads to the Mozilla Foundation, which eventually develops Firefox.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3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Market Shares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http://en.wikipedia.org/wiki/Usage_share_of_web_browsers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160" y="1417638"/>
            <a:ext cx="5111828" cy="511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827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Browser Wars - Significance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competition led to great innovation</a:t>
            </a:r>
          </a:p>
          <a:p>
            <a:r>
              <a:rPr lang="en-US" dirty="0" smtClean="0"/>
              <a:t>Web Browsers were suppose to be simple programs that could render HTML code. </a:t>
            </a:r>
          </a:p>
          <a:p>
            <a:r>
              <a:rPr lang="en-US" dirty="0" smtClean="0"/>
              <a:t>Now browsers are heavy-weight applications (JavaScript, Silverlight, Flash plug-ins, etc.)</a:t>
            </a:r>
          </a:p>
          <a:p>
            <a:r>
              <a:rPr lang="en-US" dirty="0" smtClean="0"/>
              <a:t>Microsoft’s decade of dominance was terrible.</a:t>
            </a:r>
          </a:p>
          <a:p>
            <a:pPr lvl="1"/>
            <a:r>
              <a:rPr lang="en-US" dirty="0" smtClean="0"/>
              <a:t>Tried to make the WWW a proprietary product</a:t>
            </a:r>
          </a:p>
          <a:p>
            <a:pPr lvl="1"/>
            <a:r>
              <a:rPr lang="en-US" dirty="0" smtClean="0"/>
              <a:t>No regard for recognized standards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50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Resource Locator</a:t>
            </a:r>
          </a:p>
          <a:p>
            <a:pPr lvl="1"/>
            <a:r>
              <a:rPr lang="en-US" dirty="0" smtClean="0"/>
              <a:t>The location part of the URI (Uniform Resource Identifier)</a:t>
            </a:r>
            <a:endParaRPr lang="en-US" dirty="0"/>
          </a:p>
        </p:txBody>
      </p:sp>
      <p:pic>
        <p:nvPicPr>
          <p:cNvPr id="6" name="Picture 5" descr="Screen Shot 2013-09-09 at 10.00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77" y="3312573"/>
            <a:ext cx="7367605" cy="158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01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URLs/URIs can be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http://en.wikipedia.org/wiki/</a:t>
            </a:r>
            <a:r>
              <a:rPr lang="en-US" dirty="0" smtClean="0">
                <a:hlinkClick r:id="rId2"/>
              </a:rPr>
              <a:t>URI_scheme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4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Depends on Web Server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www.facebook.com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dirty="0" smtClean="0"/>
              <a:t>			will load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www.facebook.com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home.php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In general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www.server.com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b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dirty="0"/>
              <a:t>			will load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https:/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www.server.com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index.html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19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9-09 at 10.04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0645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99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3-09-09 at 10.07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64" y="2232075"/>
            <a:ext cx="6426200" cy="425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HTML Document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4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ARPAnet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ARPA (Advanced Research Projects Agency)</a:t>
            </a:r>
          </a:p>
          <a:p>
            <a:r>
              <a:rPr lang="en-US" sz="2800" dirty="0" smtClean="0"/>
              <a:t>1968, Cold War, Military Applications</a:t>
            </a:r>
          </a:p>
          <a:p>
            <a:endParaRPr lang="en-US" dirty="0"/>
          </a:p>
        </p:txBody>
      </p:sp>
      <p:pic>
        <p:nvPicPr>
          <p:cNvPr id="2" name="Picture 1" descr="Screen Shot 2014-01-24 at 10.1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06" y="2797268"/>
            <a:ext cx="5374106" cy="348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62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1-24 at 10.1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5303"/>
            <a:ext cx="9144000" cy="593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0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ARPAnet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Originally, </a:t>
            </a:r>
            <a:r>
              <a:rPr lang="en-US" b="1" dirty="0" smtClean="0"/>
              <a:t>Custom--made </a:t>
            </a:r>
            <a:r>
              <a:rPr lang="en-US" dirty="0" smtClean="0"/>
              <a:t>network applications for sharing data and messages 1968-1973</a:t>
            </a:r>
          </a:p>
          <a:p>
            <a:r>
              <a:rPr lang="en-US" dirty="0" smtClean="0"/>
              <a:t>1971 Email </a:t>
            </a:r>
            <a:r>
              <a:rPr lang="en-US" u="sng" dirty="0" smtClean="0"/>
              <a:t>concept</a:t>
            </a:r>
            <a:r>
              <a:rPr lang="en-US" dirty="0" smtClean="0"/>
              <a:t> developed</a:t>
            </a:r>
          </a:p>
          <a:p>
            <a:pPr lvl="1"/>
            <a:r>
              <a:rPr lang="en-US" dirty="0" smtClean="0"/>
              <a:t>75% of the </a:t>
            </a:r>
            <a:r>
              <a:rPr lang="en-US" dirty="0" err="1" smtClean="0"/>
              <a:t>ARPAnet</a:t>
            </a:r>
            <a:r>
              <a:rPr lang="en-US" dirty="0" smtClean="0"/>
              <a:t> traffic</a:t>
            </a:r>
          </a:p>
          <a:p>
            <a:r>
              <a:rPr lang="en-US" dirty="0" smtClean="0"/>
              <a:t>1973 File Transfer Protocol (FTP) </a:t>
            </a:r>
          </a:p>
          <a:p>
            <a:pPr lvl="1"/>
            <a:r>
              <a:rPr lang="en-US" dirty="0" smtClean="0"/>
              <a:t>General/Generic service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43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</a:rPr>
              <a:t>ARPAnet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>
                <a:solidFill>
                  <a:schemeClr val="accent5"/>
                </a:solidFill>
                <a:sym typeface="Wingdings"/>
              </a:rPr>
              <a:t> </a:t>
            </a:r>
            <a:r>
              <a:rPr lang="en-US" b="1" dirty="0">
                <a:solidFill>
                  <a:schemeClr val="accent4"/>
                </a:solidFill>
              </a:rPr>
              <a:t>Internet</a:t>
            </a:r>
            <a:r>
              <a:rPr lang="en-US" b="1" dirty="0"/>
              <a:t>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>
                <a:sym typeface="Wingdings"/>
              </a:rPr>
              <a:t>Transition Period 1971-1983</a:t>
            </a:r>
            <a:endParaRPr lang="en-US" sz="3600" dirty="0" smtClean="0"/>
          </a:p>
          <a:p>
            <a:r>
              <a:rPr lang="en-US" b="1" dirty="0" smtClean="0">
                <a:sym typeface="Wingdings"/>
              </a:rPr>
              <a:t>Packet Switching </a:t>
            </a:r>
            <a:r>
              <a:rPr lang="en-US" dirty="0" smtClean="0">
                <a:sym typeface="Wingdings"/>
              </a:rPr>
              <a:t>developed and perfected</a:t>
            </a:r>
          </a:p>
          <a:p>
            <a:pPr lvl="1"/>
            <a:r>
              <a:rPr lang="en-US" dirty="0" smtClean="0">
                <a:sym typeface="Wingdings"/>
              </a:rPr>
              <a:t>Robust, fault-tolerant, efficient, survivable</a:t>
            </a:r>
          </a:p>
          <a:p>
            <a:r>
              <a:rPr lang="en-US" b="1" dirty="0" smtClean="0"/>
              <a:t>TCP/IP protocol </a:t>
            </a:r>
          </a:p>
          <a:p>
            <a:pPr lvl="1"/>
            <a:r>
              <a:rPr lang="en-US" dirty="0" smtClean="0"/>
              <a:t>ability to connect different types of networks</a:t>
            </a:r>
          </a:p>
        </p:txBody>
      </p:sp>
    </p:spTree>
    <p:extLst>
      <p:ext uri="{BB962C8B-B14F-4D97-AF65-F5344CB8AC3E}">
        <p14:creationId xmlns:p14="http://schemas.microsoft.com/office/powerpoint/2010/main" val="91735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</a:t>
            </a:r>
            <a:r>
              <a:rPr lang="en-US" b="1" dirty="0">
                <a:solidFill>
                  <a:schemeClr val="accent4"/>
                </a:solidFill>
              </a:rPr>
              <a:t>Internet</a:t>
            </a:r>
            <a:r>
              <a:rPr lang="en-US" b="1" dirty="0"/>
              <a:t> </a:t>
            </a:r>
            <a:r>
              <a:rPr lang="en-US" dirty="0" smtClean="0"/>
              <a:t>1983-1989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web browsers, no web pages at all…</a:t>
            </a:r>
          </a:p>
          <a:p>
            <a:r>
              <a:rPr lang="en-US" dirty="0" smtClean="0"/>
              <a:t>Only…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FTP (document and image sharing)</a:t>
            </a:r>
          </a:p>
          <a:p>
            <a:pPr lvl="1"/>
            <a:r>
              <a:rPr lang="en-US" dirty="0" smtClean="0"/>
              <a:t>Early message board system (BB systems)</a:t>
            </a:r>
          </a:p>
          <a:p>
            <a:pPr lvl="1"/>
            <a:r>
              <a:rPr lang="en-US" dirty="0" smtClean="0"/>
              <a:t>Custom </a:t>
            </a:r>
            <a:r>
              <a:rPr lang="en-US" dirty="0" smtClean="0"/>
              <a:t>client server applications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6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</a:t>
            </a:r>
            <a:r>
              <a:rPr lang="en-US" b="1" dirty="0">
                <a:solidFill>
                  <a:schemeClr val="accent4"/>
                </a:solidFill>
              </a:rPr>
              <a:t>Internet</a:t>
            </a:r>
            <a:r>
              <a:rPr lang="en-US" b="1" dirty="0"/>
              <a:t> </a:t>
            </a:r>
            <a:r>
              <a:rPr lang="en-US" dirty="0" smtClean="0"/>
              <a:t>1983-1989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ARPAnet</a:t>
            </a:r>
            <a:r>
              <a:rPr lang="en-US" dirty="0" smtClean="0"/>
              <a:t> was a government project, </a:t>
            </a:r>
          </a:p>
          <a:p>
            <a:pPr lvl="1"/>
            <a:r>
              <a:rPr lang="en-US" dirty="0" smtClean="0"/>
              <a:t>But, the government always outsources</a:t>
            </a:r>
          </a:p>
          <a:p>
            <a:r>
              <a:rPr lang="en-US" dirty="0" smtClean="0"/>
              <a:t>Major telecom companies (AT&amp;T fo</a:t>
            </a:r>
            <a:r>
              <a:rPr lang="en-US" dirty="0" smtClean="0"/>
              <a:t>r example) </a:t>
            </a:r>
            <a:r>
              <a:rPr lang="en-US" dirty="0" smtClean="0"/>
              <a:t>are contracted “lay lines” </a:t>
            </a:r>
          </a:p>
          <a:p>
            <a:pPr marL="914400" lvl="1" indent="-514350"/>
            <a:r>
              <a:rPr lang="en-US" dirty="0" smtClean="0"/>
              <a:t>They lease lines to the government, but can lease or sell service to others.</a:t>
            </a:r>
          </a:p>
          <a:p>
            <a:r>
              <a:rPr lang="en-US" dirty="0" smtClean="0"/>
              <a:t>Banks and IBM are the first major customers to pay for Internet access</a:t>
            </a:r>
          </a:p>
          <a:p>
            <a:r>
              <a:rPr lang="en-US" dirty="0" smtClean="0"/>
              <a:t>Then, companies like Prodigy emerge and sell access to home users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7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</a:t>
            </a:r>
            <a:r>
              <a:rPr lang="en-US" b="1" dirty="0" smtClean="0">
                <a:solidFill>
                  <a:schemeClr val="accent4"/>
                </a:solidFill>
              </a:rPr>
              <a:t>Internet</a:t>
            </a:r>
            <a:r>
              <a:rPr lang="en-US" b="1" dirty="0" smtClean="0"/>
              <a:t> </a:t>
            </a:r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government encouraged the telecom companies to cooperate, i.e., connect their networks rather than create separate independent networks</a:t>
            </a:r>
          </a:p>
          <a:p>
            <a:r>
              <a:rPr lang="en-US" dirty="0" smtClean="0"/>
              <a:t>TCP/IP made it possible to connect very different types of networks</a:t>
            </a:r>
          </a:p>
          <a:p>
            <a:r>
              <a:rPr lang="en-US" dirty="0" smtClean="0"/>
              <a:t>Packet Switching helped clear up data traffic jams</a:t>
            </a:r>
          </a:p>
          <a:p>
            <a:r>
              <a:rPr lang="en-US" dirty="0" smtClean="0"/>
              <a:t>Banking and Research lab data travels on the same network, but to read the data requires having exactly the </a:t>
            </a:r>
            <a:r>
              <a:rPr lang="en-US" smtClean="0"/>
              <a:t>right software.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8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1051</Words>
  <Application>Microsoft Macintosh PowerPoint</Application>
  <PresentationFormat>On-screen Show (4:3)</PresentationFormat>
  <Paragraphs>153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Chapter 2</vt:lpstr>
      <vt:lpstr>History</vt:lpstr>
      <vt:lpstr>ARPAnet</vt:lpstr>
      <vt:lpstr>PowerPoint Presentation</vt:lpstr>
      <vt:lpstr>ARPAnet</vt:lpstr>
      <vt:lpstr>ARPAnet  Internet </vt:lpstr>
      <vt:lpstr>Early Internet 1983-1989</vt:lpstr>
      <vt:lpstr>Early Internet 1983-1989</vt:lpstr>
      <vt:lpstr>Key Internet Concept</vt:lpstr>
      <vt:lpstr>In 1989 came the WWW</vt:lpstr>
      <vt:lpstr>Tim Berners-Lee (TBL)</vt:lpstr>
      <vt:lpstr>Before the WWW, finding stuff was hard</vt:lpstr>
      <vt:lpstr>WWW instead of Internet </vt:lpstr>
      <vt:lpstr>Important differences</vt:lpstr>
      <vt:lpstr>A final metaphor</vt:lpstr>
      <vt:lpstr>1985-1993: Toddler Phase </vt:lpstr>
      <vt:lpstr>1993-1995: Puberty</vt:lpstr>
      <vt:lpstr>Commercialization Period 1995-2000</vt:lpstr>
      <vt:lpstr>Commercialization Period 1995-2000</vt:lpstr>
      <vt:lpstr>Browser Wars 1996-1999 </vt:lpstr>
      <vt:lpstr>Browser Wars 1996-1999 </vt:lpstr>
      <vt:lpstr>Current Market Shares</vt:lpstr>
      <vt:lpstr>Browser Wars - Significance</vt:lpstr>
      <vt:lpstr>URL</vt:lpstr>
      <vt:lpstr>URLs/URIs can be complex</vt:lpstr>
      <vt:lpstr>Default Files</vt:lpstr>
      <vt:lpstr>PowerPoint Presentation</vt:lpstr>
      <vt:lpstr>Basic HTML Document 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Eric Breimer</dc:creator>
  <cp:lastModifiedBy>Eric Breimer</cp:lastModifiedBy>
  <cp:revision>11</cp:revision>
  <dcterms:created xsi:type="dcterms:W3CDTF">2013-09-09T13:42:21Z</dcterms:created>
  <dcterms:modified xsi:type="dcterms:W3CDTF">2014-01-24T16:24:49Z</dcterms:modified>
</cp:coreProperties>
</file>