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77" r:id="rId3"/>
    <p:sldId id="267" r:id="rId4"/>
    <p:sldId id="268" r:id="rId5"/>
    <p:sldId id="269" r:id="rId6"/>
    <p:sldId id="270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1/29/14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1/29/14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4 &amp;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pp</a:t>
            </a:r>
            <a:r>
              <a:rPr lang="en-US" dirty="0" smtClean="0"/>
              <a:t> 69 - 102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6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in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are a great example of how HTML elements can be nested inside each other to create a hierarchy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pic>
        <p:nvPicPr>
          <p:cNvPr id="4" name="Picture 3" descr="Screen Shot 2013-09-16 at 9.43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680" y="2712790"/>
            <a:ext cx="2678935" cy="265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9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Blockquotes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blockquote</a:t>
            </a:r>
            <a:r>
              <a:rPr lang="en-US" dirty="0" smtClean="0"/>
              <a:t>&gt;The quote goes here&lt;/</a:t>
            </a:r>
            <a:r>
              <a:rPr lang="en-US" dirty="0" err="1" smtClean="0"/>
              <a:t>blockquote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Often misused to create indents</a:t>
            </a:r>
          </a:p>
          <a:p>
            <a:endParaRPr lang="en-US" dirty="0"/>
          </a:p>
          <a:p>
            <a:r>
              <a:rPr lang="en-US" dirty="0" smtClean="0"/>
              <a:t>Indicates a long quotation</a:t>
            </a:r>
          </a:p>
          <a:p>
            <a:endParaRPr lang="en-US" dirty="0"/>
          </a:p>
          <a:p>
            <a:r>
              <a:rPr lang="en-US" dirty="0" smtClean="0"/>
              <a:t>It is not considered part of the document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86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9-16 at 9.48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8" y="225557"/>
            <a:ext cx="7737198" cy="655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14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Pre-formatted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browsers ignore extra “white space.”</a:t>
            </a:r>
          </a:p>
          <a:p>
            <a:endParaRPr lang="en-US" dirty="0"/>
          </a:p>
          <a:p>
            <a:r>
              <a:rPr lang="en-US" dirty="0" smtClean="0"/>
              <a:t>Only one “space” is displayed between words and elements</a:t>
            </a:r>
          </a:p>
          <a:p>
            <a:endParaRPr lang="en-US" dirty="0"/>
          </a:p>
          <a:p>
            <a:r>
              <a:rPr lang="en-US" dirty="0" smtClean="0"/>
              <a:t>Extra spaces, tabs, and line breaks are not displayed at all.</a:t>
            </a:r>
          </a:p>
          <a:p>
            <a:endParaRPr lang="en-US" dirty="0"/>
          </a:p>
          <a:p>
            <a:r>
              <a:rPr lang="en-US" dirty="0" smtClean="0"/>
              <a:t>The &lt;pre&gt; tag allows extra spaces, tabs, and line breaks to be displayed.</a:t>
            </a:r>
          </a:p>
          <a:p>
            <a:endParaRPr lang="en-US" dirty="0"/>
          </a:p>
          <a:p>
            <a:r>
              <a:rPr lang="en-US" dirty="0" smtClean="0"/>
              <a:t>Why do web browsers ignore extra “white space?”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5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69672"/>
            <a:ext cx="7620000" cy="4731128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660066"/>
                </a:solidFill>
              </a:rPr>
              <a:t>&lt;figure&gt;</a:t>
            </a:r>
          </a:p>
          <a:p>
            <a:pPr marL="114300" indent="0">
              <a:buNone/>
            </a:pPr>
            <a:r>
              <a:rPr lang="en-US" dirty="0" smtClean="0"/>
              <a:t>   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</a:t>
            </a:r>
            <a:r>
              <a:rPr lang="en-US" dirty="0" err="1" smtClean="0"/>
              <a:t>piechart.jpg</a:t>
            </a:r>
            <a:r>
              <a:rPr lang="en-US" dirty="0" smtClean="0"/>
              <a:t>” alt=“This will pop up”&gt;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660066"/>
                </a:solidFill>
              </a:rPr>
              <a:t> &lt;</a:t>
            </a:r>
            <a:r>
              <a:rPr lang="en-US" dirty="0" err="1" smtClean="0">
                <a:solidFill>
                  <a:srgbClr val="660066"/>
                </a:solidFill>
              </a:rPr>
              <a:t>figcaption</a:t>
            </a:r>
            <a:r>
              <a:rPr lang="en-US" dirty="0" smtClean="0">
                <a:solidFill>
                  <a:srgbClr val="660066"/>
                </a:solidFill>
              </a:rPr>
              <a:t>&gt;</a:t>
            </a:r>
            <a:r>
              <a:rPr lang="en-US" dirty="0" smtClean="0"/>
              <a:t>This will display on screen</a:t>
            </a:r>
            <a:r>
              <a:rPr lang="en-US" dirty="0" smtClean="0">
                <a:solidFill>
                  <a:srgbClr val="660066"/>
                </a:solidFill>
              </a:rPr>
              <a:t>&lt;/</a:t>
            </a:r>
            <a:r>
              <a:rPr lang="en-US" dirty="0" err="1" smtClean="0">
                <a:solidFill>
                  <a:srgbClr val="660066"/>
                </a:solidFill>
              </a:rPr>
              <a:t>figcaption</a:t>
            </a:r>
            <a:r>
              <a:rPr lang="en-US" dirty="0" smtClean="0">
                <a:solidFill>
                  <a:srgbClr val="660066"/>
                </a:solidFill>
              </a:rPr>
              <a:t>&gt;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660066"/>
                </a:solidFill>
              </a:rPr>
              <a:t>&lt;/figure&gt;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20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Organizing with new HTML5 tags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&lt;header&gt;</a:t>
            </a:r>
          </a:p>
          <a:p>
            <a:r>
              <a:rPr lang="en-US" sz="3200" dirty="0" smtClean="0"/>
              <a:t>&lt;footer&gt;</a:t>
            </a:r>
          </a:p>
          <a:p>
            <a:r>
              <a:rPr lang="en-US" sz="3200" dirty="0" smtClean="0"/>
              <a:t>&lt;section&gt;</a:t>
            </a:r>
          </a:p>
          <a:p>
            <a:r>
              <a:rPr lang="en-US" sz="3200" dirty="0" smtClean="0"/>
              <a:t>&lt;article&gt;</a:t>
            </a:r>
          </a:p>
          <a:p>
            <a:r>
              <a:rPr lang="en-US" sz="3200" dirty="0" smtClean="0"/>
              <a:t>&lt;aside&gt;</a:t>
            </a:r>
          </a:p>
          <a:p>
            <a:r>
              <a:rPr lang="en-US" sz="3200" dirty="0" smtClean="0"/>
              <a:t>&lt;</a:t>
            </a:r>
            <a:r>
              <a:rPr lang="en-US" sz="3200" dirty="0" err="1" smtClean="0"/>
              <a:t>nav</a:t>
            </a:r>
            <a:r>
              <a:rPr lang="en-US" sz="3200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45256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and dates</a:t>
            </a:r>
            <a:endParaRPr lang="en-US" dirty="0"/>
          </a:p>
        </p:txBody>
      </p:sp>
      <p:pic>
        <p:nvPicPr>
          <p:cNvPr id="4" name="Picture 3" descr="Screen Shot 2013-09-16 at 10.09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4864100" cy="3670300"/>
          </a:xfrm>
          <a:prstGeom prst="rect">
            <a:avLst/>
          </a:prstGeom>
        </p:spPr>
      </p:pic>
      <p:pic>
        <p:nvPicPr>
          <p:cNvPr id="5" name="Picture 4" descr="Screen Shot 2013-09-16 at 10.10.2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5" y="5324578"/>
            <a:ext cx="703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07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 and </a:t>
            </a:r>
            <a:r>
              <a:rPr lang="en-US" dirty="0" err="1" smtClean="0"/>
              <a:t>Div</a:t>
            </a:r>
            <a:endParaRPr lang="en-US" dirty="0"/>
          </a:p>
        </p:txBody>
      </p:sp>
      <p:pic>
        <p:nvPicPr>
          <p:cNvPr id="3" name="Picture 2" descr="Screen Shot 2013-09-16 at 10.12.3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556"/>
            <a:ext cx="8356600" cy="1803400"/>
          </a:xfrm>
          <a:prstGeom prst="rect">
            <a:avLst/>
          </a:prstGeom>
        </p:spPr>
      </p:pic>
      <p:pic>
        <p:nvPicPr>
          <p:cNvPr id="4" name="Picture 3" descr="Screen Shot 2013-09-16 at 10.12.3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54" y="1929697"/>
            <a:ext cx="48133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09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 and </a:t>
            </a:r>
            <a:r>
              <a:rPr lang="en-US" dirty="0" err="1" smtClean="0"/>
              <a:t>Div</a:t>
            </a:r>
            <a:endParaRPr lang="en-US" dirty="0"/>
          </a:p>
        </p:txBody>
      </p:sp>
      <p:pic>
        <p:nvPicPr>
          <p:cNvPr id="5" name="Picture 4" descr="Screen Shot 2013-09-16 at 10.1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81" y="2361686"/>
            <a:ext cx="64008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754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vs. id</a:t>
            </a:r>
            <a:endParaRPr lang="en-US" dirty="0"/>
          </a:p>
        </p:txBody>
      </p:sp>
      <p:pic>
        <p:nvPicPr>
          <p:cNvPr id="3" name="Picture 2" descr="Screen Shot 2013-09-16 at 10.15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7955"/>
            <a:ext cx="84709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5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Elements &amp;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Format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tagname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attribute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“value”</a:t>
            </a:r>
            <a:r>
              <a:rPr lang="en-US" sz="2400" dirty="0" smtClean="0">
                <a:solidFill>
                  <a:srgbClr val="0000FF"/>
                </a:solidFill>
              </a:rPr>
              <a:t>&gt;  </a:t>
            </a:r>
            <a:r>
              <a:rPr lang="en-US" sz="2400" dirty="0" smtClean="0"/>
              <a:t>Content  </a:t>
            </a:r>
            <a:r>
              <a:rPr lang="en-US" sz="2400" dirty="0" smtClean="0">
                <a:solidFill>
                  <a:srgbClr val="0000FF"/>
                </a:solidFill>
              </a:rPr>
              <a:t>&lt;/</a:t>
            </a:r>
            <a:r>
              <a:rPr lang="en-US" sz="2400" dirty="0" err="1" smtClean="0">
                <a:solidFill>
                  <a:srgbClr val="0000FF"/>
                </a:solidFill>
              </a:rPr>
              <a:t>tagname</a:t>
            </a:r>
            <a:r>
              <a:rPr lang="en-US" sz="2400" dirty="0" smtClean="0">
                <a:solidFill>
                  <a:srgbClr val="0000FF"/>
                </a:solidFill>
              </a:rPr>
              <a:t>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2F2B20"/>
                </a:solidFill>
              </a:rPr>
              <a:t>	Or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&lt;</a:t>
            </a:r>
            <a:r>
              <a:rPr lang="en-US" sz="2400" dirty="0" err="1">
                <a:solidFill>
                  <a:srgbClr val="0000FF"/>
                </a:solidFill>
              </a:rPr>
              <a:t>tagname</a:t>
            </a:r>
            <a:r>
              <a:rPr lang="en-US" sz="2400" dirty="0">
                <a:solidFill>
                  <a:srgbClr val="0000FF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attribute</a:t>
            </a:r>
            <a:r>
              <a:rPr lang="en-US" sz="2400" dirty="0">
                <a:solidFill>
                  <a:srgbClr val="0000FF"/>
                </a:solidFill>
              </a:rPr>
              <a:t>=</a:t>
            </a:r>
            <a:r>
              <a:rPr lang="en-US" sz="2400" dirty="0">
                <a:solidFill>
                  <a:srgbClr val="660066"/>
                </a:solidFill>
              </a:rPr>
              <a:t>“value”</a:t>
            </a:r>
            <a:r>
              <a:rPr lang="en-US" sz="2400" dirty="0">
                <a:solidFill>
                  <a:srgbClr val="0000FF"/>
                </a:solidFill>
              </a:rPr>
              <a:t>&gt; 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Examples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&lt;a </a:t>
            </a:r>
            <a:r>
              <a:rPr lang="en-US" sz="2400" dirty="0" err="1" smtClean="0">
                <a:solidFill>
                  <a:srgbClr val="FF0000"/>
                </a:solidFill>
              </a:rPr>
              <a:t>href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</a:t>
            </a:r>
            <a:r>
              <a:rPr lang="en-US" sz="2400" dirty="0" err="1" smtClean="0">
                <a:solidFill>
                  <a:srgbClr val="660066"/>
                </a:solidFill>
              </a:rPr>
              <a:t>pagename.html</a:t>
            </a:r>
            <a:r>
              <a:rPr lang="en-US" sz="2400" dirty="0" smtClean="0">
                <a:solidFill>
                  <a:srgbClr val="660066"/>
                </a:solidFill>
              </a:rPr>
              <a:t>”</a:t>
            </a:r>
            <a:r>
              <a:rPr lang="en-US" sz="2400" dirty="0" smtClean="0">
                <a:solidFill>
                  <a:srgbClr val="0000FF"/>
                </a:solidFill>
              </a:rPr>
              <a:t>&gt; </a:t>
            </a:r>
            <a:r>
              <a:rPr lang="en-US" sz="2400" dirty="0" smtClean="0"/>
              <a:t>This Text Is A Hyperlink </a:t>
            </a:r>
            <a:r>
              <a:rPr lang="en-US" sz="2400" dirty="0" smtClean="0">
                <a:solidFill>
                  <a:srgbClr val="0000FF"/>
                </a:solidFill>
              </a:rPr>
              <a:t>&lt;/a&gt;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img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src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</a:t>
            </a:r>
            <a:r>
              <a:rPr lang="en-US" sz="2400" dirty="0" err="1" smtClean="0">
                <a:solidFill>
                  <a:srgbClr val="660066"/>
                </a:solidFill>
              </a:rPr>
              <a:t>pic.jpg</a:t>
            </a:r>
            <a:r>
              <a:rPr lang="en-US" sz="2400" dirty="0" smtClean="0">
                <a:solidFill>
                  <a:srgbClr val="660066"/>
                </a:solidFill>
              </a:rPr>
              <a:t>”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width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“200”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	alt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“Picture of Eric Breimer”</a:t>
            </a:r>
            <a:r>
              <a:rPr lang="en-US" sz="2400" dirty="0">
                <a:solidFill>
                  <a:srgbClr val="0000FF"/>
                </a:solidFill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941659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vs. id</a:t>
            </a:r>
            <a:endParaRPr lang="en-US" dirty="0"/>
          </a:p>
        </p:txBody>
      </p:sp>
      <p:pic>
        <p:nvPicPr>
          <p:cNvPr id="3" name="Picture 2" descr="Screen Shot 2013-09-16 at 10.15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59" y="2213240"/>
            <a:ext cx="49276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0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vs. id</a:t>
            </a:r>
            <a:endParaRPr lang="en-US" dirty="0"/>
          </a:p>
        </p:txBody>
      </p:sp>
      <p:pic>
        <p:nvPicPr>
          <p:cNvPr id="3" name="Picture 2" descr="Screen Shot 2013-09-16 at 10.15.3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00"/>
            <a:ext cx="84963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&lt;strong&gt; or &lt;b&gt;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em</a:t>
            </a:r>
            <a:r>
              <a:rPr lang="en-US" dirty="0" smtClean="0"/>
              <a:t>&gt; or &lt;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&lt;a&gt;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Creates an invisible box around the text being formatted</a:t>
            </a:r>
            <a:endParaRPr lang="en-US" dirty="0"/>
          </a:p>
          <a:p>
            <a:pPr lvl="1"/>
            <a:r>
              <a:rPr lang="en-US" dirty="0" smtClean="0"/>
              <a:t>This is an &lt;b&gt;important&lt;/b&gt; word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>
                <a:latin typeface="Courier New"/>
                <a:cs typeface="Courier New"/>
              </a:rPr>
              <a:t>This is an </a:t>
            </a:r>
            <a:r>
              <a:rPr lang="en-US" b="1" dirty="0" smtClean="0">
                <a:latin typeface="Courier New"/>
                <a:cs typeface="Courier New"/>
              </a:rPr>
              <a:t>important</a:t>
            </a:r>
            <a:r>
              <a:rPr lang="en-US" dirty="0" smtClean="0">
                <a:latin typeface="Courier New"/>
                <a:cs typeface="Courier New"/>
              </a:rPr>
              <a:t> word</a:t>
            </a:r>
          </a:p>
          <a:p>
            <a:endParaRPr lang="en-US" dirty="0"/>
          </a:p>
          <a:p>
            <a:r>
              <a:rPr lang="en-US" dirty="0" smtClean="0"/>
              <a:t>No border, padding or margin in or around the box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45649" y="4609234"/>
            <a:ext cx="1387548" cy="36450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pic>
        <p:nvPicPr>
          <p:cNvPr id="4" name="Picture 3" descr="Screen Shot 2013-09-16 at 10.05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0" y="1779045"/>
            <a:ext cx="8074980" cy="446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pic>
        <p:nvPicPr>
          <p:cNvPr id="3" name="Picture 2" descr="Screen Shot 2013-09-16 at 10.05.4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0212"/>
            <a:ext cx="87376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5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pic>
        <p:nvPicPr>
          <p:cNvPr id="4" name="Picture 3" descr="Screen Shot 2013-09-16 at 10.06.1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4640"/>
            <a:ext cx="8775700" cy="47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7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Paragraphs &lt;p&gt;</a:t>
            </a:r>
          </a:p>
          <a:p>
            <a:pPr lvl="1"/>
            <a:r>
              <a:rPr lang="en-US" dirty="0" smtClean="0"/>
              <a:t>Headings &lt;h1&gt;, &lt;h2&gt;, …, &lt;h6&gt;</a:t>
            </a:r>
          </a:p>
          <a:p>
            <a:pPr lvl="1"/>
            <a:r>
              <a:rPr lang="en-US" dirty="0" smtClean="0"/>
              <a:t>Lists &lt;</a:t>
            </a:r>
            <a:r>
              <a:rPr lang="en-US" dirty="0" err="1" smtClean="0"/>
              <a:t>ul</a:t>
            </a:r>
            <a:r>
              <a:rPr lang="en-US" dirty="0" smtClean="0"/>
              <a:t>&gt;, &lt;</a:t>
            </a:r>
            <a:r>
              <a:rPr lang="en-US" dirty="0" err="1" smtClean="0"/>
              <a:t>ol</a:t>
            </a:r>
            <a:r>
              <a:rPr lang="en-US" dirty="0" smtClean="0"/>
              <a:t>&gt;, &lt;li&gt;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Takes </a:t>
            </a:r>
            <a:r>
              <a:rPr lang="en-US" dirty="0" smtClean="0"/>
              <a:t>up the entire width of the web browser’s window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Top and bottom margins</a:t>
            </a:r>
          </a:p>
          <a:p>
            <a:pPr lvl="1"/>
            <a:r>
              <a:rPr lang="en-US" dirty="0" smtClean="0"/>
              <a:t>16px = 1em = height of 12pt line of text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550779" y="4023894"/>
            <a:ext cx="7620000" cy="36094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8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Unordered </a:t>
            </a:r>
            <a:br>
              <a:rPr lang="en-US" b="1" dirty="0" smtClean="0"/>
            </a:br>
            <a:r>
              <a:rPr lang="en-US" dirty="0" smtClean="0"/>
              <a:t>(Bulleted lists)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b="1" dirty="0" smtClean="0">
                <a:solidFill>
                  <a:srgbClr val="660066"/>
                </a:solidFill>
              </a:rPr>
              <a:t>&lt;</a:t>
            </a:r>
            <a:r>
              <a:rPr lang="en-US" b="1" dirty="0" err="1" smtClean="0">
                <a:solidFill>
                  <a:srgbClr val="660066"/>
                </a:solidFill>
              </a:rPr>
              <a:t>ul</a:t>
            </a:r>
            <a:r>
              <a:rPr lang="en-US" b="1" dirty="0" smtClean="0">
                <a:solidFill>
                  <a:srgbClr val="660066"/>
                </a:solidFill>
              </a:rPr>
              <a:t>&gt;</a:t>
            </a:r>
            <a:br>
              <a:rPr lang="en-US" b="1" dirty="0" smtClean="0">
                <a:solidFill>
                  <a:srgbClr val="660066"/>
                </a:solidFill>
              </a:rPr>
            </a:br>
            <a:r>
              <a:rPr lang="en-US" dirty="0" smtClean="0"/>
              <a:t>      &lt;li&gt;First&lt;/li&gt;</a:t>
            </a:r>
            <a:br>
              <a:rPr lang="en-US" dirty="0" smtClean="0"/>
            </a:br>
            <a:r>
              <a:rPr lang="en-US" dirty="0" smtClean="0"/>
              <a:t>      &lt;li&gt;Second&lt;/li&gt;</a:t>
            </a:r>
            <a:br>
              <a:rPr lang="en-US" dirty="0" smtClean="0"/>
            </a:br>
            <a:r>
              <a:rPr lang="en-US" dirty="0" smtClean="0"/>
              <a:t>      &lt;li&gt;Third&lt;/li&gt;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</a:t>
            </a:r>
            <a:r>
              <a:rPr lang="en-US" b="1" dirty="0" smtClean="0">
                <a:solidFill>
                  <a:srgbClr val="660066"/>
                </a:solidFill>
              </a:rPr>
              <a:t>&lt;/</a:t>
            </a:r>
            <a:r>
              <a:rPr lang="en-US" b="1" dirty="0" err="1" smtClean="0">
                <a:solidFill>
                  <a:srgbClr val="660066"/>
                </a:solidFill>
              </a:rPr>
              <a:t>ul</a:t>
            </a:r>
            <a:r>
              <a:rPr lang="en-US" b="1" dirty="0" smtClean="0">
                <a:solidFill>
                  <a:srgbClr val="660066"/>
                </a:solidFill>
              </a:rPr>
              <a:t>&gt;</a:t>
            </a:r>
          </a:p>
          <a:p>
            <a:r>
              <a:rPr lang="en-US" b="1" dirty="0" smtClean="0"/>
              <a:t>Ordered </a:t>
            </a:r>
            <a:br>
              <a:rPr lang="en-US" b="1" dirty="0" smtClean="0"/>
            </a:br>
            <a:r>
              <a:rPr lang="en-US" dirty="0" smtClean="0"/>
              <a:t>(Numbered)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b="1" dirty="0" smtClean="0">
                <a:solidFill>
                  <a:srgbClr val="660066"/>
                </a:solidFill>
              </a:rPr>
              <a:t>&lt;</a:t>
            </a:r>
            <a:r>
              <a:rPr lang="en-US" b="1" dirty="0" err="1" smtClean="0">
                <a:solidFill>
                  <a:srgbClr val="660066"/>
                </a:solidFill>
              </a:rPr>
              <a:t>ol</a:t>
            </a:r>
            <a:r>
              <a:rPr lang="en-US" b="1" dirty="0" smtClean="0">
                <a:solidFill>
                  <a:srgbClr val="660066"/>
                </a:solidFill>
              </a:rPr>
              <a:t>&gt;</a:t>
            </a:r>
            <a:br>
              <a:rPr lang="en-US" b="1" dirty="0" smtClean="0">
                <a:solidFill>
                  <a:srgbClr val="660066"/>
                </a:solidFill>
              </a:rPr>
            </a:br>
            <a:r>
              <a:rPr lang="en-US" dirty="0" smtClean="0"/>
              <a:t>      &lt;li&gt;First&lt;/li&gt;</a:t>
            </a:r>
            <a:br>
              <a:rPr lang="en-US" dirty="0" smtClean="0"/>
            </a:br>
            <a:r>
              <a:rPr lang="en-US" dirty="0" smtClean="0"/>
              <a:t>      &lt;li&gt;Second&lt;/li&gt;</a:t>
            </a:r>
            <a:br>
              <a:rPr lang="en-US" dirty="0" smtClean="0"/>
            </a:br>
            <a:r>
              <a:rPr lang="en-US" dirty="0" smtClean="0"/>
              <a:t>      &lt;li&gt;Third&lt;/li&gt;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b="1" dirty="0" smtClean="0">
                <a:solidFill>
                  <a:srgbClr val="660066"/>
                </a:solidFill>
              </a:rPr>
              <a:t>&lt;/</a:t>
            </a:r>
            <a:r>
              <a:rPr lang="en-US" b="1" dirty="0" err="1" smtClean="0">
                <a:solidFill>
                  <a:srgbClr val="660066"/>
                </a:solidFill>
              </a:rPr>
              <a:t>ol</a:t>
            </a:r>
            <a:r>
              <a:rPr lang="en-US" b="1" dirty="0" smtClean="0">
                <a:solidFill>
                  <a:srgbClr val="660066"/>
                </a:solidFill>
              </a:rPr>
              <a:t>&gt;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First </a:t>
            </a:r>
          </a:p>
          <a:p>
            <a:r>
              <a:rPr lang="en-US" dirty="0" smtClean="0"/>
              <a:t>Second</a:t>
            </a:r>
          </a:p>
          <a:p>
            <a:r>
              <a:rPr lang="en-US" dirty="0" smtClean="0"/>
              <a:t>Third</a:t>
            </a:r>
          </a:p>
          <a:p>
            <a:endParaRPr lang="en-US" dirty="0"/>
          </a:p>
          <a:p>
            <a:endParaRPr lang="en-US" dirty="0" smtClean="0"/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First 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Second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16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ul</a:t>
            </a:r>
            <a:r>
              <a:rPr lang="en-US" dirty="0" smtClean="0"/>
              <a:t>&gt; and &lt;</a:t>
            </a:r>
            <a:r>
              <a:rPr lang="en-US" dirty="0" err="1" smtClean="0"/>
              <a:t>ol</a:t>
            </a:r>
            <a:r>
              <a:rPr lang="en-US" dirty="0" smtClean="0"/>
              <a:t>&gt; have 36px of left padding</a:t>
            </a:r>
          </a:p>
          <a:p>
            <a:endParaRPr lang="en-US" dirty="0" smtClean="0"/>
          </a:p>
          <a:p>
            <a:r>
              <a:rPr lang="en-US" dirty="0" smtClean="0"/>
              <a:t>For each &lt;li&gt;, the bullet is positioned at -16px</a:t>
            </a:r>
          </a:p>
          <a:p>
            <a:endParaRPr lang="en-US" dirty="0" smtClean="0"/>
          </a:p>
          <a:p>
            <a:r>
              <a:rPr lang="en-US" dirty="0" smtClean="0"/>
              <a:t>Seeing and example is worth a 1000-word explanation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1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119</TotalTime>
  <Words>377</Words>
  <Application>Microsoft Macintosh PowerPoint</Application>
  <PresentationFormat>On-screen Show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Chapter 4 &amp; 5</vt:lpstr>
      <vt:lpstr>HTML Elements &amp; Attributes</vt:lpstr>
      <vt:lpstr>Inline Elements</vt:lpstr>
      <vt:lpstr>Inline elements</vt:lpstr>
      <vt:lpstr>Inline elements</vt:lpstr>
      <vt:lpstr>Inline elements</vt:lpstr>
      <vt:lpstr>Block Elements</vt:lpstr>
      <vt:lpstr>Lists</vt:lpstr>
      <vt:lpstr>Lists</vt:lpstr>
      <vt:lpstr>Nesting in HTML</vt:lpstr>
      <vt:lpstr>Blockquotes</vt:lpstr>
      <vt:lpstr>PowerPoint Presentation</vt:lpstr>
      <vt:lpstr>Pre-formatted text</vt:lpstr>
      <vt:lpstr>Figures</vt:lpstr>
      <vt:lpstr>Organizing with new HTML5 tags</vt:lpstr>
      <vt:lpstr>Time and dates</vt:lpstr>
      <vt:lpstr>Span and Div</vt:lpstr>
      <vt:lpstr>Span and Div</vt:lpstr>
      <vt:lpstr>Class vs. id</vt:lpstr>
      <vt:lpstr>Class vs. id</vt:lpstr>
      <vt:lpstr>Class vs. id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Eric Breimer</dc:creator>
  <cp:lastModifiedBy>Eric Breimer</cp:lastModifiedBy>
  <cp:revision>9</cp:revision>
  <dcterms:created xsi:type="dcterms:W3CDTF">2013-09-16T13:20:13Z</dcterms:created>
  <dcterms:modified xsi:type="dcterms:W3CDTF">2014-01-29T16:25:50Z</dcterms:modified>
</cp:coreProperties>
</file>