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-96" y="-7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A487F-F6F1-CA4E-8A1D-66A6C098EAD2}" type="datetimeFigureOut">
              <a:rPr lang="en-US" smtClean="0"/>
              <a:t>2/17/14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79544-4D6C-B847-8FD0-B21F93500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114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A487F-F6F1-CA4E-8A1D-66A6C098EAD2}" type="datetimeFigureOut">
              <a:rPr lang="en-US" smtClean="0"/>
              <a:t>2/17/14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79544-4D6C-B847-8FD0-B21F93500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28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A487F-F6F1-CA4E-8A1D-66A6C098EAD2}" type="datetimeFigureOut">
              <a:rPr lang="en-US" smtClean="0"/>
              <a:t>2/17/14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79544-4D6C-B847-8FD0-B21F93500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813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A487F-F6F1-CA4E-8A1D-66A6C098EAD2}" type="datetimeFigureOut">
              <a:rPr lang="en-US" smtClean="0"/>
              <a:t>2/17/14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79544-4D6C-B847-8FD0-B21F93500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916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A487F-F6F1-CA4E-8A1D-66A6C098EAD2}" type="datetimeFigureOut">
              <a:rPr lang="en-US" smtClean="0"/>
              <a:t>2/17/14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79544-4D6C-B847-8FD0-B21F93500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102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A487F-F6F1-CA4E-8A1D-66A6C098EAD2}" type="datetimeFigureOut">
              <a:rPr lang="en-US" smtClean="0"/>
              <a:t>2/17/14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79544-4D6C-B847-8FD0-B21F93500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627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A487F-F6F1-CA4E-8A1D-66A6C098EAD2}" type="datetimeFigureOut">
              <a:rPr lang="en-US" smtClean="0"/>
              <a:t>2/17/14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79544-4D6C-B847-8FD0-B21F93500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404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A487F-F6F1-CA4E-8A1D-66A6C098EAD2}" type="datetimeFigureOut">
              <a:rPr lang="en-US" smtClean="0"/>
              <a:t>2/17/14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79544-4D6C-B847-8FD0-B21F93500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951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A487F-F6F1-CA4E-8A1D-66A6C098EAD2}" type="datetimeFigureOut">
              <a:rPr lang="en-US" smtClean="0"/>
              <a:t>2/17/14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79544-4D6C-B847-8FD0-B21F93500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25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A487F-F6F1-CA4E-8A1D-66A6C098EAD2}" type="datetimeFigureOut">
              <a:rPr lang="en-US" smtClean="0"/>
              <a:t>2/17/14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79544-4D6C-B847-8FD0-B21F93500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871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A487F-F6F1-CA4E-8A1D-66A6C098EAD2}" type="datetimeFigureOut">
              <a:rPr lang="en-US" smtClean="0"/>
              <a:t>2/17/14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79544-4D6C-B847-8FD0-B21F93500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311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A487F-F6F1-CA4E-8A1D-66A6C098EAD2}" type="datetimeFigureOut">
              <a:rPr lang="en-US" smtClean="0"/>
              <a:t>2/17/14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79544-4D6C-B847-8FD0-B21F93500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518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Frontend design refers to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lphaLcPeriod"/>
            </a:pPr>
            <a:r>
              <a:rPr lang="en-US" dirty="0" smtClean="0"/>
              <a:t>The </a:t>
            </a:r>
            <a:r>
              <a:rPr lang="en-US" dirty="0"/>
              <a:t>web server</a:t>
            </a:r>
          </a:p>
          <a:p>
            <a:pPr marL="514350" lvl="0" indent="-514350">
              <a:buFont typeface="+mj-lt"/>
              <a:buAutoNum type="alphaLcPeriod"/>
            </a:pPr>
            <a:r>
              <a:rPr lang="en-US" dirty="0"/>
              <a:t>Form processing</a:t>
            </a:r>
          </a:p>
          <a:p>
            <a:pPr marL="514350" lvl="0" indent="-514350">
              <a:buFont typeface="+mj-lt"/>
              <a:buAutoNum type="alphaLcPeriod"/>
            </a:pPr>
            <a:r>
              <a:rPr lang="en-US" dirty="0"/>
              <a:t>CSS coding</a:t>
            </a:r>
          </a:p>
          <a:p>
            <a:pPr marL="514350" lvl="0" indent="-514350">
              <a:buFont typeface="+mj-lt"/>
              <a:buAutoNum type="alphaLcPeriod"/>
            </a:pPr>
            <a:r>
              <a:rPr lang="en-US" dirty="0"/>
              <a:t>Database development</a:t>
            </a:r>
          </a:p>
          <a:p>
            <a:pPr marL="514350" lvl="0" indent="-514350">
              <a:buFont typeface="+mj-lt"/>
              <a:buAutoNum type="alphaLcPeriod"/>
            </a:pPr>
            <a:r>
              <a:rPr lang="en-US" dirty="0"/>
              <a:t>PHP Programming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8250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584518"/>
            <a:ext cx="8229600" cy="5541646"/>
          </a:xfrm>
        </p:spPr>
        <p:txBody>
          <a:bodyPr/>
          <a:lstStyle/>
          <a:p>
            <a:pPr lvl="0"/>
            <a:r>
              <a:rPr lang="en-US" dirty="0"/>
              <a:t>What is the name of the HTML attribute for specifying the URL of an </a:t>
            </a:r>
            <a:r>
              <a:rPr lang="en-US" b="1" u="sng" dirty="0"/>
              <a:t>image</a:t>
            </a:r>
            <a:r>
              <a:rPr lang="en-US" dirty="0" smtClean="0"/>
              <a:t>?________________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162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902185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>Which of these are Absolute URLs? (circle all that apply)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848"/>
            <a:ext cx="8229600" cy="3687315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lphaLcPeriod"/>
            </a:pPr>
            <a:r>
              <a:rPr lang="en-US" dirty="0" smtClean="0"/>
              <a:t>http</a:t>
            </a:r>
            <a:r>
              <a:rPr lang="en-US" dirty="0"/>
              <a:t>://</a:t>
            </a:r>
            <a:r>
              <a:rPr lang="en-US" dirty="0" err="1"/>
              <a:t>www.espn.com</a:t>
            </a:r>
            <a:endParaRPr lang="en-US" dirty="0"/>
          </a:p>
          <a:p>
            <a:pPr marL="514350" lvl="0" indent="-514350">
              <a:buFont typeface="+mj-lt"/>
              <a:buAutoNum type="alphaLcPeriod"/>
            </a:pPr>
            <a:r>
              <a:rPr lang="en-US" dirty="0"/>
              <a:t>news/us/</a:t>
            </a:r>
            <a:r>
              <a:rPr lang="en-US" dirty="0" err="1"/>
              <a:t>topstory.html</a:t>
            </a:r>
            <a:endParaRPr lang="en-US" dirty="0"/>
          </a:p>
          <a:p>
            <a:pPr marL="514350" lvl="0" indent="-514350">
              <a:buFont typeface="+mj-lt"/>
              <a:buAutoNum type="alphaLcPeriod"/>
            </a:pPr>
            <a:r>
              <a:rPr lang="en-US" dirty="0"/>
              <a:t>http://</a:t>
            </a:r>
            <a:r>
              <a:rPr lang="en-US" dirty="0" err="1"/>
              <a:t>ares.cs.siena.edu</a:t>
            </a:r>
            <a:r>
              <a:rPr lang="en-US" dirty="0"/>
              <a:t>/</a:t>
            </a:r>
            <a:r>
              <a:rPr lang="en-US" dirty="0" err="1"/>
              <a:t>index.html</a:t>
            </a:r>
            <a:endParaRPr lang="en-US" dirty="0"/>
          </a:p>
          <a:p>
            <a:pPr marL="514350" lvl="0" indent="-514350">
              <a:buFont typeface="+mj-lt"/>
              <a:buAutoNum type="alphaLcPeriod"/>
            </a:pPr>
            <a:r>
              <a:rPr lang="en-US" dirty="0" err="1"/>
              <a:t>www.cnn.com</a:t>
            </a:r>
            <a:r>
              <a:rPr lang="en-US" dirty="0"/>
              <a:t>/</a:t>
            </a:r>
          </a:p>
          <a:p>
            <a:pPr marL="514350" lvl="0" indent="-514350">
              <a:buFont typeface="+mj-lt"/>
              <a:buAutoNum type="alphaLcPeriod"/>
            </a:pPr>
            <a:r>
              <a:rPr lang="en-US" dirty="0"/>
              <a:t>../images/</a:t>
            </a:r>
            <a:r>
              <a:rPr lang="en-US" dirty="0" err="1"/>
              <a:t>hat.gif</a:t>
            </a:r>
            <a:endParaRPr lang="en-US" dirty="0"/>
          </a:p>
          <a:p>
            <a:pPr marL="514350" lvl="0" indent="-514350">
              <a:buFont typeface="+mj-lt"/>
              <a:buAutoNum type="alphaLcPeriod"/>
            </a:pPr>
            <a:r>
              <a:rPr lang="en-US" dirty="0"/>
              <a:t>http://</a:t>
            </a:r>
            <a:r>
              <a:rPr lang="en-US" dirty="0" err="1"/>
              <a:t>isecon.org</a:t>
            </a:r>
            <a:r>
              <a:rPr lang="en-US" dirty="0"/>
              <a:t> </a:t>
            </a:r>
          </a:p>
          <a:p>
            <a:pPr marL="514350" indent="-514350">
              <a:buFont typeface="+mj-lt"/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466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5359"/>
            <a:ext cx="8229600" cy="155080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From the homepage (</a:t>
            </a:r>
            <a:r>
              <a:rPr lang="en-US" dirty="0" err="1"/>
              <a:t>index.html</a:t>
            </a:r>
            <a:r>
              <a:rPr lang="en-US" dirty="0"/>
              <a:t>), write the HTML code to create a </a:t>
            </a:r>
            <a:r>
              <a:rPr lang="en-US" b="1" dirty="0"/>
              <a:t>hyperlink</a:t>
            </a:r>
            <a:r>
              <a:rPr lang="en-US" dirty="0"/>
              <a:t> with the text “Tutorial” that will link to </a:t>
            </a:r>
            <a:r>
              <a:rPr lang="en-US" dirty="0" err="1"/>
              <a:t>tutorial.html</a:t>
            </a:r>
            <a:r>
              <a:rPr lang="en-US" dirty="0"/>
              <a:t>.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869352" cy="4131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2617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5359"/>
            <a:ext cx="8229600" cy="155080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From the homepage (</a:t>
            </a:r>
            <a:r>
              <a:rPr lang="en-US" dirty="0" err="1"/>
              <a:t>index.html</a:t>
            </a:r>
            <a:r>
              <a:rPr lang="en-US" dirty="0"/>
              <a:t>), write the HTML code to </a:t>
            </a:r>
            <a:r>
              <a:rPr lang="en-US" b="1" dirty="0"/>
              <a:t>insert the arrow image</a:t>
            </a:r>
            <a:r>
              <a:rPr lang="en-US" dirty="0"/>
              <a:t> (</a:t>
            </a:r>
            <a:r>
              <a:rPr lang="en-US" dirty="0" err="1"/>
              <a:t>arrow.gif</a:t>
            </a:r>
            <a:r>
              <a:rPr lang="en-US" dirty="0"/>
              <a:t>). </a:t>
            </a:r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869352" cy="4131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1086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5359"/>
            <a:ext cx="8229600" cy="155080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From the food page (</a:t>
            </a:r>
            <a:r>
              <a:rPr lang="en-US" dirty="0" err="1"/>
              <a:t>food.html</a:t>
            </a:r>
            <a:r>
              <a:rPr lang="en-US" dirty="0"/>
              <a:t>), write the HTML code to create a </a:t>
            </a:r>
            <a:r>
              <a:rPr lang="en-US" b="1" dirty="0"/>
              <a:t>hyperlink</a:t>
            </a:r>
            <a:r>
              <a:rPr lang="en-US" dirty="0"/>
              <a:t> with the text “Money” that will link to </a:t>
            </a:r>
            <a:r>
              <a:rPr lang="en-US" dirty="0" err="1"/>
              <a:t>money.html</a:t>
            </a:r>
            <a:r>
              <a:rPr lang="en-US" dirty="0"/>
              <a:t>. </a:t>
            </a:r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869352" cy="4131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1086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559537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>Which of these is free from HTML validation errors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18692"/>
            <a:ext cx="8229600" cy="3707471"/>
          </a:xfrm>
        </p:spPr>
        <p:txBody>
          <a:bodyPr/>
          <a:lstStyle/>
          <a:p>
            <a:pPr marL="514350" lvl="0" indent="-514350">
              <a:buFont typeface="+mj-lt"/>
              <a:buAutoNum type="alphaLcPeriod"/>
            </a:pPr>
            <a:r>
              <a:rPr lang="en-US" dirty="0" smtClean="0"/>
              <a:t>&lt;</a:t>
            </a:r>
            <a:r>
              <a:rPr lang="en-US" dirty="0" err="1"/>
              <a:t>img</a:t>
            </a:r>
            <a:r>
              <a:rPr lang="en-US" dirty="0"/>
              <a:t> source="</a:t>
            </a:r>
            <a:r>
              <a:rPr lang="en-US" dirty="0" err="1"/>
              <a:t>pic.jpg</a:t>
            </a:r>
            <a:r>
              <a:rPr lang="en-US" dirty="0"/>
              <a:t>  alt="a picture"&gt;</a:t>
            </a:r>
          </a:p>
          <a:p>
            <a:pPr marL="514350" lvl="0" indent="-514350">
              <a:buFont typeface="+mj-lt"/>
              <a:buAutoNum type="alphaLcPeriod"/>
            </a:pPr>
            <a:r>
              <a:rPr lang="en-US" dirty="0"/>
              <a:t>&lt;image </a:t>
            </a:r>
            <a:r>
              <a:rPr lang="en-US" dirty="0" err="1"/>
              <a:t>src</a:t>
            </a:r>
            <a:r>
              <a:rPr lang="en-US" dirty="0"/>
              <a:t>="</a:t>
            </a:r>
            <a:r>
              <a:rPr lang="en-US" dirty="0" err="1"/>
              <a:t>pic.jpg</a:t>
            </a:r>
            <a:r>
              <a:rPr lang="en-US" dirty="0"/>
              <a:t>"  alt="a picture"&gt;</a:t>
            </a:r>
          </a:p>
          <a:p>
            <a:pPr marL="514350" lvl="0" indent="-514350">
              <a:buFont typeface="+mj-lt"/>
              <a:buAutoNum type="alphaLcPeriod"/>
            </a:pPr>
            <a:r>
              <a:rPr lang="en-US" dirty="0"/>
              <a:t>&lt;</a:t>
            </a:r>
            <a:r>
              <a:rPr lang="en-US" dirty="0" err="1"/>
              <a:t>img</a:t>
            </a:r>
            <a:r>
              <a:rPr lang="en-US" dirty="0"/>
              <a:t> </a:t>
            </a:r>
            <a:r>
              <a:rPr lang="en-US" dirty="0" err="1"/>
              <a:t>scr</a:t>
            </a:r>
            <a:r>
              <a:rPr lang="en-US" dirty="0"/>
              <a:t>="</a:t>
            </a:r>
            <a:r>
              <a:rPr lang="en-US" dirty="0" err="1"/>
              <a:t>pic.jpg</a:t>
            </a:r>
            <a:r>
              <a:rPr lang="en-US" dirty="0"/>
              <a:t>"  alt="a picture"&gt;</a:t>
            </a:r>
          </a:p>
          <a:p>
            <a:pPr marL="514350" lvl="0" indent="-514350">
              <a:buFont typeface="+mj-lt"/>
              <a:buAutoNum type="alphaLcPeriod"/>
            </a:pPr>
            <a:r>
              <a:rPr lang="en-US" dirty="0"/>
              <a:t>&lt;</a:t>
            </a:r>
            <a:r>
              <a:rPr lang="en-US" dirty="0" err="1"/>
              <a:t>img</a:t>
            </a:r>
            <a:r>
              <a:rPr lang="en-US" dirty="0"/>
              <a:t> </a:t>
            </a:r>
            <a:r>
              <a:rPr lang="en-US" dirty="0" err="1"/>
              <a:t>src</a:t>
            </a:r>
            <a:r>
              <a:rPr lang="en-US" dirty="0"/>
              <a:t>="</a:t>
            </a:r>
            <a:r>
              <a:rPr lang="en-US" dirty="0" err="1"/>
              <a:t>pic.jpg</a:t>
            </a:r>
            <a:r>
              <a:rPr lang="en-US" dirty="0"/>
              <a:t>"  alt="a picture"&gt;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8990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1824"/>
            <a:ext cx="8229600" cy="543433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Write the HTML code for properly formatting the following data: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First</a:t>
            </a:r>
            <a:r>
              <a:rPr lang="en-US" dirty="0"/>
              <a:t>	</a:t>
            </a:r>
            <a:r>
              <a:rPr lang="en-US" dirty="0" smtClean="0"/>
              <a:t>			Last</a:t>
            </a:r>
            <a:r>
              <a:rPr lang="en-US" dirty="0"/>
              <a:t>		</a:t>
            </a:r>
            <a:r>
              <a:rPr lang="en-US" dirty="0" smtClean="0"/>
              <a:t>		Age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	Bob</a:t>
            </a:r>
            <a:r>
              <a:rPr lang="en-US" dirty="0"/>
              <a:t>		</a:t>
            </a:r>
            <a:r>
              <a:rPr lang="en-US" dirty="0" smtClean="0"/>
              <a:t>		Jones</a:t>
            </a:r>
            <a:r>
              <a:rPr lang="en-US" dirty="0"/>
              <a:t>		</a:t>
            </a:r>
            <a:r>
              <a:rPr lang="en-US" dirty="0" smtClean="0"/>
              <a:t>	50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	John</a:t>
            </a:r>
            <a:r>
              <a:rPr lang="en-US" dirty="0"/>
              <a:t>	</a:t>
            </a:r>
            <a:r>
              <a:rPr lang="en-US" dirty="0" smtClean="0"/>
              <a:t>			Doe</a:t>
            </a:r>
            <a:r>
              <a:rPr lang="en-US" dirty="0"/>
              <a:t>		</a:t>
            </a:r>
            <a:r>
              <a:rPr lang="en-US" dirty="0" smtClean="0"/>
              <a:t>		65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Be </a:t>
            </a:r>
            <a:r>
              <a:rPr lang="en-US" dirty="0"/>
              <a:t>sure to properly use the four basic table tags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3060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01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Fix the validation errors in the code below.  You can cross out code and add your correction in the code below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17913"/>
            <a:ext cx="8229600" cy="3808250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/>
            </a:r>
            <a:br>
              <a:rPr lang="en-US" dirty="0"/>
            </a:br>
            <a:r>
              <a:rPr lang="en-US" dirty="0"/>
              <a:t>&lt;</a:t>
            </a:r>
            <a:r>
              <a:rPr lang="en-US" dirty="0" err="1"/>
              <a:t>em</a:t>
            </a:r>
            <a:r>
              <a:rPr lang="en-US" dirty="0"/>
              <a:t>&gt;&lt;strong&gt;This is a emphasized and strong&lt;/</a:t>
            </a:r>
            <a:r>
              <a:rPr lang="en-US" dirty="0" err="1"/>
              <a:t>em</a:t>
            </a:r>
            <a:r>
              <a:rPr lang="en-US" dirty="0"/>
              <a:t>&gt;&lt;/strong&gt;</a:t>
            </a:r>
            <a:br>
              <a:rPr lang="en-US" dirty="0"/>
            </a:br>
            <a:r>
              <a:rPr lang="en-US" dirty="0"/>
              <a:t>&lt;</a:t>
            </a:r>
            <a:r>
              <a:rPr lang="en-US" dirty="0" err="1"/>
              <a:t>em</a:t>
            </a:r>
            <a:r>
              <a:rPr lang="en-US" dirty="0"/>
              <a:t>&gt;This is a emphasized&lt;/</a:t>
            </a:r>
            <a:r>
              <a:rPr lang="en-US" dirty="0" err="1"/>
              <a:t>em</a:t>
            </a:r>
            <a:r>
              <a:rPr lang="en-US" dirty="0"/>
              <a:t>&gt;</a:t>
            </a:r>
            <a:br>
              <a:rPr lang="en-US" dirty="0"/>
            </a:br>
            <a:r>
              <a:rPr lang="en-US"/>
              <a:t/>
            </a:r>
            <a:br>
              <a:rPr lang="en-US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&lt;p class=“</a:t>
            </a:r>
            <a:r>
              <a:rPr lang="en-US" dirty="0" err="1"/>
              <a:t>intro”This</a:t>
            </a:r>
            <a:r>
              <a:rPr lang="en-US" dirty="0"/>
              <a:t> is the introductory paragraph&lt;/p&gt;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Which of the following is something the W3C does?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lphaLcPeriod"/>
            </a:pPr>
            <a:r>
              <a:rPr lang="en-US" dirty="0"/>
              <a:t>Controls IP address allocation</a:t>
            </a:r>
          </a:p>
          <a:p>
            <a:pPr marL="514350" lvl="0" indent="-514350">
              <a:buFont typeface="+mj-lt"/>
              <a:buAutoNum type="alphaLcPeriod"/>
            </a:pPr>
            <a:r>
              <a:rPr lang="en-US" dirty="0"/>
              <a:t>Develops database protocols</a:t>
            </a:r>
          </a:p>
          <a:p>
            <a:pPr marL="514350" lvl="0" indent="-514350">
              <a:buFont typeface="+mj-lt"/>
              <a:buAutoNum type="alphaLcPeriod"/>
            </a:pPr>
            <a:r>
              <a:rPr lang="en-US" dirty="0"/>
              <a:t>Develops HTML standards</a:t>
            </a:r>
          </a:p>
          <a:p>
            <a:pPr marL="514350" lvl="0" indent="-514350">
              <a:buFont typeface="+mj-lt"/>
              <a:buAutoNum type="alphaLcPeriod"/>
            </a:pPr>
            <a:r>
              <a:rPr lang="en-US" dirty="0"/>
              <a:t>Controls domain names </a:t>
            </a:r>
          </a:p>
          <a:p>
            <a:pPr marL="514350" lvl="0" indent="-514350">
              <a:buFont typeface="+mj-lt"/>
              <a:buAutoNum type="alphaLcPeriod"/>
            </a:pPr>
            <a:r>
              <a:rPr lang="en-US" dirty="0"/>
              <a:t>Provides web hosting service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989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Consider this code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&lt;a </a:t>
            </a:r>
            <a:r>
              <a:rPr lang="en-US" dirty="0" err="1"/>
              <a:t>href</a:t>
            </a:r>
            <a:r>
              <a:rPr lang="en-US" dirty="0"/>
              <a:t>=“</a:t>
            </a:r>
            <a:r>
              <a:rPr lang="en-US" dirty="0" err="1"/>
              <a:t>main.html</a:t>
            </a:r>
            <a:r>
              <a:rPr lang="en-US" dirty="0"/>
              <a:t>”&gt;Home&lt;/a&gt;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801652"/>
            <a:ext cx="8229600" cy="3324511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What is the </a:t>
            </a:r>
            <a:r>
              <a:rPr lang="en-US" b="1" dirty="0"/>
              <a:t>name</a:t>
            </a:r>
            <a:r>
              <a:rPr lang="en-US" dirty="0"/>
              <a:t> of the HTML </a:t>
            </a:r>
            <a:r>
              <a:rPr lang="en-US" b="1" dirty="0"/>
              <a:t>element</a:t>
            </a:r>
            <a:r>
              <a:rPr lang="en-US" dirty="0"/>
              <a:t>?</a:t>
            </a:r>
            <a:br>
              <a:rPr lang="en-US" dirty="0"/>
            </a:br>
            <a:r>
              <a:rPr lang="en-US" dirty="0"/>
              <a:t>____________________________________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What is the </a:t>
            </a:r>
            <a:r>
              <a:rPr lang="en-US" b="1" dirty="0"/>
              <a:t>name</a:t>
            </a:r>
            <a:r>
              <a:rPr lang="en-US" dirty="0"/>
              <a:t> of the HTML </a:t>
            </a:r>
            <a:r>
              <a:rPr lang="en-US" b="1" dirty="0"/>
              <a:t>attribute</a:t>
            </a:r>
            <a:r>
              <a:rPr lang="en-US" dirty="0"/>
              <a:t>?</a:t>
            </a:r>
            <a:br>
              <a:rPr lang="en-US" dirty="0"/>
            </a:br>
            <a:r>
              <a:rPr lang="en-US" dirty="0"/>
              <a:t>____________________________________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What is the </a:t>
            </a:r>
            <a:r>
              <a:rPr lang="en-US" b="1" u="sng" dirty="0"/>
              <a:t>value</a:t>
            </a:r>
            <a:r>
              <a:rPr lang="en-US" dirty="0"/>
              <a:t> of the HTML </a:t>
            </a:r>
            <a:r>
              <a:rPr lang="en-US" b="1" dirty="0"/>
              <a:t>attribute</a:t>
            </a:r>
            <a:r>
              <a:rPr lang="en-US" dirty="0"/>
              <a:t>?</a:t>
            </a:r>
            <a:br>
              <a:rPr lang="en-US" dirty="0"/>
            </a:br>
            <a:r>
              <a:rPr lang="en-US" dirty="0"/>
              <a:t>____________________________________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654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HTML5 was initially proposed by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lphaLcPeriod"/>
            </a:pPr>
            <a:r>
              <a:rPr lang="en-US" dirty="0" smtClean="0"/>
              <a:t>The </a:t>
            </a:r>
            <a:r>
              <a:rPr lang="en-US" dirty="0"/>
              <a:t>W3C</a:t>
            </a:r>
          </a:p>
          <a:p>
            <a:pPr marL="514350" lvl="0" indent="-514350">
              <a:buFont typeface="+mj-lt"/>
              <a:buAutoNum type="alphaLcPeriod"/>
            </a:pPr>
            <a:r>
              <a:rPr lang="en-US" dirty="0"/>
              <a:t>The Mozilla Foundation</a:t>
            </a:r>
          </a:p>
          <a:p>
            <a:pPr marL="514350" lvl="0" indent="-514350">
              <a:buFont typeface="+mj-lt"/>
              <a:buAutoNum type="alphaLcPeriod"/>
            </a:pPr>
            <a:r>
              <a:rPr lang="en-US" dirty="0"/>
              <a:t>Google</a:t>
            </a:r>
          </a:p>
          <a:p>
            <a:pPr marL="514350" lvl="0" indent="-514350">
              <a:buFont typeface="+mj-lt"/>
              <a:buAutoNum type="alphaLcPeriod"/>
            </a:pPr>
            <a:r>
              <a:rPr lang="en-US" dirty="0"/>
              <a:t>WHATWG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389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What is the purpose of the p element?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117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What would you use the h1 element for? </a:t>
            </a:r>
          </a:p>
        </p:txBody>
      </p:sp>
    </p:spTree>
    <p:extLst>
      <p:ext uri="{BB962C8B-B14F-4D97-AF65-F5344CB8AC3E}">
        <p14:creationId xmlns:p14="http://schemas.microsoft.com/office/powerpoint/2010/main" val="3761467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584518"/>
            <a:ext cx="8229600" cy="5541646"/>
          </a:xfrm>
        </p:spPr>
        <p:txBody>
          <a:bodyPr/>
          <a:lstStyle/>
          <a:p>
            <a:pPr lvl="0"/>
            <a:r>
              <a:rPr lang="en-US" dirty="0"/>
              <a:t>Which HTML tag defines an item in a list?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_____________</a:t>
            </a: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/>
              <a:t>Which HTML tag defines a list that uses bullets instead of numbers?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_____________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666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584518"/>
            <a:ext cx="8229600" cy="5541646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Which HTML tag defines the page content that will be displayed?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_____________</a:t>
            </a:r>
          </a:p>
          <a:p>
            <a:r>
              <a:rPr lang="en-US" dirty="0"/>
              <a:t> </a:t>
            </a:r>
            <a:r>
              <a:rPr lang="en-US" dirty="0" smtClean="0"/>
              <a:t>Which </a:t>
            </a:r>
            <a:r>
              <a:rPr lang="en-US" dirty="0"/>
              <a:t>HTML tags (list two) are single tags, i.e., they do not need an ending tag?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_________________       and        ________________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234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1231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>If all paragraphs have a top margin of 10px and a bottom margin of 20px, how much space will there be between two vertically adjacent paragraphs.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68350"/>
            <a:ext cx="8229600" cy="2457813"/>
          </a:xfrm>
        </p:spPr>
        <p:txBody>
          <a:bodyPr/>
          <a:lstStyle/>
          <a:p>
            <a:pPr marL="514350" lvl="0" indent="-514350">
              <a:buFont typeface="+mj-lt"/>
              <a:buAutoNum type="alphaLcPeriod"/>
            </a:pPr>
            <a:r>
              <a:rPr lang="en-US" dirty="0" smtClean="0"/>
              <a:t>10px</a:t>
            </a:r>
            <a:endParaRPr lang="en-US" dirty="0"/>
          </a:p>
          <a:p>
            <a:pPr marL="514350" lvl="0" indent="-514350">
              <a:buFont typeface="+mj-lt"/>
              <a:buAutoNum type="alphaLcPeriod"/>
            </a:pPr>
            <a:r>
              <a:rPr lang="en-US" dirty="0"/>
              <a:t>20px</a:t>
            </a:r>
          </a:p>
          <a:p>
            <a:pPr marL="514350" lvl="0" indent="-514350">
              <a:buFont typeface="+mj-lt"/>
              <a:buAutoNum type="alphaLcPeriod"/>
            </a:pPr>
            <a:r>
              <a:rPr lang="en-US" dirty="0"/>
              <a:t>30px</a:t>
            </a:r>
          </a:p>
          <a:p>
            <a:pPr marL="514350" lvl="0" indent="-514350">
              <a:buFont typeface="+mj-lt"/>
              <a:buAutoNum type="alphaLcPeriod"/>
            </a:pPr>
            <a:r>
              <a:rPr lang="en-US" dirty="0"/>
              <a:t>40px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125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370</Words>
  <Application>Microsoft Macintosh PowerPoint</Application>
  <PresentationFormat>On-screen Show (4:3)</PresentationFormat>
  <Paragraphs>50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Frontend design refers to </vt:lpstr>
      <vt:lpstr>Which of the following is something the W3C does?</vt:lpstr>
      <vt:lpstr>Consider this code  &lt;a href=“main.html”&gt;Home&lt;/a&gt; </vt:lpstr>
      <vt:lpstr>HTML5 was initially proposed by</vt:lpstr>
      <vt:lpstr>What is the purpose of the p element? </vt:lpstr>
      <vt:lpstr>What would you use the h1 element for? </vt:lpstr>
      <vt:lpstr>PowerPoint Presentation</vt:lpstr>
      <vt:lpstr>PowerPoint Presentation</vt:lpstr>
      <vt:lpstr>If all paragraphs have a top margin of 10px and a bottom margin of 20px, how much space will there be between two vertically adjacent paragraphs. </vt:lpstr>
      <vt:lpstr>PowerPoint Presentation</vt:lpstr>
      <vt:lpstr>Which of these are Absolute URLs? (circle all that apply) </vt:lpstr>
      <vt:lpstr>PowerPoint Presentation</vt:lpstr>
      <vt:lpstr>PowerPoint Presentation</vt:lpstr>
      <vt:lpstr>PowerPoint Presentation</vt:lpstr>
      <vt:lpstr>Which of these is free from HTML validation errors </vt:lpstr>
      <vt:lpstr>PowerPoint Presentation</vt:lpstr>
      <vt:lpstr>Fix the validation errors in the code below.  You can cross out code and add your correction in the code below </vt:lpstr>
    </vt:vector>
  </TitlesOfParts>
  <Company>Siena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Breimer</dc:creator>
  <cp:lastModifiedBy>Eric Breimer</cp:lastModifiedBy>
  <cp:revision>3</cp:revision>
  <dcterms:created xsi:type="dcterms:W3CDTF">2014-02-17T14:31:26Z</dcterms:created>
  <dcterms:modified xsi:type="dcterms:W3CDTF">2014-02-17T15:10:03Z</dcterms:modified>
</cp:coreProperties>
</file>