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4" r:id="rId3"/>
    <p:sldId id="345" r:id="rId4"/>
    <p:sldId id="346" r:id="rId5"/>
    <p:sldId id="347" r:id="rId6"/>
    <p:sldId id="257" r:id="rId7"/>
    <p:sldId id="258" r:id="rId8"/>
    <p:sldId id="259" r:id="rId9"/>
    <p:sldId id="260" r:id="rId10"/>
    <p:sldId id="261" r:id="rId11"/>
    <p:sldId id="262" r:id="rId12"/>
    <p:sldId id="349" r:id="rId13"/>
    <p:sldId id="263" r:id="rId14"/>
    <p:sldId id="267" r:id="rId15"/>
    <p:sldId id="264" r:id="rId16"/>
    <p:sldId id="266" r:id="rId17"/>
    <p:sldId id="268" r:id="rId18"/>
    <p:sldId id="270" r:id="rId19"/>
    <p:sldId id="271" r:id="rId20"/>
    <p:sldId id="272" r:id="rId21"/>
    <p:sldId id="279" r:id="rId22"/>
    <p:sldId id="274" r:id="rId23"/>
    <p:sldId id="277" r:id="rId24"/>
    <p:sldId id="278" r:id="rId25"/>
    <p:sldId id="280" r:id="rId26"/>
    <p:sldId id="281" r:id="rId27"/>
    <p:sldId id="301" r:id="rId28"/>
    <p:sldId id="283" r:id="rId29"/>
    <p:sldId id="282" r:id="rId30"/>
    <p:sldId id="285" r:id="rId31"/>
    <p:sldId id="284" r:id="rId32"/>
    <p:sldId id="286" r:id="rId33"/>
    <p:sldId id="287" r:id="rId34"/>
    <p:sldId id="304" r:id="rId35"/>
    <p:sldId id="302" r:id="rId36"/>
    <p:sldId id="288" r:id="rId37"/>
    <p:sldId id="350" r:id="rId38"/>
    <p:sldId id="289" r:id="rId39"/>
    <p:sldId id="290" r:id="rId40"/>
    <p:sldId id="296" r:id="rId41"/>
    <p:sldId id="291" r:id="rId42"/>
    <p:sldId id="292" r:id="rId43"/>
    <p:sldId id="293" r:id="rId44"/>
    <p:sldId id="295"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9900"/>
    <a:srgbClr val="660066"/>
    <a:srgbClr val="D6009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4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18A5BE-A6D3-49B8-A40D-4D993F286CF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C97794-7CCB-4012-87F6-731EB86E27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544726-6020-4698-BD3F-D6F431110B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3C0637-94C3-47DB-AD3A-1CEDCBE917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FC427-1BBA-4871-9CD7-88424900AEA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D5BE08-B10D-446A-B11F-0B6B06F61E9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78825F-9D05-48D3-BD29-DD2179B75C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21D326B-569E-463F-A9BB-436D62C350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9C7BED-EEA7-4459-BE59-EE2F432104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DA4D0F-D6EF-4B5A-A869-A03F58A048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0EA6B5-D38E-41D3-95C7-6F45A13DA59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9A2E0DE9-4C83-4908-88EF-1D990A05C6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azon.com/" TargetMode="External"/><Relationship Id="rId3" Type="http://schemas.openxmlformats.org/officeDocument/2006/relationships/hyperlink" Target="http://www.google.com/"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p:txBody>
          <a:bodyPr/>
          <a:lstStyle/>
          <a:p>
            <a:pPr eaLnBrk="1" hangingPunct="1"/>
            <a:r>
              <a:rPr lang="en-US" smtClean="0"/>
              <a:t>CSS Fundamentals</a:t>
            </a:r>
          </a:p>
        </p:txBody>
      </p:sp>
      <p:sp>
        <p:nvSpPr>
          <p:cNvPr id="13314" name="Rectangle 3"/>
          <p:cNvSpPr>
            <a:spLocks noGrp="1" noChangeArrowheads="1"/>
          </p:cNvSpPr>
          <p:nvPr>
            <p:ph type="subTitle" idx="1"/>
          </p:nvPr>
        </p:nvSpPr>
        <p:spPr/>
        <p:txBody>
          <a:bodyPr/>
          <a:lstStyle/>
          <a:p>
            <a:pPr eaLnBrk="1" hangingPunct="1"/>
            <a:r>
              <a:rPr lang="en-US" smtClean="0"/>
              <a:t>Chapter 16: pp 273-296</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mtClean="0"/>
              <a:t>How CSS Works</a:t>
            </a:r>
          </a:p>
        </p:txBody>
      </p:sp>
      <p:sp>
        <p:nvSpPr>
          <p:cNvPr id="25602"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b="1" dirty="0" smtClean="0"/>
              <a:t>Structural Layer</a:t>
            </a:r>
            <a:r>
              <a:rPr lang="en-US" dirty="0" smtClean="0"/>
              <a:t>: Start with </a:t>
            </a:r>
            <a:r>
              <a:rPr lang="en-US" dirty="0" smtClean="0"/>
              <a:t>a HTML </a:t>
            </a:r>
            <a:r>
              <a:rPr lang="en-US" dirty="0" smtClean="0"/>
              <a:t>document with</a:t>
            </a:r>
          </a:p>
          <a:p>
            <a:pPr marL="1371600" lvl="2" indent="-457200" eaLnBrk="1" hangingPunct="1">
              <a:lnSpc>
                <a:spcPct val="90000"/>
              </a:lnSpc>
            </a:pPr>
            <a:r>
              <a:rPr lang="en-US" sz="2800" dirty="0" smtClean="0"/>
              <a:t>Logical structure</a:t>
            </a:r>
          </a:p>
          <a:p>
            <a:pPr marL="1371600" lvl="2" indent="-457200" eaLnBrk="1" hangingPunct="1">
              <a:lnSpc>
                <a:spcPct val="90000"/>
              </a:lnSpc>
            </a:pPr>
            <a:r>
              <a:rPr lang="en-US" sz="2800" dirty="0" smtClean="0"/>
              <a:t>Meaningful (semantic) tags</a:t>
            </a:r>
          </a:p>
          <a:p>
            <a:pPr marL="609600" indent="-609600" eaLnBrk="1" hangingPunct="1">
              <a:lnSpc>
                <a:spcPct val="90000"/>
              </a:lnSpc>
              <a:buFontTx/>
              <a:buAutoNum type="arabicPeriod"/>
            </a:pPr>
            <a:r>
              <a:rPr lang="en-US" b="1" dirty="0" smtClean="0"/>
              <a:t>Presentation Layer</a:t>
            </a:r>
            <a:r>
              <a:rPr lang="en-US" dirty="0" smtClean="0"/>
              <a:t>: Write style rules for each structural element/tag in a style sheet.</a:t>
            </a:r>
          </a:p>
          <a:p>
            <a:pPr marL="609600" indent="-609600" eaLnBrk="1" hangingPunct="1">
              <a:lnSpc>
                <a:spcPct val="90000"/>
              </a:lnSpc>
              <a:buFontTx/>
              <a:buAutoNum type="arabicPeriod"/>
            </a:pPr>
            <a:r>
              <a:rPr lang="en-US" b="1" dirty="0" smtClean="0"/>
              <a:t>Attach style sheet</a:t>
            </a:r>
            <a:r>
              <a:rPr lang="en-US" dirty="0" smtClean="0"/>
              <a:t> to the XHTML document</a:t>
            </a:r>
          </a:p>
          <a:p>
            <a:pPr marL="609600" indent="-609600" eaLnBrk="1" hangingPunct="1">
              <a:lnSpc>
                <a:spcPct val="90000"/>
              </a:lnSpc>
              <a:buFontTx/>
              <a:buAutoNum type="arabicPeriod"/>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dirty="0" smtClean="0"/>
              <a:t>Classes and id’s</a:t>
            </a:r>
          </a:p>
        </p:txBody>
      </p:sp>
      <p:sp>
        <p:nvSpPr>
          <p:cNvPr id="26626" name="Rectangle 3"/>
          <p:cNvSpPr>
            <a:spLocks noGrp="1" noChangeArrowheads="1"/>
          </p:cNvSpPr>
          <p:nvPr>
            <p:ph type="body" sz="half" idx="1"/>
          </p:nvPr>
        </p:nvSpPr>
        <p:spPr>
          <a:xfrm>
            <a:off x="457200" y="2057400"/>
            <a:ext cx="4038600" cy="4068763"/>
          </a:xfrm>
        </p:spPr>
        <p:txBody>
          <a:bodyPr/>
          <a:lstStyle/>
          <a:p>
            <a:pPr eaLnBrk="1" hangingPunct="1">
              <a:lnSpc>
                <a:spcPct val="90000"/>
              </a:lnSpc>
              <a:buFontTx/>
              <a:buNone/>
            </a:pPr>
            <a:r>
              <a:rPr lang="en-US" sz="2400" dirty="0" smtClean="0">
                <a:solidFill>
                  <a:srgbClr val="D60093"/>
                </a:solidFill>
              </a:rPr>
              <a:t>#</a:t>
            </a:r>
            <a:r>
              <a:rPr lang="en-US" sz="2400" dirty="0" err="1" smtClean="0">
                <a:solidFill>
                  <a:srgbClr val="D60093"/>
                </a:solidFill>
              </a:rPr>
              <a:t>idname</a:t>
            </a:r>
            <a:r>
              <a:rPr lang="en-US" sz="2400" dirty="0" smtClean="0">
                <a:solidFill>
                  <a:srgbClr val="D60093"/>
                </a:solidFill>
              </a:rPr>
              <a:t>{</a:t>
            </a:r>
          </a:p>
          <a:p>
            <a:pPr eaLnBrk="1" hangingPunct="1">
              <a:lnSpc>
                <a:spcPct val="90000"/>
              </a:lnSpc>
              <a:buFontTx/>
              <a:buNone/>
            </a:pPr>
            <a:r>
              <a:rPr lang="en-US" sz="2400" dirty="0" smtClean="0">
                <a:solidFill>
                  <a:srgbClr val="D60093"/>
                </a:solidFill>
              </a:rPr>
              <a:t>	</a:t>
            </a:r>
            <a:r>
              <a:rPr lang="en-US" sz="2400" dirty="0" smtClean="0">
                <a:solidFill>
                  <a:srgbClr val="660066"/>
                </a:solidFill>
              </a:rPr>
              <a:t>property</a:t>
            </a:r>
            <a:r>
              <a:rPr lang="en-US" sz="2400" dirty="0" smtClean="0">
                <a:solidFill>
                  <a:srgbClr val="D60093"/>
                </a:solidFill>
              </a:rPr>
              <a:t>: </a:t>
            </a:r>
            <a:r>
              <a:rPr lang="en-US" sz="2400" dirty="0" smtClean="0">
                <a:solidFill>
                  <a:schemeClr val="accent2"/>
                </a:solidFill>
              </a:rPr>
              <a:t>value</a:t>
            </a:r>
            <a:r>
              <a:rPr lang="en-US" sz="2400" dirty="0" smtClean="0">
                <a:solidFill>
                  <a:srgbClr val="D60093"/>
                </a:solidFill>
              </a:rPr>
              <a:t>;</a:t>
            </a:r>
          </a:p>
          <a:p>
            <a:pPr eaLnBrk="1" hangingPunct="1">
              <a:lnSpc>
                <a:spcPct val="90000"/>
              </a:lnSpc>
              <a:buFontTx/>
              <a:buNone/>
            </a:pPr>
            <a:r>
              <a:rPr lang="en-US" sz="2400" dirty="0" smtClean="0">
                <a:solidFill>
                  <a:srgbClr val="D60093"/>
                </a:solidFill>
              </a:rPr>
              <a:t>	</a:t>
            </a:r>
            <a:r>
              <a:rPr lang="en-US" sz="2400" dirty="0" smtClean="0">
                <a:solidFill>
                  <a:srgbClr val="660066"/>
                </a:solidFill>
              </a:rPr>
              <a:t>property</a:t>
            </a:r>
            <a:r>
              <a:rPr lang="en-US" sz="2400" dirty="0" smtClean="0">
                <a:solidFill>
                  <a:srgbClr val="D60093"/>
                </a:solidFill>
              </a:rPr>
              <a:t>: </a:t>
            </a:r>
            <a:r>
              <a:rPr lang="en-US" sz="2400" dirty="0" smtClean="0">
                <a:solidFill>
                  <a:schemeClr val="accent2"/>
                </a:solidFill>
              </a:rPr>
              <a:t>value</a:t>
            </a:r>
            <a:r>
              <a:rPr lang="en-US" sz="2400" dirty="0" smtClean="0">
                <a:solidFill>
                  <a:srgbClr val="D60093"/>
                </a:solidFill>
              </a:rPr>
              <a:t>;</a:t>
            </a:r>
          </a:p>
          <a:p>
            <a:pPr eaLnBrk="1" hangingPunct="1">
              <a:lnSpc>
                <a:spcPct val="90000"/>
              </a:lnSpc>
              <a:buFontTx/>
              <a:buNone/>
            </a:pPr>
            <a:r>
              <a:rPr lang="en-US" sz="2400" dirty="0" smtClean="0">
                <a:solidFill>
                  <a:srgbClr val="D60093"/>
                </a:solidFill>
              </a:rPr>
              <a:t>	..</a:t>
            </a:r>
          </a:p>
          <a:p>
            <a:pPr eaLnBrk="1" hangingPunct="1">
              <a:lnSpc>
                <a:spcPct val="90000"/>
              </a:lnSpc>
              <a:buFontTx/>
              <a:buNone/>
            </a:pPr>
            <a:r>
              <a:rPr lang="en-US" sz="2400" dirty="0" smtClean="0">
                <a:solidFill>
                  <a:srgbClr val="D60093"/>
                </a:solidFill>
              </a:rPr>
              <a:t>}</a:t>
            </a:r>
          </a:p>
          <a:p>
            <a:pPr eaLnBrk="1" hangingPunct="1">
              <a:lnSpc>
                <a:spcPct val="90000"/>
              </a:lnSpc>
              <a:buFontTx/>
              <a:buNone/>
            </a:pPr>
            <a:r>
              <a:rPr lang="en-US" sz="2400" dirty="0" smtClean="0">
                <a:solidFill>
                  <a:srgbClr val="D60093"/>
                </a:solidFill>
              </a:rPr>
              <a:t>.</a:t>
            </a:r>
            <a:r>
              <a:rPr lang="en-US" sz="2400" dirty="0" err="1" smtClean="0">
                <a:solidFill>
                  <a:srgbClr val="D60093"/>
                </a:solidFill>
              </a:rPr>
              <a:t>classname</a:t>
            </a:r>
            <a:r>
              <a:rPr lang="en-US" sz="2400" dirty="0" smtClean="0">
                <a:solidFill>
                  <a:srgbClr val="D60093"/>
                </a:solidFill>
              </a:rPr>
              <a:t> {</a:t>
            </a:r>
          </a:p>
          <a:p>
            <a:pPr eaLnBrk="1" hangingPunct="1">
              <a:lnSpc>
                <a:spcPct val="90000"/>
              </a:lnSpc>
              <a:buFontTx/>
              <a:buNone/>
            </a:pPr>
            <a:r>
              <a:rPr lang="en-US" sz="2400" dirty="0" smtClean="0">
                <a:solidFill>
                  <a:srgbClr val="D60093"/>
                </a:solidFill>
              </a:rPr>
              <a:t>	</a:t>
            </a:r>
            <a:r>
              <a:rPr lang="en-US" sz="2400" dirty="0" smtClean="0">
                <a:solidFill>
                  <a:srgbClr val="660066"/>
                </a:solidFill>
              </a:rPr>
              <a:t>property</a:t>
            </a:r>
            <a:r>
              <a:rPr lang="en-US" sz="2400" dirty="0" smtClean="0">
                <a:solidFill>
                  <a:srgbClr val="D60093"/>
                </a:solidFill>
              </a:rPr>
              <a:t>: </a:t>
            </a:r>
            <a:r>
              <a:rPr lang="en-US" sz="2400" dirty="0" smtClean="0">
                <a:solidFill>
                  <a:schemeClr val="accent2"/>
                </a:solidFill>
              </a:rPr>
              <a:t>value</a:t>
            </a:r>
            <a:r>
              <a:rPr lang="en-US" sz="2400" dirty="0" smtClean="0">
                <a:solidFill>
                  <a:srgbClr val="D60093"/>
                </a:solidFill>
              </a:rPr>
              <a:t>;</a:t>
            </a:r>
          </a:p>
          <a:p>
            <a:pPr eaLnBrk="1" hangingPunct="1">
              <a:lnSpc>
                <a:spcPct val="90000"/>
              </a:lnSpc>
              <a:buFontTx/>
              <a:buNone/>
            </a:pPr>
            <a:r>
              <a:rPr lang="en-US" sz="2400" dirty="0" smtClean="0">
                <a:solidFill>
                  <a:srgbClr val="D60093"/>
                </a:solidFill>
              </a:rPr>
              <a:t>	</a:t>
            </a:r>
            <a:r>
              <a:rPr lang="en-US" sz="2400" dirty="0" smtClean="0">
                <a:solidFill>
                  <a:srgbClr val="660066"/>
                </a:solidFill>
              </a:rPr>
              <a:t>property</a:t>
            </a:r>
            <a:r>
              <a:rPr lang="en-US" sz="2400" dirty="0" smtClean="0">
                <a:solidFill>
                  <a:srgbClr val="D60093"/>
                </a:solidFill>
              </a:rPr>
              <a:t>: </a:t>
            </a:r>
            <a:r>
              <a:rPr lang="en-US" sz="2400" dirty="0" smtClean="0">
                <a:solidFill>
                  <a:schemeClr val="accent2"/>
                </a:solidFill>
              </a:rPr>
              <a:t>value</a:t>
            </a:r>
            <a:r>
              <a:rPr lang="en-US" sz="2400" dirty="0" smtClean="0">
                <a:solidFill>
                  <a:srgbClr val="D60093"/>
                </a:solidFill>
              </a:rPr>
              <a:t>;</a:t>
            </a:r>
          </a:p>
          <a:p>
            <a:pPr eaLnBrk="1" hangingPunct="1">
              <a:lnSpc>
                <a:spcPct val="90000"/>
              </a:lnSpc>
              <a:buFontTx/>
              <a:buNone/>
            </a:pPr>
            <a:r>
              <a:rPr lang="en-US" sz="2400" dirty="0" smtClean="0">
                <a:solidFill>
                  <a:srgbClr val="D60093"/>
                </a:solidFill>
              </a:rPr>
              <a:t>	..</a:t>
            </a:r>
          </a:p>
          <a:p>
            <a:pPr eaLnBrk="1" hangingPunct="1">
              <a:lnSpc>
                <a:spcPct val="90000"/>
              </a:lnSpc>
              <a:buFontTx/>
              <a:buNone/>
            </a:pPr>
            <a:r>
              <a:rPr lang="en-US" sz="2400" dirty="0" smtClean="0">
                <a:solidFill>
                  <a:srgbClr val="D60093"/>
                </a:solidFill>
              </a:rPr>
              <a:t>}</a:t>
            </a:r>
          </a:p>
          <a:p>
            <a:pPr eaLnBrk="1" hangingPunct="1">
              <a:lnSpc>
                <a:spcPct val="90000"/>
              </a:lnSpc>
              <a:buFontTx/>
              <a:buNone/>
            </a:pPr>
            <a:endParaRPr lang="en-US" dirty="0" smtClean="0">
              <a:solidFill>
                <a:srgbClr val="D60093"/>
              </a:solidFill>
            </a:endParaRPr>
          </a:p>
          <a:p>
            <a:pPr eaLnBrk="1" hangingPunct="1">
              <a:lnSpc>
                <a:spcPct val="90000"/>
              </a:lnSpc>
              <a:buFontTx/>
              <a:buNone/>
            </a:pPr>
            <a:endParaRPr lang="en-US" dirty="0" smtClean="0"/>
          </a:p>
        </p:txBody>
      </p:sp>
      <p:sp>
        <p:nvSpPr>
          <p:cNvPr id="26627" name="Rectangle 4"/>
          <p:cNvSpPr>
            <a:spLocks noGrp="1" noChangeArrowheads="1"/>
          </p:cNvSpPr>
          <p:nvPr>
            <p:ph type="body" sz="half" idx="2"/>
          </p:nvPr>
        </p:nvSpPr>
        <p:spPr/>
        <p:txBody>
          <a:bodyPr/>
          <a:lstStyle/>
          <a:p>
            <a:pPr eaLnBrk="1" hangingPunct="1">
              <a:lnSpc>
                <a:spcPct val="90000"/>
              </a:lnSpc>
              <a:buFontTx/>
              <a:buNone/>
            </a:pPr>
            <a:r>
              <a:rPr lang="en-US" sz="2400" dirty="0" smtClean="0"/>
              <a:t>Examples:</a:t>
            </a:r>
          </a:p>
          <a:p>
            <a:pPr eaLnBrk="1" hangingPunct="1">
              <a:lnSpc>
                <a:spcPct val="90000"/>
              </a:lnSpc>
              <a:buFontTx/>
              <a:buNone/>
            </a:pPr>
            <a:endParaRPr lang="en-US" sz="2400" dirty="0" smtClean="0"/>
          </a:p>
          <a:p>
            <a:pPr eaLnBrk="1" hangingPunct="1">
              <a:lnSpc>
                <a:spcPct val="90000"/>
              </a:lnSpc>
              <a:buFontTx/>
              <a:buNone/>
            </a:pPr>
            <a:r>
              <a:rPr lang="en-US" sz="2400" dirty="0" smtClean="0">
                <a:solidFill>
                  <a:srgbClr val="D60093"/>
                </a:solidFill>
              </a:rPr>
              <a:t>#</a:t>
            </a:r>
            <a:r>
              <a:rPr lang="en-US" sz="2400" dirty="0" err="1" smtClean="0">
                <a:solidFill>
                  <a:srgbClr val="D60093"/>
                </a:solidFill>
              </a:rPr>
              <a:t>mainmenu</a:t>
            </a:r>
            <a:r>
              <a:rPr lang="en-US" sz="2400" dirty="0" smtClean="0">
                <a:solidFill>
                  <a:srgbClr val="D60093"/>
                </a:solidFill>
              </a:rPr>
              <a:t> {</a:t>
            </a:r>
          </a:p>
          <a:p>
            <a:pPr eaLnBrk="1" hangingPunct="1">
              <a:lnSpc>
                <a:spcPct val="90000"/>
              </a:lnSpc>
              <a:buFontTx/>
              <a:buNone/>
            </a:pPr>
            <a:r>
              <a:rPr lang="en-US" sz="2400" dirty="0" smtClean="0">
                <a:solidFill>
                  <a:srgbClr val="D60093"/>
                </a:solidFill>
              </a:rPr>
              <a:t>	</a:t>
            </a:r>
            <a:r>
              <a:rPr lang="en-US" sz="2400" dirty="0" smtClean="0">
                <a:solidFill>
                  <a:srgbClr val="660066"/>
                </a:solidFill>
              </a:rPr>
              <a:t>font-size</a:t>
            </a:r>
            <a:r>
              <a:rPr lang="en-US" sz="2400" dirty="0" smtClean="0">
                <a:solidFill>
                  <a:srgbClr val="D60093"/>
                </a:solidFill>
              </a:rPr>
              <a:t>: </a:t>
            </a:r>
            <a:r>
              <a:rPr lang="en-US" sz="2400" dirty="0" smtClean="0">
                <a:solidFill>
                  <a:schemeClr val="accent2"/>
                </a:solidFill>
              </a:rPr>
              <a:t>14px</a:t>
            </a:r>
            <a:r>
              <a:rPr lang="en-US" sz="2400" dirty="0" smtClean="0">
                <a:solidFill>
                  <a:srgbClr val="D60093"/>
                </a:solidFill>
              </a:rPr>
              <a:t>; </a:t>
            </a:r>
            <a:r>
              <a:rPr lang="en-US" sz="2400" dirty="0" smtClean="0">
                <a:solidFill>
                  <a:srgbClr val="660066"/>
                </a:solidFill>
              </a:rPr>
              <a:t>color</a:t>
            </a:r>
            <a:r>
              <a:rPr lang="en-US" sz="2400" dirty="0" smtClean="0">
                <a:solidFill>
                  <a:srgbClr val="D60093"/>
                </a:solidFill>
              </a:rPr>
              <a:t>: </a:t>
            </a:r>
            <a:r>
              <a:rPr lang="en-US" sz="2400" dirty="0" smtClean="0">
                <a:solidFill>
                  <a:schemeClr val="accent2"/>
                </a:solidFill>
              </a:rPr>
              <a:t>red</a:t>
            </a:r>
            <a:r>
              <a:rPr lang="en-US" sz="2400" dirty="0" smtClean="0">
                <a:solidFill>
                  <a:srgbClr val="D60093"/>
                </a:solidFill>
              </a:rPr>
              <a:t>;</a:t>
            </a:r>
          </a:p>
          <a:p>
            <a:pPr eaLnBrk="1" hangingPunct="1">
              <a:lnSpc>
                <a:spcPct val="90000"/>
              </a:lnSpc>
              <a:buFontTx/>
              <a:buNone/>
            </a:pPr>
            <a:r>
              <a:rPr lang="en-US" sz="2400" dirty="0" smtClean="0">
                <a:solidFill>
                  <a:srgbClr val="D60093"/>
                </a:solidFill>
              </a:rPr>
              <a:t>}</a:t>
            </a:r>
            <a:r>
              <a:rPr lang="en-US" sz="2400" dirty="0" smtClean="0"/>
              <a:t> </a:t>
            </a:r>
          </a:p>
          <a:p>
            <a:pPr eaLnBrk="1" hangingPunct="1">
              <a:lnSpc>
                <a:spcPct val="90000"/>
              </a:lnSpc>
              <a:buFontTx/>
              <a:buNone/>
            </a:pPr>
            <a:endParaRPr lang="en-US" sz="2400" dirty="0" smtClean="0"/>
          </a:p>
          <a:p>
            <a:pPr eaLnBrk="1" hangingPunct="1">
              <a:lnSpc>
                <a:spcPct val="90000"/>
              </a:lnSpc>
              <a:buFontTx/>
              <a:buNone/>
            </a:pPr>
            <a:r>
              <a:rPr lang="en-US" sz="2400" dirty="0" smtClean="0">
                <a:solidFill>
                  <a:srgbClr val="D60093"/>
                </a:solidFill>
              </a:rPr>
              <a:t>.</a:t>
            </a:r>
            <a:r>
              <a:rPr lang="en-US" sz="2400" dirty="0" err="1" smtClean="0">
                <a:solidFill>
                  <a:srgbClr val="D60093"/>
                </a:solidFill>
              </a:rPr>
              <a:t>boxedpargraph</a:t>
            </a:r>
            <a:r>
              <a:rPr lang="en-US" sz="2400" dirty="0" smtClean="0">
                <a:solidFill>
                  <a:srgbClr val="D60093"/>
                </a:solidFill>
              </a:rPr>
              <a:t> {</a:t>
            </a:r>
          </a:p>
          <a:p>
            <a:pPr eaLnBrk="1" hangingPunct="1">
              <a:lnSpc>
                <a:spcPct val="90000"/>
              </a:lnSpc>
              <a:buFontTx/>
              <a:buNone/>
            </a:pPr>
            <a:r>
              <a:rPr lang="en-US" sz="2400" dirty="0" smtClean="0">
                <a:solidFill>
                  <a:srgbClr val="D60093"/>
                </a:solidFill>
              </a:rPr>
              <a:t>	</a:t>
            </a:r>
            <a:r>
              <a:rPr lang="en-US" sz="2400" dirty="0" smtClean="0">
                <a:solidFill>
                  <a:srgbClr val="660066"/>
                </a:solidFill>
              </a:rPr>
              <a:t>border</a:t>
            </a:r>
            <a:r>
              <a:rPr lang="en-US" sz="2400" dirty="0" smtClean="0">
                <a:solidFill>
                  <a:srgbClr val="D60093"/>
                </a:solidFill>
              </a:rPr>
              <a:t>: </a:t>
            </a:r>
            <a:r>
              <a:rPr lang="en-US" sz="2400" dirty="0" smtClean="0">
                <a:solidFill>
                  <a:schemeClr val="accent2"/>
                </a:solidFill>
              </a:rPr>
              <a:t>solid 1px black</a:t>
            </a:r>
            <a:r>
              <a:rPr lang="en-US" sz="2400" dirty="0" smtClean="0">
                <a:solidFill>
                  <a:srgbClr val="D60093"/>
                </a:solidFill>
              </a:rPr>
              <a:t>;</a:t>
            </a:r>
          </a:p>
          <a:p>
            <a:pPr eaLnBrk="1" hangingPunct="1">
              <a:lnSpc>
                <a:spcPct val="90000"/>
              </a:lnSpc>
              <a:buFontTx/>
              <a:buNone/>
            </a:pPr>
            <a:r>
              <a:rPr lang="en-US" sz="2400" dirty="0" smtClean="0">
                <a:solidFill>
                  <a:srgbClr val="D60093"/>
                </a:solidFill>
              </a:rPr>
              <a:t>	</a:t>
            </a:r>
            <a:r>
              <a:rPr lang="en-US" sz="2400" dirty="0" smtClean="0">
                <a:solidFill>
                  <a:srgbClr val="660066"/>
                </a:solidFill>
              </a:rPr>
              <a:t>margin</a:t>
            </a:r>
            <a:r>
              <a:rPr lang="en-US" sz="2400" dirty="0" smtClean="0">
                <a:solidFill>
                  <a:srgbClr val="D60093"/>
                </a:solidFill>
              </a:rPr>
              <a:t>: </a:t>
            </a:r>
            <a:r>
              <a:rPr lang="en-US" sz="2400" dirty="0" smtClean="0">
                <a:solidFill>
                  <a:schemeClr val="accent2"/>
                </a:solidFill>
              </a:rPr>
              <a:t>10px </a:t>
            </a:r>
            <a:r>
              <a:rPr lang="en-US" sz="2400" dirty="0" smtClean="0">
                <a:solidFill>
                  <a:srgbClr val="D60093"/>
                </a:solidFill>
              </a:rPr>
              <a:t>;</a:t>
            </a:r>
          </a:p>
          <a:p>
            <a:pPr eaLnBrk="1" hangingPunct="1">
              <a:lnSpc>
                <a:spcPct val="90000"/>
              </a:lnSpc>
              <a:buFontTx/>
              <a:buNone/>
            </a:pPr>
            <a:r>
              <a:rPr lang="en-US" sz="2400" dirty="0" smtClean="0">
                <a:solidFill>
                  <a:srgbClr val="D60093"/>
                </a:solidFill>
              </a:rPr>
              <a:t>	</a:t>
            </a:r>
            <a:r>
              <a:rPr lang="en-US" sz="2400" dirty="0" smtClean="0">
                <a:solidFill>
                  <a:srgbClr val="660066"/>
                </a:solidFill>
              </a:rPr>
              <a:t>float</a:t>
            </a:r>
            <a:r>
              <a:rPr lang="en-US" sz="2400" dirty="0" smtClean="0">
                <a:solidFill>
                  <a:srgbClr val="D60093"/>
                </a:solidFill>
              </a:rPr>
              <a:t>: </a:t>
            </a:r>
            <a:r>
              <a:rPr lang="en-US" sz="2400" dirty="0" smtClean="0">
                <a:solidFill>
                  <a:schemeClr val="accent2"/>
                </a:solidFill>
              </a:rPr>
              <a:t>left </a:t>
            </a:r>
            <a:r>
              <a:rPr lang="en-US" sz="2400" dirty="0" smtClean="0">
                <a:solidFill>
                  <a:srgbClr val="D60093"/>
                </a:solidFill>
              </a:rPr>
              <a:t>;</a:t>
            </a:r>
          </a:p>
          <a:p>
            <a:pPr eaLnBrk="1" hangingPunct="1">
              <a:lnSpc>
                <a:spcPct val="90000"/>
              </a:lnSpc>
              <a:buFontTx/>
              <a:buNone/>
            </a:pPr>
            <a:r>
              <a:rPr lang="en-US" sz="2400" dirty="0" smtClean="0">
                <a:solidFill>
                  <a:srgbClr val="D60093"/>
                </a:solidFill>
              </a:rPr>
              <a: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Tags, classes and ids</a:t>
            </a:r>
          </a:p>
        </p:txBody>
      </p:sp>
      <p:sp>
        <p:nvSpPr>
          <p:cNvPr id="27650" name="Content Placeholder 2"/>
          <p:cNvSpPr>
            <a:spLocks noGrp="1"/>
          </p:cNvSpPr>
          <p:nvPr>
            <p:ph sz="half" idx="1"/>
          </p:nvPr>
        </p:nvSpPr>
        <p:spPr/>
        <p:txBody>
          <a:bodyPr/>
          <a:lstStyle/>
          <a:p>
            <a:pPr eaLnBrk="1" hangingPunct="1">
              <a:buFontTx/>
              <a:buNone/>
            </a:pPr>
            <a:r>
              <a:rPr lang="en-US" sz="2400" dirty="0" smtClean="0"/>
              <a:t>&lt;</a:t>
            </a:r>
            <a:r>
              <a:rPr lang="en-US" sz="2400" dirty="0" smtClean="0">
                <a:solidFill>
                  <a:srgbClr val="CC0000"/>
                </a:solidFill>
              </a:rPr>
              <a:t>p</a:t>
            </a:r>
            <a:r>
              <a:rPr lang="en-US" sz="2400" dirty="0" smtClean="0"/>
              <a:t>&gt;Paragraph&lt;/</a:t>
            </a:r>
            <a:r>
              <a:rPr lang="en-US" sz="2400" dirty="0" smtClean="0">
                <a:solidFill>
                  <a:srgbClr val="CC0000"/>
                </a:solidFill>
              </a:rPr>
              <a:t>p</a:t>
            </a:r>
            <a:r>
              <a:rPr lang="en-US" sz="2400" dirty="0" smtClean="0"/>
              <a:t>&gt;</a:t>
            </a:r>
          </a:p>
          <a:p>
            <a:pPr eaLnBrk="1" hangingPunct="1">
              <a:buFontTx/>
              <a:buNone/>
            </a:pPr>
            <a:endParaRPr lang="en-US" sz="2400" dirty="0" smtClean="0"/>
          </a:p>
          <a:p>
            <a:pPr eaLnBrk="1" hangingPunct="1">
              <a:buFontTx/>
              <a:buNone/>
            </a:pPr>
            <a:r>
              <a:rPr lang="en-US" sz="2400" dirty="0" smtClean="0"/>
              <a:t>&lt;div class=“</a:t>
            </a:r>
            <a:r>
              <a:rPr lang="en-US" sz="2400" dirty="0" err="1" smtClean="0">
                <a:solidFill>
                  <a:srgbClr val="009900"/>
                </a:solidFill>
              </a:rPr>
              <a:t>mystyle</a:t>
            </a:r>
            <a:r>
              <a:rPr lang="en-US" sz="2400" dirty="0" smtClean="0"/>
              <a:t>”&gt;</a:t>
            </a:r>
          </a:p>
          <a:p>
            <a:pPr eaLnBrk="1" hangingPunct="1">
              <a:buFontTx/>
              <a:buNone/>
            </a:pPr>
            <a:r>
              <a:rPr lang="en-US" sz="2400" dirty="0" smtClean="0"/>
              <a:t>	My Style</a:t>
            </a:r>
          </a:p>
          <a:p>
            <a:pPr eaLnBrk="1" hangingPunct="1">
              <a:buFontTx/>
              <a:buNone/>
            </a:pPr>
            <a:r>
              <a:rPr lang="en-US" sz="2400" dirty="0" smtClean="0"/>
              <a:t>&lt;/div&gt;</a:t>
            </a:r>
          </a:p>
          <a:p>
            <a:pPr eaLnBrk="1" hangingPunct="1">
              <a:buFontTx/>
              <a:buNone/>
            </a:pPr>
            <a:endParaRPr lang="en-US" sz="2400" dirty="0" smtClean="0"/>
          </a:p>
          <a:p>
            <a:pPr eaLnBrk="1" hangingPunct="1">
              <a:buFontTx/>
              <a:buNone/>
            </a:pPr>
            <a:r>
              <a:rPr lang="en-US" sz="2400" dirty="0" smtClean="0"/>
              <a:t>&lt;div id=“</a:t>
            </a:r>
            <a:r>
              <a:rPr lang="en-US" sz="2400" dirty="0" err="1" smtClean="0">
                <a:solidFill>
                  <a:srgbClr val="660066"/>
                </a:solidFill>
              </a:rPr>
              <a:t>useonce</a:t>
            </a:r>
            <a:r>
              <a:rPr lang="en-US" sz="2400" dirty="0" smtClean="0"/>
              <a:t>”&gt;</a:t>
            </a:r>
            <a:br>
              <a:rPr lang="en-US" sz="2400" dirty="0" smtClean="0"/>
            </a:br>
            <a:r>
              <a:rPr lang="en-US" sz="2400" dirty="0" smtClean="0"/>
              <a:t>This div can only be used once in a web page</a:t>
            </a:r>
          </a:p>
          <a:p>
            <a:pPr eaLnBrk="1" hangingPunct="1">
              <a:buFontTx/>
              <a:buNone/>
            </a:pPr>
            <a:r>
              <a:rPr lang="en-US" sz="2400" dirty="0" smtClean="0"/>
              <a:t>&lt;/div&gt;</a:t>
            </a:r>
          </a:p>
        </p:txBody>
      </p:sp>
      <p:sp>
        <p:nvSpPr>
          <p:cNvPr id="27651" name="Content Placeholder 3"/>
          <p:cNvSpPr>
            <a:spLocks noGrp="1"/>
          </p:cNvSpPr>
          <p:nvPr>
            <p:ph sz="half" idx="2"/>
          </p:nvPr>
        </p:nvSpPr>
        <p:spPr/>
        <p:txBody>
          <a:bodyPr/>
          <a:lstStyle/>
          <a:p>
            <a:pPr eaLnBrk="1" hangingPunct="1">
              <a:buFontTx/>
              <a:buNone/>
            </a:pPr>
            <a:r>
              <a:rPr lang="en-US" sz="2400" dirty="0" smtClean="0">
                <a:solidFill>
                  <a:srgbClr val="CC0000"/>
                </a:solidFill>
              </a:rPr>
              <a:t>p</a:t>
            </a:r>
            <a:r>
              <a:rPr lang="en-US" sz="2400" dirty="0" smtClean="0"/>
              <a:t> {margin: 0px;}</a:t>
            </a:r>
          </a:p>
          <a:p>
            <a:pPr eaLnBrk="1" hangingPunct="1">
              <a:buFontTx/>
              <a:buNone/>
            </a:pPr>
            <a:endParaRPr lang="en-US" sz="2400" dirty="0" smtClean="0"/>
          </a:p>
          <a:p>
            <a:pPr eaLnBrk="1" hangingPunct="1">
              <a:buFontTx/>
              <a:buNone/>
            </a:pPr>
            <a:r>
              <a:rPr lang="en-US" sz="2400" dirty="0" smtClean="0"/>
              <a:t>.</a:t>
            </a:r>
            <a:r>
              <a:rPr lang="en-US" sz="2400" dirty="0" err="1" smtClean="0">
                <a:solidFill>
                  <a:srgbClr val="009900"/>
                </a:solidFill>
              </a:rPr>
              <a:t>mystyle</a:t>
            </a:r>
            <a:r>
              <a:rPr lang="en-US" sz="2400" dirty="0" smtClean="0">
                <a:solidFill>
                  <a:srgbClr val="009900"/>
                </a:solidFill>
              </a:rPr>
              <a:t> </a:t>
            </a:r>
            <a:r>
              <a:rPr lang="en-US" sz="2400" dirty="0" smtClean="0"/>
              <a:t>{</a:t>
            </a:r>
          </a:p>
          <a:p>
            <a:pPr eaLnBrk="1" hangingPunct="1">
              <a:buFontTx/>
              <a:buNone/>
            </a:pPr>
            <a:r>
              <a:rPr lang="en-US" sz="2400" dirty="0" smtClean="0"/>
              <a:t>	margin: 0px;</a:t>
            </a:r>
          </a:p>
          <a:p>
            <a:pPr eaLnBrk="1" hangingPunct="1">
              <a:buFontTx/>
              <a:buNone/>
            </a:pPr>
            <a:r>
              <a:rPr lang="en-US" sz="2400" dirty="0" smtClean="0"/>
              <a:t>}</a:t>
            </a:r>
          </a:p>
          <a:p>
            <a:pPr eaLnBrk="1" hangingPunct="1">
              <a:buFontTx/>
              <a:buNone/>
            </a:pPr>
            <a:endParaRPr lang="en-US" sz="2400" dirty="0" smtClean="0"/>
          </a:p>
          <a:p>
            <a:pPr eaLnBrk="1" hangingPunct="1">
              <a:buFontTx/>
              <a:buNone/>
            </a:pPr>
            <a:r>
              <a:rPr lang="en-US" sz="2400" dirty="0" smtClean="0"/>
              <a:t>#</a:t>
            </a:r>
            <a:r>
              <a:rPr lang="en-US" sz="2400" dirty="0" err="1" smtClean="0">
                <a:solidFill>
                  <a:srgbClr val="660066"/>
                </a:solidFill>
              </a:rPr>
              <a:t>useonce</a:t>
            </a:r>
            <a:r>
              <a:rPr lang="en-US" sz="2400" dirty="0" smtClean="0">
                <a:solidFill>
                  <a:srgbClr val="660066"/>
                </a:solidFill>
              </a:rPr>
              <a:t> </a:t>
            </a:r>
            <a:r>
              <a:rPr lang="en-US" sz="2400" dirty="0" smtClean="0"/>
              <a:t>{</a:t>
            </a:r>
          </a:p>
          <a:p>
            <a:pPr eaLnBrk="1" hangingPunct="1">
              <a:buFontTx/>
              <a:buNone/>
            </a:pPr>
            <a:r>
              <a:rPr lang="en-US" sz="2400" dirty="0" smtClean="0"/>
              <a:t>	margin: 0px;</a:t>
            </a:r>
          </a:p>
          <a:p>
            <a:pPr eaLnBrk="1" hangingPunct="1">
              <a:buFontTx/>
              <a:buNone/>
            </a:pPr>
            <a:r>
              <a:rPr lang="en-US" sz="2400" dirty="0" smtClean="0"/>
              <a: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mtClean="0"/>
              <a:t>Attaching a Style Sheet</a:t>
            </a:r>
          </a:p>
        </p:txBody>
      </p:sp>
      <p:sp>
        <p:nvSpPr>
          <p:cNvPr id="28674" name="Rectangle 3"/>
          <p:cNvSpPr>
            <a:spLocks noGrp="1" noChangeArrowheads="1"/>
          </p:cNvSpPr>
          <p:nvPr>
            <p:ph type="body" idx="1"/>
          </p:nvPr>
        </p:nvSpPr>
        <p:spPr/>
        <p:txBody>
          <a:bodyPr/>
          <a:lstStyle/>
          <a:p>
            <a:pPr eaLnBrk="1" hangingPunct="1"/>
            <a:r>
              <a:rPr lang="en-US" b="1" smtClean="0"/>
              <a:t>Using link</a:t>
            </a:r>
            <a:br>
              <a:rPr lang="en-US" b="1" smtClean="0"/>
            </a:br>
            <a:r>
              <a:rPr lang="en-US" sz="2400" smtClean="0">
                <a:solidFill>
                  <a:schemeClr val="hlink"/>
                </a:solidFill>
              </a:rPr>
              <a:t>&lt;head&gt;</a:t>
            </a:r>
            <a:br>
              <a:rPr lang="en-US" sz="2400" smtClean="0">
                <a:solidFill>
                  <a:schemeClr val="hlink"/>
                </a:solidFill>
              </a:rPr>
            </a:br>
            <a:r>
              <a:rPr lang="en-US" sz="2400" smtClean="0">
                <a:solidFill>
                  <a:schemeClr val="hlink"/>
                </a:solidFill>
              </a:rPr>
              <a:t>&lt;link rel=“</a:t>
            </a:r>
            <a:r>
              <a:rPr lang="en-US" sz="2400" smtClean="0">
                <a:solidFill>
                  <a:schemeClr val="accent2"/>
                </a:solidFill>
              </a:rPr>
              <a:t>stylesheet</a:t>
            </a:r>
            <a:r>
              <a:rPr lang="en-US" sz="2400" smtClean="0">
                <a:solidFill>
                  <a:schemeClr val="hlink"/>
                </a:solidFill>
              </a:rPr>
              <a:t>” href=“</a:t>
            </a:r>
            <a:r>
              <a:rPr lang="en-US" sz="2400" b="1" smtClean="0">
                <a:solidFill>
                  <a:schemeClr val="accent2"/>
                </a:solidFill>
              </a:rPr>
              <a:t>style.css</a:t>
            </a:r>
            <a:r>
              <a:rPr lang="en-US" sz="2400" smtClean="0">
                <a:solidFill>
                  <a:schemeClr val="hlink"/>
                </a:solidFill>
              </a:rPr>
              <a:t>” type=“</a:t>
            </a:r>
            <a:r>
              <a:rPr lang="en-US" sz="2400" smtClean="0">
                <a:solidFill>
                  <a:schemeClr val="accent2"/>
                </a:solidFill>
              </a:rPr>
              <a:t>text/css</a:t>
            </a:r>
            <a:r>
              <a:rPr lang="en-US" sz="2400" smtClean="0">
                <a:solidFill>
                  <a:schemeClr val="hlink"/>
                </a:solidFill>
              </a:rPr>
              <a:t>” /&gt;</a:t>
            </a:r>
            <a:br>
              <a:rPr lang="en-US" sz="2400" smtClean="0">
                <a:solidFill>
                  <a:schemeClr val="hlink"/>
                </a:solidFill>
              </a:rPr>
            </a:br>
            <a:r>
              <a:rPr lang="en-US" sz="2400" smtClean="0">
                <a:solidFill>
                  <a:schemeClr val="hlink"/>
                </a:solidFill>
              </a:rPr>
              <a:t>&lt;/head&gt;</a:t>
            </a:r>
          </a:p>
          <a:p>
            <a:pPr eaLnBrk="1" hangingPunct="1"/>
            <a:r>
              <a:rPr lang="en-US" b="1" smtClean="0"/>
              <a:t>Importing</a:t>
            </a:r>
            <a:br>
              <a:rPr lang="en-US" b="1" smtClean="0"/>
            </a:br>
            <a:r>
              <a:rPr lang="en-US" sz="2400" smtClean="0">
                <a:solidFill>
                  <a:schemeClr val="hlink"/>
                </a:solidFill>
              </a:rPr>
              <a:t>&lt;style type=“text/css”&gt;</a:t>
            </a:r>
            <a:br>
              <a:rPr lang="en-US" sz="2400" smtClean="0">
                <a:solidFill>
                  <a:schemeClr val="hlink"/>
                </a:solidFill>
              </a:rPr>
            </a:br>
            <a:r>
              <a:rPr lang="en-US" sz="2400" smtClean="0">
                <a:solidFill>
                  <a:schemeClr val="hlink"/>
                </a:solidFill>
              </a:rPr>
              <a:t>&lt;!--</a:t>
            </a:r>
            <a:br>
              <a:rPr lang="en-US" sz="2400" smtClean="0">
                <a:solidFill>
                  <a:schemeClr val="hlink"/>
                </a:solidFill>
              </a:rPr>
            </a:br>
            <a:r>
              <a:rPr lang="en-US" sz="2400" smtClean="0">
                <a:solidFill>
                  <a:schemeClr val="hlink"/>
                </a:solidFill>
              </a:rPr>
              <a:t>	@import url(</a:t>
            </a:r>
            <a:r>
              <a:rPr lang="en-US" sz="2400" b="1" smtClean="0">
                <a:solidFill>
                  <a:schemeClr val="accent2"/>
                </a:solidFill>
              </a:rPr>
              <a:t>style.css</a:t>
            </a:r>
            <a:r>
              <a:rPr lang="en-US" sz="2400" smtClean="0">
                <a:solidFill>
                  <a:schemeClr val="hlink"/>
                </a:solidFill>
              </a:rPr>
              <a:t>);</a:t>
            </a:r>
            <a:br>
              <a:rPr lang="en-US" sz="2400" smtClean="0">
                <a:solidFill>
                  <a:schemeClr val="hlink"/>
                </a:solidFill>
              </a:rPr>
            </a:br>
            <a:r>
              <a:rPr lang="en-US" sz="2400" smtClean="0">
                <a:solidFill>
                  <a:schemeClr val="hlink"/>
                </a:solidFill>
              </a:rPr>
              <a:t>--&gt;</a:t>
            </a:r>
            <a:r>
              <a:rPr lang="en-US" sz="2400" smtClean="0">
                <a:solidFill>
                  <a:schemeClr val="hlink"/>
                </a:solidFill>
                <a:sym typeface="Wingdings" pitchFamily="2" charset="2"/>
              </a:rPr>
              <a:t/>
            </a:r>
            <a:br>
              <a:rPr lang="en-US" sz="2400" smtClean="0">
                <a:solidFill>
                  <a:schemeClr val="hlink"/>
                </a:solidFill>
                <a:sym typeface="Wingdings" pitchFamily="2" charset="2"/>
              </a:rPr>
            </a:br>
            <a:r>
              <a:rPr lang="en-US" sz="2400" smtClean="0">
                <a:solidFill>
                  <a:schemeClr val="hlink"/>
                </a:solidFill>
                <a:sym typeface="Wingdings" pitchFamily="2" charset="2"/>
              </a:rPr>
              <a:t>&lt;/style&gt;</a:t>
            </a:r>
            <a:endParaRPr lang="en-US" sz="2400" smtClean="0">
              <a:solidFill>
                <a:schemeClr val="hlink"/>
              </a:solidFill>
            </a:endParaRPr>
          </a:p>
          <a:p>
            <a:pPr eaLnBrk="1" hangingPunct="1">
              <a:buFontTx/>
              <a:buNone/>
            </a:pPr>
            <a:endParaRPr lang="en-US" sz="2400" smtClean="0">
              <a:solidFill>
                <a:schemeClr val="hlink"/>
              </a:solidFill>
            </a:endParaRPr>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mtClean="0"/>
              <a:t>Attaching a Style Sheet</a:t>
            </a:r>
          </a:p>
        </p:txBody>
      </p:sp>
      <p:sp>
        <p:nvSpPr>
          <p:cNvPr id="29698" name="Rectangle 3"/>
          <p:cNvSpPr>
            <a:spLocks noGrp="1" noChangeArrowheads="1"/>
          </p:cNvSpPr>
          <p:nvPr>
            <p:ph type="body" idx="1"/>
          </p:nvPr>
        </p:nvSpPr>
        <p:spPr/>
        <p:txBody>
          <a:bodyPr/>
          <a:lstStyle/>
          <a:p>
            <a:pPr eaLnBrk="1" hangingPunct="1"/>
            <a:r>
              <a:rPr lang="en-US" sz="2800" dirty="0" smtClean="0"/>
              <a:t>It is best to store all your styles in a separate file. Why?</a:t>
            </a:r>
          </a:p>
          <a:p>
            <a:pPr eaLnBrk="1" hangingPunct="1"/>
            <a:r>
              <a:rPr lang="en-US" sz="2800" b="1" dirty="0" smtClean="0"/>
              <a:t>Naming Convention</a:t>
            </a:r>
            <a:r>
              <a:rPr lang="en-US" sz="2800" dirty="0" smtClean="0"/>
              <a:t>: </a:t>
            </a:r>
            <a:endParaRPr lang="en-US" sz="2800" dirty="0" smtClean="0"/>
          </a:p>
          <a:p>
            <a:pPr lvl="1" eaLnBrk="1" hangingPunct="1"/>
            <a:r>
              <a:rPr lang="en-US" b="1" dirty="0" err="1" smtClean="0">
                <a:solidFill>
                  <a:schemeClr val="accent2"/>
                </a:solidFill>
              </a:rPr>
              <a:t>style.css</a:t>
            </a:r>
            <a:r>
              <a:rPr lang="en-US" dirty="0" smtClean="0"/>
              <a:t> </a:t>
            </a:r>
            <a:r>
              <a:rPr lang="en-US" dirty="0" smtClean="0"/>
              <a:t>or </a:t>
            </a:r>
            <a:r>
              <a:rPr lang="en-US" b="1" dirty="0" err="1" smtClean="0">
                <a:solidFill>
                  <a:schemeClr val="accent2"/>
                </a:solidFill>
              </a:rPr>
              <a:t>index.css</a:t>
            </a:r>
            <a:r>
              <a:rPr lang="en-US" b="1" dirty="0" smtClean="0">
                <a:solidFill>
                  <a:schemeClr val="accent2"/>
                </a:solidFill>
              </a:rPr>
              <a:t> </a:t>
            </a:r>
            <a:r>
              <a:rPr lang="en-US" dirty="0"/>
              <a:t>for global </a:t>
            </a:r>
            <a:r>
              <a:rPr lang="en-US" dirty="0" smtClean="0"/>
              <a:t>sheet</a:t>
            </a:r>
          </a:p>
          <a:p>
            <a:pPr lvl="2" eaLnBrk="1" hangingPunct="1"/>
            <a:r>
              <a:rPr lang="en-US" sz="2800" b="1" dirty="0" err="1" smtClean="0">
                <a:solidFill>
                  <a:schemeClr val="accent2"/>
                </a:solidFill>
              </a:rPr>
              <a:t>player.css</a:t>
            </a:r>
            <a:r>
              <a:rPr lang="en-US" sz="2800" dirty="0" smtClean="0"/>
              <a:t> for specific class of pages</a:t>
            </a:r>
            <a:endParaRPr lang="en-US" sz="2800" dirty="0"/>
          </a:p>
          <a:p>
            <a:pPr eaLnBrk="1" hangingPunct="1"/>
            <a:r>
              <a:rPr lang="en-US" sz="2800" dirty="0" smtClean="0"/>
              <a:t>To maintain a consistent look and feel for an entire website, you should attach the style sheet to every page</a:t>
            </a:r>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mtClean="0"/>
              <a:t>Other methods</a:t>
            </a:r>
          </a:p>
        </p:txBody>
      </p:sp>
      <p:sp>
        <p:nvSpPr>
          <p:cNvPr id="31746" name="Rectangle 3"/>
          <p:cNvSpPr>
            <a:spLocks noGrp="1" noChangeArrowheads="1"/>
          </p:cNvSpPr>
          <p:nvPr>
            <p:ph type="body" idx="1"/>
          </p:nvPr>
        </p:nvSpPr>
        <p:spPr/>
        <p:txBody>
          <a:bodyPr/>
          <a:lstStyle/>
          <a:p>
            <a:pPr eaLnBrk="1" hangingPunct="1">
              <a:lnSpc>
                <a:spcPct val="80000"/>
              </a:lnSpc>
            </a:pPr>
            <a:r>
              <a:rPr lang="en-US" sz="2800" b="1" smtClean="0"/>
              <a:t>Inline styles</a:t>
            </a:r>
          </a:p>
          <a:p>
            <a:pPr lvl="1" eaLnBrk="1" hangingPunct="1">
              <a:lnSpc>
                <a:spcPct val="80000"/>
              </a:lnSpc>
              <a:buFontTx/>
              <a:buNone/>
            </a:pPr>
            <a:r>
              <a:rPr lang="en-US" sz="2400" smtClean="0"/>
              <a:t>	</a:t>
            </a:r>
            <a:r>
              <a:rPr lang="en-US" smtClean="0">
                <a:solidFill>
                  <a:schemeClr val="hlink"/>
                </a:solidFill>
              </a:rPr>
              <a:t>&lt;div id="</a:t>
            </a:r>
            <a:r>
              <a:rPr lang="en-US" smtClean="0">
                <a:solidFill>
                  <a:schemeClr val="accent2"/>
                </a:solidFill>
              </a:rPr>
              <a:t>header</a:t>
            </a:r>
            <a:r>
              <a:rPr lang="en-US" smtClean="0">
                <a:solidFill>
                  <a:schemeClr val="hlink"/>
                </a:solidFill>
              </a:rPr>
              <a:t>" style="</a:t>
            </a:r>
            <a:r>
              <a:rPr lang="en-US" smtClean="0">
                <a:solidFill>
                  <a:schemeClr val="accent2"/>
                </a:solidFill>
              </a:rPr>
              <a:t>background: 		url(pic.jpg) top no-repeat;</a:t>
            </a:r>
            <a:r>
              <a:rPr lang="en-US" smtClean="0">
                <a:solidFill>
                  <a:schemeClr val="hlink"/>
                </a:solidFill>
              </a:rPr>
              <a:t>"&gt;</a:t>
            </a:r>
            <a:br>
              <a:rPr lang="en-US" smtClean="0">
                <a:solidFill>
                  <a:schemeClr val="hlink"/>
                </a:solidFill>
              </a:rPr>
            </a:br>
            <a:endParaRPr lang="en-US" smtClean="0">
              <a:solidFill>
                <a:schemeClr val="hlink"/>
              </a:solidFill>
            </a:endParaRPr>
          </a:p>
          <a:p>
            <a:pPr eaLnBrk="1" hangingPunct="1">
              <a:lnSpc>
                <a:spcPct val="80000"/>
              </a:lnSpc>
            </a:pPr>
            <a:r>
              <a:rPr lang="en-US" sz="2800" smtClean="0"/>
              <a:t>Embedded style sheets</a:t>
            </a:r>
          </a:p>
          <a:p>
            <a:pPr lvl="1" eaLnBrk="1" hangingPunct="1">
              <a:lnSpc>
                <a:spcPct val="80000"/>
              </a:lnSpc>
              <a:buFontTx/>
              <a:buNone/>
            </a:pPr>
            <a:r>
              <a:rPr lang="en-US" sz="2400" smtClean="0">
                <a:solidFill>
                  <a:schemeClr val="hlink"/>
                </a:solidFill>
              </a:rPr>
              <a:t>	</a:t>
            </a:r>
            <a:r>
              <a:rPr lang="en-US" smtClean="0">
                <a:solidFill>
                  <a:schemeClr val="hlink"/>
                </a:solidFill>
              </a:rPr>
              <a:t>&lt;head&gt;</a:t>
            </a:r>
            <a:br>
              <a:rPr lang="en-US" smtClean="0">
                <a:solidFill>
                  <a:schemeClr val="hlink"/>
                </a:solidFill>
              </a:rPr>
            </a:br>
            <a:r>
              <a:rPr lang="en-US" smtClean="0">
                <a:solidFill>
                  <a:schemeClr val="hlink"/>
                </a:solidFill>
              </a:rPr>
              <a:t>&lt;style type=“</a:t>
            </a:r>
            <a:r>
              <a:rPr lang="en-US" smtClean="0">
                <a:solidFill>
                  <a:schemeClr val="accent2"/>
                </a:solidFill>
              </a:rPr>
              <a:t>text/css</a:t>
            </a:r>
            <a:r>
              <a:rPr lang="en-US" smtClean="0">
                <a:solidFill>
                  <a:schemeClr val="hlink"/>
                </a:solidFill>
              </a:rPr>
              <a:t>”&gt;</a:t>
            </a:r>
            <a:br>
              <a:rPr lang="en-US" smtClean="0">
                <a:solidFill>
                  <a:schemeClr val="hlink"/>
                </a:solidFill>
              </a:rPr>
            </a:br>
            <a:r>
              <a:rPr lang="en-US" smtClean="0">
                <a:solidFill>
                  <a:schemeClr val="hlink"/>
                </a:solidFill>
              </a:rPr>
              <a:t>	</a:t>
            </a:r>
            <a:r>
              <a:rPr lang="en-US" smtClean="0">
                <a:solidFill>
                  <a:srgbClr val="D60093"/>
                </a:solidFill>
              </a:rPr>
              <a:t>h1 { </a:t>
            </a:r>
            <a:r>
              <a:rPr lang="en-US" smtClean="0">
                <a:solidFill>
                  <a:srgbClr val="660066"/>
                </a:solidFill>
              </a:rPr>
              <a:t>color</a:t>
            </a:r>
            <a:r>
              <a:rPr lang="en-US" smtClean="0">
                <a:solidFill>
                  <a:srgbClr val="D60093"/>
                </a:solidFill>
              </a:rPr>
              <a:t>: </a:t>
            </a:r>
            <a:r>
              <a:rPr lang="en-US" smtClean="0">
                <a:solidFill>
                  <a:schemeClr val="accent2"/>
                </a:solidFill>
              </a:rPr>
              <a:t>red</a:t>
            </a:r>
            <a:r>
              <a:rPr lang="en-US" smtClean="0">
                <a:solidFill>
                  <a:srgbClr val="D60093"/>
                </a:solidFill>
              </a:rPr>
              <a:t>; }</a:t>
            </a:r>
            <a:br>
              <a:rPr lang="en-US" smtClean="0">
                <a:solidFill>
                  <a:srgbClr val="D60093"/>
                </a:solidFill>
              </a:rPr>
            </a:br>
            <a:r>
              <a:rPr lang="en-US" smtClean="0">
                <a:solidFill>
                  <a:srgbClr val="D60093"/>
                </a:solidFill>
              </a:rPr>
              <a:t>	p { </a:t>
            </a:r>
            <a:r>
              <a:rPr lang="en-US" smtClean="0">
                <a:solidFill>
                  <a:srgbClr val="660066"/>
                </a:solidFill>
              </a:rPr>
              <a:t>margin</a:t>
            </a:r>
            <a:r>
              <a:rPr lang="en-US" smtClean="0">
                <a:solidFill>
                  <a:srgbClr val="D60093"/>
                </a:solidFill>
              </a:rPr>
              <a:t>: </a:t>
            </a:r>
            <a:r>
              <a:rPr lang="en-US" smtClean="0">
                <a:solidFill>
                  <a:schemeClr val="accent2"/>
                </a:solidFill>
              </a:rPr>
              <a:t>0px</a:t>
            </a:r>
            <a:r>
              <a:rPr lang="en-US" smtClean="0">
                <a:solidFill>
                  <a:srgbClr val="D60093"/>
                </a:solidFill>
              </a:rPr>
              <a:t>; }</a:t>
            </a:r>
            <a:br>
              <a:rPr lang="en-US" smtClean="0">
                <a:solidFill>
                  <a:srgbClr val="D60093"/>
                </a:solidFill>
              </a:rPr>
            </a:br>
            <a:r>
              <a:rPr lang="en-US" smtClean="0">
                <a:solidFill>
                  <a:srgbClr val="D60093"/>
                </a:solidFill>
              </a:rPr>
              <a:t>	…</a:t>
            </a:r>
            <a:br>
              <a:rPr lang="en-US" smtClean="0">
                <a:solidFill>
                  <a:srgbClr val="D60093"/>
                </a:solidFill>
              </a:rPr>
            </a:br>
            <a:r>
              <a:rPr lang="en-US" smtClean="0">
                <a:solidFill>
                  <a:schemeClr val="hlink"/>
                </a:solidFill>
              </a:rPr>
              <a:t>&lt;/style&gt;</a:t>
            </a:r>
            <a:br>
              <a:rPr lang="en-US" smtClean="0">
                <a:solidFill>
                  <a:schemeClr val="hlink"/>
                </a:solidFill>
              </a:rPr>
            </a:br>
            <a:r>
              <a:rPr lang="en-US" smtClean="0">
                <a:solidFill>
                  <a:schemeClr val="hlink"/>
                </a:solidFill>
              </a:rPr>
              <a:t>&lt;/head&gt;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mtClean="0"/>
              <a:t>Other methods</a:t>
            </a:r>
          </a:p>
        </p:txBody>
      </p:sp>
      <p:sp>
        <p:nvSpPr>
          <p:cNvPr id="32770" name="Rectangle 3"/>
          <p:cNvSpPr>
            <a:spLocks noGrp="1" noChangeArrowheads="1"/>
          </p:cNvSpPr>
          <p:nvPr>
            <p:ph type="body" idx="1"/>
          </p:nvPr>
        </p:nvSpPr>
        <p:spPr/>
        <p:txBody>
          <a:bodyPr/>
          <a:lstStyle/>
          <a:p>
            <a:pPr eaLnBrk="1" hangingPunct="1"/>
            <a:r>
              <a:rPr lang="en-US" sz="2800" b="1" dirty="0" smtClean="0"/>
              <a:t>Embedded styles</a:t>
            </a:r>
            <a:r>
              <a:rPr lang="en-US" sz="2800" dirty="0" smtClean="0"/>
              <a:t> are useful </a:t>
            </a:r>
          </a:p>
          <a:p>
            <a:pPr lvl="1" eaLnBrk="1" hangingPunct="1"/>
            <a:r>
              <a:rPr lang="en-US" sz="2400" dirty="0" smtClean="0"/>
              <a:t>if you have </a:t>
            </a:r>
            <a:r>
              <a:rPr lang="en-US" sz="2400" b="1" dirty="0" smtClean="0"/>
              <a:t>global style sheet</a:t>
            </a:r>
            <a:r>
              <a:rPr lang="en-US" sz="2400" dirty="0" smtClean="0"/>
              <a:t> for entire website but want to change a style for </a:t>
            </a:r>
            <a:r>
              <a:rPr lang="en-US" sz="2400" dirty="0" smtClean="0"/>
              <a:t>one </a:t>
            </a:r>
            <a:r>
              <a:rPr lang="en-US" sz="2400" u="sng" dirty="0" smtClean="0"/>
              <a:t>specific page</a:t>
            </a:r>
          </a:p>
          <a:p>
            <a:pPr lvl="1" eaLnBrk="1" hangingPunct="1"/>
            <a:r>
              <a:rPr lang="en-US" sz="2400" b="1" dirty="0" smtClean="0"/>
              <a:t>Example</a:t>
            </a:r>
            <a:r>
              <a:rPr lang="en-US" sz="2400" dirty="0" smtClean="0"/>
              <a:t>: </a:t>
            </a:r>
            <a:r>
              <a:rPr lang="en-US" sz="2400" dirty="0" smtClean="0">
                <a:solidFill>
                  <a:schemeClr val="accent2"/>
                </a:solidFill>
              </a:rPr>
              <a:t>all pages have blue hyperlinks except</a:t>
            </a:r>
            <a:r>
              <a:rPr lang="en-US" sz="2400" dirty="0" smtClean="0"/>
              <a:t> </a:t>
            </a:r>
            <a:r>
              <a:rPr lang="en-US" sz="2400" dirty="0" smtClean="0">
                <a:solidFill>
                  <a:srgbClr val="009900"/>
                </a:solidFill>
              </a:rPr>
              <a:t>homepage, which has all green links</a:t>
            </a:r>
          </a:p>
          <a:p>
            <a:pPr eaLnBrk="1" hangingPunct="1"/>
            <a:r>
              <a:rPr lang="en-US" sz="2800" b="1" dirty="0" smtClean="0"/>
              <a:t>Inline statements</a:t>
            </a:r>
            <a:r>
              <a:rPr lang="en-US" sz="2800" dirty="0" smtClean="0"/>
              <a:t> are useful </a:t>
            </a:r>
          </a:p>
          <a:p>
            <a:pPr lvl="1" eaLnBrk="1" hangingPunct="1"/>
            <a:r>
              <a:rPr lang="en-US" sz="2400" dirty="0" smtClean="0"/>
              <a:t>if you want to change a </a:t>
            </a:r>
            <a:r>
              <a:rPr lang="en-US" sz="2400" u="sng" dirty="0" smtClean="0"/>
              <a:t>specific instance</a:t>
            </a:r>
            <a:r>
              <a:rPr lang="en-US" sz="2400" dirty="0" smtClean="0"/>
              <a:t> of a style</a:t>
            </a:r>
          </a:p>
          <a:p>
            <a:pPr lvl="1" eaLnBrk="1" hangingPunct="1"/>
            <a:r>
              <a:rPr lang="en-US" sz="2400" b="1" dirty="0" smtClean="0"/>
              <a:t>Example</a:t>
            </a:r>
            <a:r>
              <a:rPr lang="en-US" sz="2400" dirty="0" smtClean="0"/>
              <a:t>:  </a:t>
            </a:r>
            <a:r>
              <a:rPr lang="en-US" sz="2400" dirty="0" smtClean="0">
                <a:solidFill>
                  <a:srgbClr val="009900"/>
                </a:solidFill>
              </a:rPr>
              <a:t>All hyperlinks on homepage are green</a:t>
            </a:r>
            <a:r>
              <a:rPr lang="en-US" sz="2400" dirty="0" smtClean="0"/>
              <a:t> </a:t>
            </a:r>
            <a:r>
              <a:rPr lang="en-US" sz="2400" dirty="0" smtClean="0">
                <a:solidFill>
                  <a:srgbClr val="CC0000"/>
                </a:solidFill>
              </a:rPr>
              <a:t>except for </a:t>
            </a:r>
            <a:r>
              <a:rPr lang="en-US" sz="2400" b="1" u="sng" dirty="0" smtClean="0">
                <a:solidFill>
                  <a:srgbClr val="CC0000"/>
                </a:solidFill>
              </a:rPr>
              <a:t>one</a:t>
            </a:r>
            <a:r>
              <a:rPr lang="en-US" sz="2400" dirty="0" smtClean="0">
                <a:solidFill>
                  <a:srgbClr val="CC0000"/>
                </a:solidFill>
              </a:rPr>
              <a:t> specific link which is red</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274638"/>
            <a:ext cx="8229600" cy="792162"/>
          </a:xfrm>
        </p:spPr>
        <p:txBody>
          <a:bodyPr/>
          <a:lstStyle/>
          <a:p>
            <a:pPr eaLnBrk="1" hangingPunct="1"/>
            <a:r>
              <a:rPr lang="en-US" smtClean="0"/>
              <a:t>Alternate Style Sheets</a:t>
            </a:r>
          </a:p>
        </p:txBody>
      </p:sp>
      <p:sp>
        <p:nvSpPr>
          <p:cNvPr id="33794" name="Rectangle 3"/>
          <p:cNvSpPr>
            <a:spLocks noGrp="1" noChangeArrowheads="1"/>
          </p:cNvSpPr>
          <p:nvPr>
            <p:ph type="body" idx="1"/>
          </p:nvPr>
        </p:nvSpPr>
        <p:spPr>
          <a:xfrm>
            <a:off x="457200" y="1143000"/>
            <a:ext cx="8229600" cy="5410200"/>
          </a:xfrm>
        </p:spPr>
        <p:txBody>
          <a:bodyPr/>
          <a:lstStyle/>
          <a:p>
            <a:pPr eaLnBrk="1" hangingPunct="1">
              <a:lnSpc>
                <a:spcPct val="90000"/>
              </a:lnSpc>
            </a:pPr>
            <a:r>
              <a:rPr lang="en-US" sz="2400" dirty="0" smtClean="0"/>
              <a:t>True spirit of separation between content and style</a:t>
            </a:r>
          </a:p>
          <a:p>
            <a:pPr eaLnBrk="1" hangingPunct="1">
              <a:lnSpc>
                <a:spcPct val="90000"/>
              </a:lnSpc>
            </a:pPr>
            <a:r>
              <a:rPr lang="en-US" sz="2400" dirty="0" smtClean="0"/>
              <a:t>Poor history of browser support</a:t>
            </a:r>
            <a:br>
              <a:rPr lang="en-US" sz="2400" dirty="0" smtClean="0"/>
            </a:br>
            <a:r>
              <a:rPr lang="en-US" sz="2400" dirty="0" smtClean="0"/>
              <a:t/>
            </a:r>
            <a:br>
              <a:rPr lang="en-US" sz="2400" dirty="0" smtClean="0"/>
            </a:br>
            <a:r>
              <a:rPr lang="en-US" sz="2400" dirty="0" smtClean="0">
                <a:solidFill>
                  <a:schemeClr val="hlink"/>
                </a:solidFill>
              </a:rPr>
              <a:t>&lt;</a:t>
            </a:r>
            <a:r>
              <a:rPr lang="en-US" sz="2400" dirty="0" smtClean="0">
                <a:solidFill>
                  <a:schemeClr val="hlink"/>
                </a:solidFill>
              </a:rPr>
              <a:t>head&gt;</a:t>
            </a:r>
            <a:br>
              <a:rPr lang="en-US" sz="2400" dirty="0" smtClean="0">
                <a:solidFill>
                  <a:schemeClr val="hlink"/>
                </a:solidFill>
              </a:rPr>
            </a:br>
            <a:r>
              <a:rPr lang="en-US" sz="2400" dirty="0" smtClean="0">
                <a:solidFill>
                  <a:schemeClr val="hlink"/>
                </a:solidFill>
              </a:rPr>
              <a:t/>
            </a:r>
            <a:br>
              <a:rPr lang="en-US" sz="2400" dirty="0" smtClean="0">
                <a:solidFill>
                  <a:schemeClr val="hlink"/>
                </a:solidFill>
              </a:rPr>
            </a:br>
            <a:r>
              <a:rPr lang="en-US" sz="2400" dirty="0" smtClean="0">
                <a:solidFill>
                  <a:schemeClr val="hlink"/>
                </a:solidFill>
              </a:rPr>
              <a:t>&lt;link </a:t>
            </a:r>
            <a:r>
              <a:rPr lang="en-US" sz="2400" b="1" dirty="0" err="1" smtClean="0">
                <a:solidFill>
                  <a:schemeClr val="hlink"/>
                </a:solidFill>
              </a:rPr>
              <a:t>rel</a:t>
            </a:r>
            <a:r>
              <a:rPr lang="en-US" sz="2400" b="1" dirty="0" smtClean="0">
                <a:solidFill>
                  <a:schemeClr val="hlink"/>
                </a:solidFill>
              </a:rPr>
              <a:t>=“</a:t>
            </a:r>
            <a:r>
              <a:rPr lang="en-US" sz="2400" b="1" dirty="0" err="1" smtClean="0">
                <a:solidFill>
                  <a:schemeClr val="accent2"/>
                </a:solidFill>
              </a:rPr>
              <a:t>stylesheet</a:t>
            </a:r>
            <a:r>
              <a:rPr lang="en-US" sz="2400" b="1" dirty="0" smtClean="0">
                <a:solidFill>
                  <a:schemeClr val="hlink"/>
                </a:solidFill>
              </a:rPr>
              <a:t>”</a:t>
            </a:r>
            <a:r>
              <a:rPr lang="en-US" sz="2400" dirty="0" smtClean="0">
                <a:solidFill>
                  <a:schemeClr val="hlink"/>
                </a:solidFill>
              </a:rPr>
              <a:t> </a:t>
            </a:r>
            <a:r>
              <a:rPr lang="en-US" sz="2400" dirty="0" err="1" smtClean="0">
                <a:solidFill>
                  <a:schemeClr val="hlink"/>
                </a:solidFill>
              </a:rPr>
              <a:t>href</a:t>
            </a:r>
            <a:r>
              <a:rPr lang="en-US" sz="2400" dirty="0" smtClean="0">
                <a:solidFill>
                  <a:schemeClr val="hlink"/>
                </a:solidFill>
              </a:rPr>
              <a:t>=“</a:t>
            </a:r>
            <a:r>
              <a:rPr lang="en-US" sz="2400" dirty="0" err="1" smtClean="0">
                <a:solidFill>
                  <a:schemeClr val="accent2"/>
                </a:solidFill>
              </a:rPr>
              <a:t>style.css</a:t>
            </a:r>
            <a:r>
              <a:rPr lang="en-US" sz="2400" dirty="0" smtClean="0">
                <a:solidFill>
                  <a:schemeClr val="hlink"/>
                </a:solidFill>
              </a:rPr>
              <a:t>”</a:t>
            </a:r>
            <a:br>
              <a:rPr lang="en-US" sz="2400" dirty="0" smtClean="0">
                <a:solidFill>
                  <a:schemeClr val="hlink"/>
                </a:solidFill>
              </a:rPr>
            </a:br>
            <a:r>
              <a:rPr lang="en-US" sz="2400" dirty="0" smtClean="0">
                <a:solidFill>
                  <a:schemeClr val="hlink"/>
                </a:solidFill>
              </a:rPr>
              <a:t> type=“</a:t>
            </a:r>
            <a:r>
              <a:rPr lang="en-US" sz="2400" dirty="0" smtClean="0">
                <a:solidFill>
                  <a:schemeClr val="accent2"/>
                </a:solidFill>
              </a:rPr>
              <a:t>text/</a:t>
            </a:r>
            <a:r>
              <a:rPr lang="en-US" sz="2400" dirty="0" err="1" smtClean="0">
                <a:solidFill>
                  <a:schemeClr val="accent2"/>
                </a:solidFill>
              </a:rPr>
              <a:t>css</a:t>
            </a:r>
            <a:r>
              <a:rPr lang="en-US" sz="2400" dirty="0" smtClean="0">
                <a:solidFill>
                  <a:schemeClr val="hlink"/>
                </a:solidFill>
              </a:rPr>
              <a:t>” title=“</a:t>
            </a:r>
            <a:r>
              <a:rPr lang="en-US" sz="2400" dirty="0" smtClean="0">
                <a:solidFill>
                  <a:schemeClr val="accent2"/>
                </a:solidFill>
              </a:rPr>
              <a:t>Default Styles</a:t>
            </a:r>
            <a:r>
              <a:rPr lang="en-US" sz="2400" dirty="0" smtClean="0">
                <a:solidFill>
                  <a:schemeClr val="hlink"/>
                </a:solidFill>
              </a:rPr>
              <a:t>”/&gt;</a:t>
            </a:r>
            <a:br>
              <a:rPr lang="en-US" sz="2400" dirty="0" smtClean="0">
                <a:solidFill>
                  <a:schemeClr val="hlink"/>
                </a:solidFill>
              </a:rPr>
            </a:br>
            <a:r>
              <a:rPr lang="en-US" sz="2400" dirty="0" smtClean="0">
                <a:solidFill>
                  <a:schemeClr val="hlink"/>
                </a:solidFill>
              </a:rPr>
              <a:t/>
            </a:r>
            <a:br>
              <a:rPr lang="en-US" sz="2400" dirty="0" smtClean="0">
                <a:solidFill>
                  <a:schemeClr val="hlink"/>
                </a:solidFill>
              </a:rPr>
            </a:br>
            <a:r>
              <a:rPr lang="en-US" sz="2400" dirty="0" smtClean="0">
                <a:solidFill>
                  <a:schemeClr val="hlink"/>
                </a:solidFill>
              </a:rPr>
              <a:t>&lt;link </a:t>
            </a:r>
            <a:r>
              <a:rPr lang="en-US" sz="2400" b="1" dirty="0" err="1" smtClean="0">
                <a:solidFill>
                  <a:schemeClr val="hlink"/>
                </a:solidFill>
              </a:rPr>
              <a:t>rel</a:t>
            </a:r>
            <a:r>
              <a:rPr lang="en-US" sz="2400" b="1" dirty="0" smtClean="0">
                <a:solidFill>
                  <a:schemeClr val="hlink"/>
                </a:solidFill>
              </a:rPr>
              <a:t>=“</a:t>
            </a:r>
            <a:r>
              <a:rPr lang="en-US" sz="2400" b="1" dirty="0" smtClean="0">
                <a:solidFill>
                  <a:schemeClr val="accent2"/>
                </a:solidFill>
              </a:rPr>
              <a:t>alternate </a:t>
            </a:r>
            <a:r>
              <a:rPr lang="en-US" sz="2400" b="1" dirty="0" err="1" smtClean="0">
                <a:solidFill>
                  <a:schemeClr val="accent2"/>
                </a:solidFill>
              </a:rPr>
              <a:t>stylesheet</a:t>
            </a:r>
            <a:r>
              <a:rPr lang="en-US" sz="2400" b="1" dirty="0" smtClean="0">
                <a:solidFill>
                  <a:schemeClr val="hlink"/>
                </a:solidFill>
              </a:rPr>
              <a:t>”</a:t>
            </a:r>
            <a:r>
              <a:rPr lang="en-US" sz="2400" dirty="0" smtClean="0">
                <a:solidFill>
                  <a:schemeClr val="hlink"/>
                </a:solidFill>
              </a:rPr>
              <a:t> </a:t>
            </a:r>
            <a:r>
              <a:rPr lang="en-US" sz="2400" dirty="0" err="1" smtClean="0">
                <a:solidFill>
                  <a:schemeClr val="hlink"/>
                </a:solidFill>
              </a:rPr>
              <a:t>href</a:t>
            </a:r>
            <a:r>
              <a:rPr lang="en-US" sz="2400" dirty="0" smtClean="0">
                <a:solidFill>
                  <a:schemeClr val="hlink"/>
                </a:solidFill>
              </a:rPr>
              <a:t>=“</a:t>
            </a:r>
            <a:r>
              <a:rPr lang="en-US" sz="2400" dirty="0" err="1" smtClean="0">
                <a:solidFill>
                  <a:schemeClr val="accent2"/>
                </a:solidFill>
              </a:rPr>
              <a:t>style.css</a:t>
            </a:r>
            <a:r>
              <a:rPr lang="en-US" sz="2400" dirty="0" smtClean="0">
                <a:solidFill>
                  <a:schemeClr val="hlink"/>
                </a:solidFill>
              </a:rPr>
              <a:t>” </a:t>
            </a:r>
            <a:br>
              <a:rPr lang="en-US" sz="2400" dirty="0" smtClean="0">
                <a:solidFill>
                  <a:schemeClr val="hlink"/>
                </a:solidFill>
              </a:rPr>
            </a:br>
            <a:r>
              <a:rPr lang="en-US" sz="2400" dirty="0" smtClean="0">
                <a:solidFill>
                  <a:schemeClr val="hlink"/>
                </a:solidFill>
              </a:rPr>
              <a:t>type=“</a:t>
            </a:r>
            <a:r>
              <a:rPr lang="en-US" sz="2400" dirty="0" smtClean="0">
                <a:solidFill>
                  <a:schemeClr val="accent2"/>
                </a:solidFill>
              </a:rPr>
              <a:t>text/</a:t>
            </a:r>
            <a:r>
              <a:rPr lang="en-US" sz="2400" dirty="0" err="1" smtClean="0">
                <a:solidFill>
                  <a:schemeClr val="accent2"/>
                </a:solidFill>
              </a:rPr>
              <a:t>css</a:t>
            </a:r>
            <a:r>
              <a:rPr lang="en-US" sz="2400" dirty="0" smtClean="0">
                <a:solidFill>
                  <a:schemeClr val="hlink"/>
                </a:solidFill>
              </a:rPr>
              <a:t>” title=“</a:t>
            </a:r>
            <a:r>
              <a:rPr lang="en-US" sz="2400" dirty="0" smtClean="0">
                <a:solidFill>
                  <a:schemeClr val="accent2"/>
                </a:solidFill>
              </a:rPr>
              <a:t>Large Font</a:t>
            </a:r>
            <a:r>
              <a:rPr lang="en-US" sz="2400" dirty="0" smtClean="0">
                <a:solidFill>
                  <a:schemeClr val="hlink"/>
                </a:solidFill>
              </a:rPr>
              <a:t>”/&gt;</a:t>
            </a:r>
            <a:br>
              <a:rPr lang="en-US" sz="2400" dirty="0" smtClean="0">
                <a:solidFill>
                  <a:schemeClr val="hlink"/>
                </a:solidFill>
              </a:rPr>
            </a:br>
            <a:r>
              <a:rPr lang="en-US" sz="2400" dirty="0" smtClean="0">
                <a:solidFill>
                  <a:schemeClr val="hlink"/>
                </a:solidFill>
              </a:rPr>
              <a:t/>
            </a:r>
            <a:br>
              <a:rPr lang="en-US" sz="2400" dirty="0" smtClean="0">
                <a:solidFill>
                  <a:schemeClr val="hlink"/>
                </a:solidFill>
              </a:rPr>
            </a:br>
            <a:r>
              <a:rPr lang="en-US" sz="2400" dirty="0" smtClean="0">
                <a:solidFill>
                  <a:schemeClr val="hlink"/>
                </a:solidFill>
              </a:rPr>
              <a:t>&lt;link </a:t>
            </a:r>
            <a:r>
              <a:rPr lang="en-US" sz="2400" b="1" dirty="0" err="1" smtClean="0">
                <a:solidFill>
                  <a:schemeClr val="hlink"/>
                </a:solidFill>
              </a:rPr>
              <a:t>rel</a:t>
            </a:r>
            <a:r>
              <a:rPr lang="en-US" sz="2400" b="1" dirty="0" smtClean="0">
                <a:solidFill>
                  <a:schemeClr val="hlink"/>
                </a:solidFill>
              </a:rPr>
              <a:t>=“</a:t>
            </a:r>
            <a:r>
              <a:rPr lang="en-US" sz="2400" b="1" dirty="0" smtClean="0">
                <a:solidFill>
                  <a:schemeClr val="accent2"/>
                </a:solidFill>
              </a:rPr>
              <a:t>alternate </a:t>
            </a:r>
            <a:r>
              <a:rPr lang="en-US" sz="2400" b="1" dirty="0" err="1" smtClean="0">
                <a:solidFill>
                  <a:schemeClr val="accent2"/>
                </a:solidFill>
              </a:rPr>
              <a:t>stylesheet</a:t>
            </a:r>
            <a:r>
              <a:rPr lang="en-US" sz="2400" b="1" dirty="0" smtClean="0">
                <a:solidFill>
                  <a:schemeClr val="hlink"/>
                </a:solidFill>
              </a:rPr>
              <a:t>”</a:t>
            </a:r>
            <a:r>
              <a:rPr lang="en-US" sz="2400" dirty="0" smtClean="0">
                <a:solidFill>
                  <a:schemeClr val="hlink"/>
                </a:solidFill>
              </a:rPr>
              <a:t> </a:t>
            </a:r>
            <a:r>
              <a:rPr lang="en-US" sz="2400" dirty="0" err="1" smtClean="0">
                <a:solidFill>
                  <a:schemeClr val="hlink"/>
                </a:solidFill>
              </a:rPr>
              <a:t>href</a:t>
            </a:r>
            <a:r>
              <a:rPr lang="en-US" sz="2400" dirty="0" smtClean="0">
                <a:solidFill>
                  <a:schemeClr val="hlink"/>
                </a:solidFill>
              </a:rPr>
              <a:t>=“</a:t>
            </a:r>
            <a:r>
              <a:rPr lang="en-US" sz="2400" dirty="0" err="1" smtClean="0">
                <a:solidFill>
                  <a:schemeClr val="accent2"/>
                </a:solidFill>
              </a:rPr>
              <a:t>style.css</a:t>
            </a:r>
            <a:r>
              <a:rPr lang="en-US" sz="2400" dirty="0" smtClean="0">
                <a:solidFill>
                  <a:schemeClr val="hlink"/>
                </a:solidFill>
              </a:rPr>
              <a:t>” </a:t>
            </a:r>
            <a:br>
              <a:rPr lang="en-US" sz="2400" dirty="0" smtClean="0">
                <a:solidFill>
                  <a:schemeClr val="hlink"/>
                </a:solidFill>
              </a:rPr>
            </a:br>
            <a:r>
              <a:rPr lang="en-US" sz="2400" dirty="0" smtClean="0">
                <a:solidFill>
                  <a:schemeClr val="hlink"/>
                </a:solidFill>
              </a:rPr>
              <a:t>type=“</a:t>
            </a:r>
            <a:r>
              <a:rPr lang="en-US" sz="2400" dirty="0" smtClean="0">
                <a:solidFill>
                  <a:schemeClr val="accent2"/>
                </a:solidFill>
              </a:rPr>
              <a:t>text/</a:t>
            </a:r>
            <a:r>
              <a:rPr lang="en-US" sz="2400" dirty="0" err="1" smtClean="0">
                <a:solidFill>
                  <a:schemeClr val="accent2"/>
                </a:solidFill>
              </a:rPr>
              <a:t>css</a:t>
            </a:r>
            <a:r>
              <a:rPr lang="en-US" sz="2400" dirty="0" smtClean="0">
                <a:solidFill>
                  <a:schemeClr val="hlink"/>
                </a:solidFill>
              </a:rPr>
              <a:t>” title=“</a:t>
            </a:r>
            <a:r>
              <a:rPr lang="en-US" sz="2400" dirty="0" smtClean="0">
                <a:solidFill>
                  <a:schemeClr val="accent2"/>
                </a:solidFill>
              </a:rPr>
              <a:t>Minimal Styles</a:t>
            </a:r>
            <a:r>
              <a:rPr lang="en-US" sz="2400" dirty="0" smtClean="0">
                <a:solidFill>
                  <a:schemeClr val="hlink"/>
                </a:solidFill>
              </a:rPr>
              <a:t>”/&gt;</a:t>
            </a:r>
            <a:br>
              <a:rPr lang="en-US" sz="2400" dirty="0" smtClean="0">
                <a:solidFill>
                  <a:schemeClr val="hlink"/>
                </a:solidFill>
              </a:rPr>
            </a:br>
            <a:r>
              <a:rPr lang="en-US" sz="2400" dirty="0" smtClean="0">
                <a:solidFill>
                  <a:schemeClr val="hlink"/>
                </a:solidFill>
              </a:rPr>
              <a:t/>
            </a:r>
            <a:br>
              <a:rPr lang="en-US" sz="2400" dirty="0" smtClean="0">
                <a:solidFill>
                  <a:schemeClr val="hlink"/>
                </a:solidFill>
              </a:rPr>
            </a:br>
            <a:r>
              <a:rPr lang="en-US" sz="2400" dirty="0" smtClean="0">
                <a:solidFill>
                  <a:schemeClr val="hlink"/>
                </a:solidFill>
              </a:rPr>
              <a:t>&lt;/head&gt;</a:t>
            </a:r>
            <a:endParaRPr lang="en-US" sz="2400" dirty="0" smtClean="0"/>
          </a:p>
          <a:p>
            <a:pPr eaLnBrk="1" hangingPunct="1">
              <a:lnSpc>
                <a:spcPct val="90000"/>
              </a:lnSpc>
            </a:pP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57200" y="274638"/>
            <a:ext cx="8229600" cy="792162"/>
          </a:xfrm>
        </p:spPr>
        <p:txBody>
          <a:bodyPr/>
          <a:lstStyle/>
          <a:p>
            <a:pPr eaLnBrk="1" hangingPunct="1"/>
            <a:r>
              <a:rPr lang="en-US" smtClean="0"/>
              <a:t>Style Sheets for different Media</a:t>
            </a:r>
          </a:p>
        </p:txBody>
      </p:sp>
      <p:sp>
        <p:nvSpPr>
          <p:cNvPr id="35842" name="Rectangle 3"/>
          <p:cNvSpPr>
            <a:spLocks noGrp="1" noChangeArrowheads="1"/>
          </p:cNvSpPr>
          <p:nvPr>
            <p:ph type="body" idx="1"/>
          </p:nvPr>
        </p:nvSpPr>
        <p:spPr>
          <a:xfrm>
            <a:off x="457200" y="1143000"/>
            <a:ext cx="8229600" cy="5410200"/>
          </a:xfrm>
        </p:spPr>
        <p:txBody>
          <a:bodyPr/>
          <a:lstStyle/>
          <a:p>
            <a:pPr eaLnBrk="1" hangingPunct="1">
              <a:lnSpc>
                <a:spcPct val="90000"/>
              </a:lnSpc>
            </a:pPr>
            <a:r>
              <a:rPr lang="en-US" sz="2400" smtClean="0"/>
              <a:t>Device/Browser determines the media</a:t>
            </a:r>
          </a:p>
          <a:p>
            <a:pPr eaLnBrk="1" hangingPunct="1">
              <a:lnSpc>
                <a:spcPct val="90000"/>
              </a:lnSpc>
            </a:pPr>
            <a:r>
              <a:rPr lang="en-US" sz="2400" smtClean="0"/>
              <a:t>Actually supported by IE6</a:t>
            </a:r>
            <a:br>
              <a:rPr lang="en-US" sz="2400" smtClean="0"/>
            </a:br>
            <a:r>
              <a:rPr lang="en-US" sz="2400" smtClean="0"/>
              <a:t/>
            </a:r>
            <a:br>
              <a:rPr lang="en-US" sz="2400" smtClean="0"/>
            </a:br>
            <a:r>
              <a:rPr lang="en-US" sz="2400" smtClean="0">
                <a:solidFill>
                  <a:schemeClr val="hlink"/>
                </a:solidFill>
              </a:rPr>
              <a:t>&lt;head&gt;</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&lt;link rel=“</a:t>
            </a:r>
            <a:r>
              <a:rPr lang="en-US" sz="2400" smtClean="0">
                <a:solidFill>
                  <a:schemeClr val="accent2"/>
                </a:solidFill>
              </a:rPr>
              <a:t>stylesheet</a:t>
            </a:r>
            <a:r>
              <a:rPr lang="en-US" sz="2400" smtClean="0">
                <a:solidFill>
                  <a:schemeClr val="hlink"/>
                </a:solidFill>
              </a:rPr>
              <a:t>” href=“</a:t>
            </a:r>
            <a:r>
              <a:rPr lang="en-US" sz="2400" smtClean="0">
                <a:solidFill>
                  <a:schemeClr val="accent2"/>
                </a:solidFill>
              </a:rPr>
              <a:t>style.css</a:t>
            </a:r>
            <a:r>
              <a:rPr lang="en-US" sz="2400" smtClean="0">
                <a:solidFill>
                  <a:schemeClr val="hlink"/>
                </a:solidFill>
              </a:rPr>
              <a:t>”</a:t>
            </a:r>
            <a:br>
              <a:rPr lang="en-US" sz="2400" smtClean="0">
                <a:solidFill>
                  <a:schemeClr val="hlink"/>
                </a:solidFill>
              </a:rPr>
            </a:br>
            <a:r>
              <a:rPr lang="en-US" sz="2400" smtClean="0">
                <a:solidFill>
                  <a:schemeClr val="hlink"/>
                </a:solidFill>
              </a:rPr>
              <a:t> type=“</a:t>
            </a:r>
            <a:r>
              <a:rPr lang="en-US" sz="2400" smtClean="0">
                <a:solidFill>
                  <a:schemeClr val="accent2"/>
                </a:solidFill>
              </a:rPr>
              <a:t>text/css</a:t>
            </a:r>
            <a:r>
              <a:rPr lang="en-US" sz="2400" smtClean="0">
                <a:solidFill>
                  <a:schemeClr val="hlink"/>
                </a:solidFill>
              </a:rPr>
              <a:t>” </a:t>
            </a:r>
            <a:r>
              <a:rPr lang="en-US" sz="2400" b="1" smtClean="0">
                <a:solidFill>
                  <a:schemeClr val="hlink"/>
                </a:solidFill>
              </a:rPr>
              <a:t>media=“</a:t>
            </a:r>
            <a:r>
              <a:rPr lang="en-US" sz="2400" b="1" smtClean="0">
                <a:solidFill>
                  <a:schemeClr val="accent2"/>
                </a:solidFill>
              </a:rPr>
              <a:t>Screen</a:t>
            </a:r>
            <a:r>
              <a:rPr lang="en-US" sz="2400" b="1" smtClean="0">
                <a:solidFill>
                  <a:schemeClr val="hlink"/>
                </a:solidFill>
              </a:rPr>
              <a:t>”</a:t>
            </a:r>
            <a:r>
              <a:rPr lang="en-US" sz="2400" smtClean="0">
                <a:solidFill>
                  <a:schemeClr val="hlink"/>
                </a:solidFill>
              </a:rPr>
              <a:t>/&gt;</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&lt;link rel=“</a:t>
            </a:r>
            <a:r>
              <a:rPr lang="en-US" sz="2400" smtClean="0">
                <a:solidFill>
                  <a:schemeClr val="accent2"/>
                </a:solidFill>
              </a:rPr>
              <a:t>stylesheet</a:t>
            </a:r>
            <a:r>
              <a:rPr lang="en-US" sz="2400" smtClean="0">
                <a:solidFill>
                  <a:schemeClr val="hlink"/>
                </a:solidFill>
              </a:rPr>
              <a:t>” href=“</a:t>
            </a:r>
            <a:r>
              <a:rPr lang="en-US" sz="2400" smtClean="0">
                <a:solidFill>
                  <a:schemeClr val="accent2"/>
                </a:solidFill>
              </a:rPr>
              <a:t>style.css</a:t>
            </a:r>
            <a:r>
              <a:rPr lang="en-US" sz="2400" smtClean="0">
                <a:solidFill>
                  <a:schemeClr val="hlink"/>
                </a:solidFill>
              </a:rPr>
              <a:t>”</a:t>
            </a:r>
            <a:br>
              <a:rPr lang="en-US" sz="2400" smtClean="0">
                <a:solidFill>
                  <a:schemeClr val="hlink"/>
                </a:solidFill>
              </a:rPr>
            </a:br>
            <a:r>
              <a:rPr lang="en-US" sz="2400" smtClean="0">
                <a:solidFill>
                  <a:schemeClr val="hlink"/>
                </a:solidFill>
              </a:rPr>
              <a:t> type=“</a:t>
            </a:r>
            <a:r>
              <a:rPr lang="en-US" sz="2400" smtClean="0">
                <a:solidFill>
                  <a:schemeClr val="accent2"/>
                </a:solidFill>
              </a:rPr>
              <a:t>text/css</a:t>
            </a:r>
            <a:r>
              <a:rPr lang="en-US" sz="2400" smtClean="0">
                <a:solidFill>
                  <a:schemeClr val="hlink"/>
                </a:solidFill>
              </a:rPr>
              <a:t>” </a:t>
            </a:r>
            <a:r>
              <a:rPr lang="en-US" sz="2400" b="1" smtClean="0">
                <a:solidFill>
                  <a:schemeClr val="hlink"/>
                </a:solidFill>
              </a:rPr>
              <a:t>media=“</a:t>
            </a:r>
            <a:r>
              <a:rPr lang="en-US" sz="2400" b="1" smtClean="0">
                <a:solidFill>
                  <a:schemeClr val="accent2"/>
                </a:solidFill>
              </a:rPr>
              <a:t>Print</a:t>
            </a:r>
            <a:r>
              <a:rPr lang="en-US" sz="2400" b="1" smtClean="0">
                <a:solidFill>
                  <a:schemeClr val="hlink"/>
                </a:solidFill>
              </a:rPr>
              <a:t>”</a:t>
            </a:r>
            <a:r>
              <a:rPr lang="en-US" sz="2400" smtClean="0">
                <a:solidFill>
                  <a:schemeClr val="hlink"/>
                </a:solidFill>
              </a:rPr>
              <a:t>/&gt;</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&lt;link rel=“</a:t>
            </a:r>
            <a:r>
              <a:rPr lang="en-US" sz="2400" smtClean="0">
                <a:solidFill>
                  <a:schemeClr val="accent2"/>
                </a:solidFill>
              </a:rPr>
              <a:t>stylesheet</a:t>
            </a:r>
            <a:r>
              <a:rPr lang="en-US" sz="2400" smtClean="0">
                <a:solidFill>
                  <a:schemeClr val="hlink"/>
                </a:solidFill>
              </a:rPr>
              <a:t>” href=“</a:t>
            </a:r>
            <a:r>
              <a:rPr lang="en-US" sz="2400" smtClean="0">
                <a:solidFill>
                  <a:schemeClr val="accent2"/>
                </a:solidFill>
              </a:rPr>
              <a:t>style.css</a:t>
            </a:r>
            <a:r>
              <a:rPr lang="en-US" sz="2400" smtClean="0">
                <a:solidFill>
                  <a:schemeClr val="hlink"/>
                </a:solidFill>
              </a:rPr>
              <a:t>”</a:t>
            </a:r>
            <a:br>
              <a:rPr lang="en-US" sz="2400" smtClean="0">
                <a:solidFill>
                  <a:schemeClr val="hlink"/>
                </a:solidFill>
              </a:rPr>
            </a:br>
            <a:r>
              <a:rPr lang="en-US" sz="2400" smtClean="0">
                <a:solidFill>
                  <a:schemeClr val="hlink"/>
                </a:solidFill>
              </a:rPr>
              <a:t> type=“</a:t>
            </a:r>
            <a:r>
              <a:rPr lang="en-US" sz="2400" smtClean="0">
                <a:solidFill>
                  <a:schemeClr val="accent2"/>
                </a:solidFill>
              </a:rPr>
              <a:t>text/css</a:t>
            </a:r>
            <a:r>
              <a:rPr lang="en-US" sz="2400" smtClean="0">
                <a:solidFill>
                  <a:schemeClr val="hlink"/>
                </a:solidFill>
              </a:rPr>
              <a:t>” </a:t>
            </a:r>
            <a:r>
              <a:rPr lang="en-US" sz="2400" b="1" smtClean="0">
                <a:solidFill>
                  <a:schemeClr val="hlink"/>
                </a:solidFill>
              </a:rPr>
              <a:t>media=“</a:t>
            </a:r>
            <a:r>
              <a:rPr lang="en-US" sz="2400" b="1" smtClean="0">
                <a:solidFill>
                  <a:schemeClr val="accent2"/>
                </a:solidFill>
              </a:rPr>
              <a:t>Handheld</a:t>
            </a:r>
            <a:r>
              <a:rPr lang="en-US" sz="2400" b="1" smtClean="0">
                <a:solidFill>
                  <a:schemeClr val="hlink"/>
                </a:solidFill>
              </a:rPr>
              <a:t>”</a:t>
            </a:r>
            <a:r>
              <a:rPr lang="en-US" sz="2400" smtClean="0">
                <a:solidFill>
                  <a:schemeClr val="hlink"/>
                </a:solidFill>
              </a:rPr>
              <a:t>/&gt;</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&lt;/head&gt;</a:t>
            </a:r>
            <a:endParaRPr lang="en-US" sz="2400" smtClean="0"/>
          </a:p>
          <a:p>
            <a:pPr eaLnBrk="1" hangingPunct="1">
              <a:lnSpc>
                <a:spcPct val="90000"/>
              </a:lnSpc>
            </a:pPr>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mtClean="0"/>
              <a:t>Style Sheets for different Media</a:t>
            </a:r>
          </a:p>
        </p:txBody>
      </p:sp>
      <p:sp>
        <p:nvSpPr>
          <p:cNvPr id="36866" name="Rectangle 3"/>
          <p:cNvSpPr>
            <a:spLocks noGrp="1" noChangeArrowheads="1"/>
          </p:cNvSpPr>
          <p:nvPr>
            <p:ph type="body" idx="1"/>
          </p:nvPr>
        </p:nvSpPr>
        <p:spPr/>
        <p:txBody>
          <a:bodyPr/>
          <a:lstStyle/>
          <a:p>
            <a:pPr eaLnBrk="1" hangingPunct="1"/>
            <a:r>
              <a:rPr lang="en-US" sz="2800" b="1" smtClean="0"/>
              <a:t>all</a:t>
            </a:r>
            <a:r>
              <a:rPr lang="en-US" sz="2800" smtClean="0"/>
              <a:t> – good for all Displays</a:t>
            </a:r>
          </a:p>
          <a:p>
            <a:pPr eaLnBrk="1" hangingPunct="1"/>
            <a:r>
              <a:rPr lang="en-US" sz="2800" b="1" smtClean="0"/>
              <a:t>Braille/embossed</a:t>
            </a:r>
            <a:r>
              <a:rPr lang="en-US" sz="2800" smtClean="0"/>
              <a:t> – for Braille printers</a:t>
            </a:r>
          </a:p>
          <a:p>
            <a:pPr eaLnBrk="1" hangingPunct="1"/>
            <a:r>
              <a:rPr lang="en-US" sz="2800" b="1" smtClean="0"/>
              <a:t>handheld</a:t>
            </a:r>
            <a:r>
              <a:rPr lang="en-US" sz="2800" smtClean="0"/>
              <a:t> – very low resolution, compact display</a:t>
            </a:r>
          </a:p>
          <a:p>
            <a:pPr eaLnBrk="1" hangingPunct="1"/>
            <a:r>
              <a:rPr lang="en-US" sz="2800" b="1" smtClean="0"/>
              <a:t>print</a:t>
            </a:r>
            <a:r>
              <a:rPr lang="en-US" sz="2800" smtClean="0"/>
              <a:t> – when printing on paper</a:t>
            </a:r>
          </a:p>
          <a:p>
            <a:pPr eaLnBrk="1" hangingPunct="1"/>
            <a:r>
              <a:rPr lang="en-US" sz="2800" b="1" smtClean="0"/>
              <a:t>projector</a:t>
            </a:r>
            <a:r>
              <a:rPr lang="en-US" sz="2800" smtClean="0"/>
              <a:t> – better color contrast, larger fonts</a:t>
            </a:r>
          </a:p>
          <a:p>
            <a:pPr eaLnBrk="1" hangingPunct="1"/>
            <a:r>
              <a:rPr lang="en-US" sz="2800" b="1" smtClean="0"/>
              <a:t>speech</a:t>
            </a:r>
            <a:r>
              <a:rPr lang="en-US" sz="2800" smtClean="0"/>
              <a:t> – screen readers for visually impaired</a:t>
            </a:r>
          </a:p>
          <a:p>
            <a:pPr eaLnBrk="1" hangingPunct="1"/>
            <a:r>
              <a:rPr lang="en-US" sz="2800" b="1" smtClean="0"/>
              <a:t>tty</a:t>
            </a:r>
            <a:r>
              <a:rPr lang="en-US" sz="2800" smtClean="0"/>
              <a:t> – teletype printers, very small, B&amp;W</a:t>
            </a:r>
          </a:p>
          <a:p>
            <a:pPr eaLnBrk="1" hangingPunct="1"/>
            <a:r>
              <a:rPr lang="en-US" sz="2800" b="1" smtClean="0"/>
              <a:t>tv</a:t>
            </a:r>
            <a:r>
              <a:rPr lang="en-US" sz="2800" smtClean="0"/>
              <a:t> – low resolution, low pixel contrast</a:t>
            </a:r>
          </a:p>
          <a:p>
            <a:pPr eaLnBrk="1" hangingPunct="1"/>
            <a:endParaRPr lang="en-US" sz="2800" smtClean="0"/>
          </a:p>
          <a:p>
            <a:pPr eaLnBrk="1" hangingPunct="1"/>
            <a:endParaRPr lang="en-US" sz="2800" smtClean="0"/>
          </a:p>
          <a:p>
            <a:pPr eaLnBrk="1" hangingPunct="1"/>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dirty="0" smtClean="0"/>
              <a:t>Example 1</a:t>
            </a:r>
            <a:endParaRPr lang="en-US" dirty="0" smtClean="0"/>
          </a:p>
        </p:txBody>
      </p:sp>
      <p:sp>
        <p:nvSpPr>
          <p:cNvPr id="17410" name="Text Placeholder 3"/>
          <p:cNvSpPr>
            <a:spLocks noGrp="1"/>
          </p:cNvSpPr>
          <p:nvPr>
            <p:ph type="body" idx="1"/>
          </p:nvPr>
        </p:nvSpPr>
        <p:spPr/>
        <p:txBody>
          <a:bodyPr/>
          <a:lstStyle/>
          <a:p>
            <a:pPr eaLnBrk="1" hangingPunct="1"/>
            <a:r>
              <a:rPr lang="en-US" smtClean="0"/>
              <a:t>How to make a box</a:t>
            </a:r>
          </a:p>
        </p:txBody>
      </p:sp>
      <p:sp>
        <p:nvSpPr>
          <p:cNvPr id="17411" name="Content Placeholder 2"/>
          <p:cNvSpPr>
            <a:spLocks noGrp="1"/>
          </p:cNvSpPr>
          <p:nvPr>
            <p:ph sz="half" idx="2"/>
          </p:nvPr>
        </p:nvSpPr>
        <p:spPr/>
        <p:txBody>
          <a:bodyPr/>
          <a:lstStyle/>
          <a:p>
            <a:pPr eaLnBrk="1" hangingPunct="1">
              <a:buFontTx/>
              <a:buNone/>
            </a:pPr>
            <a:r>
              <a:rPr lang="en-US" dirty="0" smtClean="0"/>
              <a:t>&lt;header&gt;</a:t>
            </a:r>
            <a:r>
              <a:rPr lang="en-US" dirty="0" smtClean="0"/>
              <a:t/>
            </a:r>
            <a:br>
              <a:rPr lang="en-US" dirty="0" smtClean="0"/>
            </a:br>
            <a:r>
              <a:rPr lang="en-US" dirty="0" smtClean="0"/>
              <a:t>&lt;h1&gt;My Web Page&lt;/h1&gt;</a:t>
            </a:r>
          </a:p>
          <a:p>
            <a:pPr eaLnBrk="1" hangingPunct="1">
              <a:buFontTx/>
              <a:buNone/>
            </a:pPr>
            <a:r>
              <a:rPr lang="en-US" dirty="0" smtClean="0"/>
              <a:t>&lt;</a:t>
            </a:r>
            <a:r>
              <a:rPr lang="en-US" dirty="0" smtClean="0"/>
              <a:t>/header&gt;</a:t>
            </a:r>
            <a:endParaRPr lang="en-US" dirty="0" smtClean="0"/>
          </a:p>
          <a:p>
            <a:pPr eaLnBrk="1" hangingPunct="1"/>
            <a:endParaRPr lang="en-US" dirty="0" smtClean="0"/>
          </a:p>
        </p:txBody>
      </p:sp>
      <p:sp>
        <p:nvSpPr>
          <p:cNvPr id="17412" name="Text Placeholder 4"/>
          <p:cNvSpPr>
            <a:spLocks noGrp="1"/>
          </p:cNvSpPr>
          <p:nvPr>
            <p:ph type="body" sz="quarter" idx="3"/>
          </p:nvPr>
        </p:nvSpPr>
        <p:spPr/>
        <p:txBody>
          <a:bodyPr/>
          <a:lstStyle/>
          <a:p>
            <a:pPr eaLnBrk="1" hangingPunct="1"/>
            <a:r>
              <a:rPr lang="en-US" smtClean="0"/>
              <a:t>CSS file</a:t>
            </a:r>
          </a:p>
        </p:txBody>
      </p:sp>
      <p:sp>
        <p:nvSpPr>
          <p:cNvPr id="17413" name="Content Placeholder 5"/>
          <p:cNvSpPr>
            <a:spLocks noGrp="1"/>
          </p:cNvSpPr>
          <p:nvPr>
            <p:ph sz="quarter" idx="4"/>
          </p:nvPr>
        </p:nvSpPr>
        <p:spPr/>
        <p:txBody>
          <a:bodyPr/>
          <a:lstStyle/>
          <a:p>
            <a:pPr eaLnBrk="1" hangingPunct="1">
              <a:buFontTx/>
              <a:buNone/>
            </a:pPr>
            <a:r>
              <a:rPr lang="en-US" dirty="0" smtClean="0"/>
              <a:t>header</a:t>
            </a:r>
            <a:r>
              <a:rPr lang="en-US" dirty="0" smtClean="0"/>
              <a:t> {</a:t>
            </a:r>
            <a:r>
              <a:rPr lang="en-US" dirty="0" smtClean="0"/>
              <a:t/>
            </a:r>
            <a:br>
              <a:rPr lang="en-US" dirty="0" smtClean="0"/>
            </a:br>
            <a:r>
              <a:rPr lang="en-US" i="1" dirty="0" smtClean="0"/>
              <a:t>width: 800px;</a:t>
            </a:r>
          </a:p>
          <a:p>
            <a:pPr eaLnBrk="1" hangingPunct="1">
              <a:buFontTx/>
              <a:buNone/>
            </a:pPr>
            <a:r>
              <a:rPr lang="en-US" i="1" dirty="0" smtClean="0"/>
              <a:t>	height: 100px;</a:t>
            </a:r>
          </a:p>
          <a:p>
            <a:pPr eaLnBrk="1" hangingPunct="1">
              <a:buFontTx/>
              <a:buNone/>
            </a:pPr>
            <a:r>
              <a:rPr lang="en-US" dirty="0" smtClean="0"/>
              <a:t>	border: 1px solid black;</a:t>
            </a:r>
          </a:p>
          <a:p>
            <a:pPr eaLnBrk="1" hangingPunct="1">
              <a:buFontTx/>
              <a:buNone/>
            </a:pPr>
            <a:r>
              <a:rPr lang="en-US" dirty="0" smtClean="0"/>
              <a: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mtClean="0"/>
              <a:t>Key Concepts</a:t>
            </a:r>
          </a:p>
        </p:txBody>
      </p:sp>
      <p:sp>
        <p:nvSpPr>
          <p:cNvPr id="37890" name="Rectangle 3"/>
          <p:cNvSpPr>
            <a:spLocks noGrp="1" noChangeArrowheads="1"/>
          </p:cNvSpPr>
          <p:nvPr>
            <p:ph type="body" idx="1"/>
          </p:nvPr>
        </p:nvSpPr>
        <p:spPr/>
        <p:txBody>
          <a:bodyPr/>
          <a:lstStyle/>
          <a:p>
            <a:pPr marL="609600" indent="-609600" eaLnBrk="1" hangingPunct="1">
              <a:lnSpc>
                <a:spcPct val="90000"/>
              </a:lnSpc>
              <a:buFontTx/>
              <a:buNone/>
            </a:pPr>
            <a:r>
              <a:rPr lang="en-US" smtClean="0"/>
              <a:t>These concepts go beyond Web Design</a:t>
            </a:r>
          </a:p>
          <a:p>
            <a:pPr marL="609600" indent="-609600" eaLnBrk="1" hangingPunct="1">
              <a:lnSpc>
                <a:spcPct val="90000"/>
              </a:lnSpc>
              <a:buFontTx/>
              <a:buAutoNum type="arabicPeriod"/>
            </a:pPr>
            <a:r>
              <a:rPr lang="en-US" b="1" smtClean="0"/>
              <a:t>Structure &amp; Inheritance</a:t>
            </a:r>
            <a:r>
              <a:rPr lang="en-US" smtClean="0"/>
              <a:t> – Object Oriented Design concept</a:t>
            </a:r>
          </a:p>
          <a:p>
            <a:pPr marL="609600" indent="-609600" eaLnBrk="1" hangingPunct="1">
              <a:lnSpc>
                <a:spcPct val="90000"/>
              </a:lnSpc>
              <a:buFontTx/>
              <a:buAutoNum type="arabicPeriod"/>
            </a:pPr>
            <a:r>
              <a:rPr lang="en-US" b="1" smtClean="0"/>
              <a:t>The Cascade</a:t>
            </a:r>
            <a:r>
              <a:rPr lang="en-US" smtClean="0"/>
              <a:t>: Cascading conflict resolution – general scheme used to resolve conflicting situations</a:t>
            </a:r>
          </a:p>
          <a:p>
            <a:pPr marL="609600" indent="-609600" eaLnBrk="1" hangingPunct="1">
              <a:lnSpc>
                <a:spcPct val="90000"/>
              </a:lnSpc>
              <a:buFontTx/>
              <a:buAutoNum type="arabicPeriod"/>
            </a:pPr>
            <a:r>
              <a:rPr lang="en-US" b="1" smtClean="0"/>
              <a:t>Inline vs. Block</a:t>
            </a:r>
          </a:p>
          <a:p>
            <a:pPr marL="609600" indent="-609600" eaLnBrk="1" hangingPunct="1">
              <a:lnSpc>
                <a:spcPct val="90000"/>
              </a:lnSpc>
              <a:buFontTx/>
              <a:buAutoNum type="arabicPeriod"/>
            </a:pPr>
            <a:r>
              <a:rPr lang="en-US" b="1" smtClean="0"/>
              <a:t>The Box Model</a:t>
            </a:r>
            <a:r>
              <a:rPr lang="en-US" smtClean="0"/>
              <a:t> – general layout model used in media design</a:t>
            </a:r>
          </a:p>
          <a:p>
            <a:pPr marL="609600" indent="-609600" eaLnBrk="1" hangingPunct="1">
              <a:lnSpc>
                <a:spcPct val="90000"/>
              </a:lnSpc>
            </a:pPr>
            <a:endParaRPr lang="en-US" smtClean="0"/>
          </a:p>
          <a:p>
            <a:pPr marL="609600" indent="-609600" eaLnBrk="1" hangingPunct="1">
              <a:lnSpc>
                <a:spcPct val="90000"/>
              </a:lnSpc>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743200" y="274638"/>
            <a:ext cx="5943600" cy="1143000"/>
          </a:xfrm>
        </p:spPr>
        <p:txBody>
          <a:bodyPr/>
          <a:lstStyle/>
          <a:p>
            <a:pPr eaLnBrk="1" hangingPunct="1"/>
            <a:r>
              <a:rPr lang="en-US" sz="3600" smtClean="0"/>
              <a:t>1. Structure &amp; Inheritance</a:t>
            </a:r>
          </a:p>
        </p:txBody>
      </p:sp>
      <p:sp>
        <p:nvSpPr>
          <p:cNvPr id="39938" name="Rectangle 3"/>
          <p:cNvSpPr>
            <a:spLocks noGrp="1" noChangeArrowheads="1"/>
          </p:cNvSpPr>
          <p:nvPr>
            <p:ph type="body" idx="1"/>
          </p:nvPr>
        </p:nvSpPr>
        <p:spPr>
          <a:xfrm>
            <a:off x="457200" y="609600"/>
            <a:ext cx="8229600" cy="6096000"/>
          </a:xfrm>
        </p:spPr>
        <p:txBody>
          <a:bodyPr/>
          <a:lstStyle/>
          <a:p>
            <a:pPr eaLnBrk="1" hangingPunct="1">
              <a:lnSpc>
                <a:spcPct val="80000"/>
              </a:lnSpc>
              <a:buFontTx/>
              <a:buNone/>
            </a:pPr>
            <a:r>
              <a:rPr lang="en-US" sz="2000" smtClean="0">
                <a:solidFill>
                  <a:schemeClr val="hlink"/>
                </a:solidFill>
              </a:rPr>
              <a:t>&lt;html&gt;</a:t>
            </a:r>
          </a:p>
          <a:p>
            <a:pPr eaLnBrk="1" hangingPunct="1">
              <a:lnSpc>
                <a:spcPct val="80000"/>
              </a:lnSpc>
              <a:buFontTx/>
              <a:buNone/>
            </a:pPr>
            <a:r>
              <a:rPr lang="en-US" sz="2000" smtClean="0">
                <a:solidFill>
                  <a:schemeClr val="hlink"/>
                </a:solidFill>
              </a:rPr>
              <a:t>&lt;head&gt;</a:t>
            </a:r>
          </a:p>
          <a:p>
            <a:pPr eaLnBrk="1" hangingPunct="1">
              <a:lnSpc>
                <a:spcPct val="80000"/>
              </a:lnSpc>
              <a:buFontTx/>
              <a:buNone/>
            </a:pPr>
            <a:r>
              <a:rPr lang="en-US" sz="2000" smtClean="0">
                <a:solidFill>
                  <a:schemeClr val="hlink"/>
                </a:solidFill>
              </a:rPr>
              <a:t>&lt;title&gt;</a:t>
            </a:r>
            <a:r>
              <a:rPr lang="en-US" sz="2000" smtClean="0"/>
              <a:t>Eric’s Webpage</a:t>
            </a:r>
            <a:r>
              <a:rPr lang="en-US" sz="2000" smtClean="0">
                <a:solidFill>
                  <a:schemeClr val="hlink"/>
                </a:solidFill>
              </a:rPr>
              <a:t>&lt;/title&gt;</a:t>
            </a:r>
          </a:p>
          <a:p>
            <a:pPr eaLnBrk="1" hangingPunct="1">
              <a:lnSpc>
                <a:spcPct val="80000"/>
              </a:lnSpc>
              <a:buFontTx/>
              <a:buNone/>
            </a:pPr>
            <a:r>
              <a:rPr lang="en-US" sz="2000" smtClean="0">
                <a:solidFill>
                  <a:schemeClr val="hlink"/>
                </a:solidFill>
              </a:rPr>
              <a:t>&lt;meta name=“</a:t>
            </a:r>
            <a:r>
              <a:rPr lang="en-US" sz="2000" smtClean="0">
                <a:solidFill>
                  <a:schemeClr val="accent2"/>
                </a:solidFill>
              </a:rPr>
              <a:t>description</a:t>
            </a:r>
            <a:r>
              <a:rPr lang="en-US" sz="2000" smtClean="0">
                <a:solidFill>
                  <a:schemeClr val="hlink"/>
                </a:solidFill>
              </a:rPr>
              <a:t>” content=“</a:t>
            </a:r>
            <a:r>
              <a:rPr lang="en-US" sz="2000" smtClean="0">
                <a:solidFill>
                  <a:schemeClr val="accent2"/>
                </a:solidFill>
              </a:rPr>
              <a:t>Eric Breimer</a:t>
            </a:r>
            <a:r>
              <a:rPr lang="en-US" sz="2000" smtClean="0">
                <a:solidFill>
                  <a:schemeClr val="hlink"/>
                </a:solidFill>
              </a:rPr>
              <a:t>”/&gt;</a:t>
            </a:r>
          </a:p>
          <a:p>
            <a:pPr eaLnBrk="1" hangingPunct="1">
              <a:lnSpc>
                <a:spcPct val="80000"/>
              </a:lnSpc>
              <a:buFontTx/>
              <a:buNone/>
            </a:pPr>
            <a:r>
              <a:rPr lang="en-US" sz="2000" smtClean="0">
                <a:solidFill>
                  <a:schemeClr val="hlink"/>
                </a:solidFill>
              </a:rPr>
              <a:t>&lt;/head&gt;</a:t>
            </a:r>
          </a:p>
          <a:p>
            <a:pPr eaLnBrk="1" hangingPunct="1">
              <a:lnSpc>
                <a:spcPct val="80000"/>
              </a:lnSpc>
              <a:buFontTx/>
              <a:buNone/>
            </a:pPr>
            <a:endParaRPr lang="en-US" sz="2000" smtClean="0">
              <a:solidFill>
                <a:schemeClr val="hlink"/>
              </a:solidFill>
            </a:endParaRPr>
          </a:p>
          <a:p>
            <a:pPr eaLnBrk="1" hangingPunct="1">
              <a:lnSpc>
                <a:spcPct val="80000"/>
              </a:lnSpc>
              <a:buFontTx/>
              <a:buNone/>
            </a:pPr>
            <a:r>
              <a:rPr lang="en-US" sz="2000" smtClean="0">
                <a:solidFill>
                  <a:schemeClr val="hlink"/>
                </a:solidFill>
              </a:rPr>
              <a:t>&lt;body&gt;</a:t>
            </a:r>
          </a:p>
          <a:p>
            <a:pPr eaLnBrk="1" hangingPunct="1">
              <a:lnSpc>
                <a:spcPct val="80000"/>
              </a:lnSpc>
              <a:buFontTx/>
              <a:buNone/>
            </a:pPr>
            <a:r>
              <a:rPr lang="en-US" sz="2000" smtClean="0">
                <a:solidFill>
                  <a:schemeClr val="hlink"/>
                </a:solidFill>
              </a:rPr>
              <a:t>&lt;h1&gt;</a:t>
            </a:r>
            <a:r>
              <a:rPr lang="en-US" sz="2000" smtClean="0"/>
              <a:t>About Me</a:t>
            </a:r>
            <a:r>
              <a:rPr lang="en-US" sz="2000" smtClean="0">
                <a:solidFill>
                  <a:schemeClr val="hlink"/>
                </a:solidFill>
              </a:rPr>
              <a:t>&lt;/h1&gt;</a:t>
            </a:r>
          </a:p>
          <a:p>
            <a:pPr eaLnBrk="1" hangingPunct="1">
              <a:lnSpc>
                <a:spcPct val="80000"/>
              </a:lnSpc>
              <a:buFontTx/>
              <a:buNone/>
            </a:pPr>
            <a:r>
              <a:rPr lang="en-US" sz="2000" smtClean="0">
                <a:solidFill>
                  <a:schemeClr val="hlink"/>
                </a:solidFill>
              </a:rPr>
              <a:t>&lt;p&gt;&lt;em&gt;</a:t>
            </a:r>
            <a:r>
              <a:rPr lang="en-US" sz="2000" smtClean="0"/>
              <a:t>Here is</a:t>
            </a:r>
            <a:r>
              <a:rPr lang="en-US" sz="2000" smtClean="0">
                <a:solidFill>
                  <a:schemeClr val="hlink"/>
                </a:solidFill>
              </a:rPr>
              <a:t>&lt;/em&gt;&lt;a href =“</a:t>
            </a:r>
            <a:r>
              <a:rPr lang="en-US" sz="2000" smtClean="0">
                <a:solidFill>
                  <a:schemeClr val="accent2"/>
                </a:solidFill>
              </a:rPr>
              <a:t>http…</a:t>
            </a:r>
            <a:r>
              <a:rPr lang="en-US" sz="2000" smtClean="0">
                <a:solidFill>
                  <a:schemeClr val="hlink"/>
                </a:solidFill>
              </a:rPr>
              <a:t>”&gt;&lt;b&gt;</a:t>
            </a:r>
            <a:r>
              <a:rPr lang="en-US" sz="2000" smtClean="0"/>
              <a:t>My other website</a:t>
            </a:r>
            <a:r>
              <a:rPr lang="en-US" sz="2000" smtClean="0">
                <a:solidFill>
                  <a:schemeClr val="hlink"/>
                </a:solidFill>
              </a:rPr>
              <a:t>&lt;/b&gt;&lt;/a&gt;&lt;/p&gt;</a:t>
            </a:r>
          </a:p>
          <a:p>
            <a:pPr eaLnBrk="1" hangingPunct="1">
              <a:lnSpc>
                <a:spcPct val="80000"/>
              </a:lnSpc>
              <a:buFontTx/>
              <a:buNone/>
            </a:pPr>
            <a:r>
              <a:rPr lang="en-US" sz="2000" smtClean="0">
                <a:solidFill>
                  <a:schemeClr val="hlink"/>
                </a:solidFill>
              </a:rPr>
              <a:t>&lt;h2&gt;</a:t>
            </a:r>
            <a:r>
              <a:rPr lang="en-US" sz="2000" smtClean="0"/>
              <a:t>Hot Links</a:t>
            </a:r>
            <a:r>
              <a:rPr lang="en-US" sz="2000" smtClean="0">
                <a:solidFill>
                  <a:schemeClr val="hlink"/>
                </a:solidFill>
              </a:rPr>
              <a:t>&lt;/h2&gt;</a:t>
            </a:r>
          </a:p>
          <a:p>
            <a:pPr eaLnBrk="1" hangingPunct="1">
              <a:lnSpc>
                <a:spcPct val="80000"/>
              </a:lnSpc>
              <a:buFontTx/>
              <a:buNone/>
            </a:pPr>
            <a:r>
              <a:rPr lang="en-US" sz="2000" smtClean="0">
                <a:solidFill>
                  <a:schemeClr val="hlink"/>
                </a:solidFill>
              </a:rPr>
              <a:t>&lt;ol&gt;</a:t>
            </a:r>
          </a:p>
          <a:p>
            <a:pPr eaLnBrk="1" hangingPunct="1">
              <a:lnSpc>
                <a:spcPct val="80000"/>
              </a:lnSpc>
              <a:buFontTx/>
              <a:buNone/>
            </a:pPr>
            <a:r>
              <a:rPr lang="en-US" sz="2000" smtClean="0">
                <a:solidFill>
                  <a:schemeClr val="hlink"/>
                </a:solidFill>
              </a:rPr>
              <a:t>&lt;li&gt;</a:t>
            </a:r>
            <a:r>
              <a:rPr lang="en-US" sz="2000" smtClean="0"/>
              <a:t>Yahoo</a:t>
            </a:r>
            <a:r>
              <a:rPr lang="en-US" sz="2000" smtClean="0">
                <a:solidFill>
                  <a:schemeClr val="hlink"/>
                </a:solidFill>
              </a:rPr>
              <a:t>&lt;/li&gt;</a:t>
            </a:r>
          </a:p>
          <a:p>
            <a:pPr eaLnBrk="1" hangingPunct="1">
              <a:lnSpc>
                <a:spcPct val="80000"/>
              </a:lnSpc>
              <a:buFontTx/>
              <a:buNone/>
            </a:pPr>
            <a:r>
              <a:rPr lang="en-US" sz="2000" smtClean="0">
                <a:solidFill>
                  <a:schemeClr val="hlink"/>
                </a:solidFill>
              </a:rPr>
              <a:t>&lt;li&gt;</a:t>
            </a:r>
            <a:r>
              <a:rPr lang="en-US" sz="2000" smtClean="0"/>
              <a:t>ESPN</a:t>
            </a:r>
            <a:r>
              <a:rPr lang="en-US" sz="2000" smtClean="0">
                <a:solidFill>
                  <a:schemeClr val="hlink"/>
                </a:solidFill>
              </a:rPr>
              <a:t>&lt;/li&gt;</a:t>
            </a:r>
          </a:p>
          <a:p>
            <a:pPr eaLnBrk="1" hangingPunct="1">
              <a:lnSpc>
                <a:spcPct val="80000"/>
              </a:lnSpc>
              <a:buFontTx/>
              <a:buNone/>
            </a:pPr>
            <a:r>
              <a:rPr lang="en-US" sz="2000" smtClean="0">
                <a:solidFill>
                  <a:schemeClr val="hlink"/>
                </a:solidFill>
              </a:rPr>
              <a:t>&lt;li&gt;</a:t>
            </a:r>
            <a:r>
              <a:rPr lang="en-US" sz="2000" smtClean="0"/>
              <a:t>ebay</a:t>
            </a:r>
            <a:r>
              <a:rPr lang="en-US" sz="2000" smtClean="0">
                <a:solidFill>
                  <a:schemeClr val="hlink"/>
                </a:solidFill>
              </a:rPr>
              <a:t>&lt;/li&gt;</a:t>
            </a:r>
          </a:p>
          <a:p>
            <a:pPr eaLnBrk="1" hangingPunct="1">
              <a:lnSpc>
                <a:spcPct val="80000"/>
              </a:lnSpc>
              <a:buFontTx/>
              <a:buNone/>
            </a:pPr>
            <a:r>
              <a:rPr lang="en-US" sz="2000" smtClean="0">
                <a:solidFill>
                  <a:schemeClr val="hlink"/>
                </a:solidFill>
              </a:rPr>
              <a:t>&lt;/ol&gt;</a:t>
            </a:r>
          </a:p>
          <a:p>
            <a:pPr eaLnBrk="1" hangingPunct="1">
              <a:lnSpc>
                <a:spcPct val="80000"/>
              </a:lnSpc>
              <a:buFontTx/>
              <a:buNone/>
            </a:pPr>
            <a:r>
              <a:rPr lang="en-US" sz="2000" smtClean="0">
                <a:solidFill>
                  <a:schemeClr val="hlink"/>
                </a:solidFill>
              </a:rPr>
              <a:t>&lt;p&gt;</a:t>
            </a:r>
            <a:r>
              <a:rPr lang="en-US" sz="2000" smtClean="0"/>
              <a:t>Blaa blaa blaa…</a:t>
            </a:r>
            <a:r>
              <a:rPr lang="en-US" sz="2000" smtClean="0">
                <a:solidFill>
                  <a:schemeClr val="hlink"/>
                </a:solidFill>
              </a:rPr>
              <a:t> &lt;/p&gt;</a:t>
            </a:r>
          </a:p>
          <a:p>
            <a:pPr eaLnBrk="1" hangingPunct="1">
              <a:lnSpc>
                <a:spcPct val="80000"/>
              </a:lnSpc>
              <a:buFontTx/>
              <a:buNone/>
            </a:pPr>
            <a:r>
              <a:rPr lang="en-US" sz="2000" smtClean="0">
                <a:solidFill>
                  <a:schemeClr val="hlink"/>
                </a:solidFill>
              </a:rPr>
              <a:t>&lt;/body&gt;</a:t>
            </a:r>
          </a:p>
          <a:p>
            <a:pPr eaLnBrk="1" hangingPunct="1">
              <a:lnSpc>
                <a:spcPct val="80000"/>
              </a:lnSpc>
              <a:buFontTx/>
              <a:buNone/>
            </a:pPr>
            <a:endParaRPr lang="en-US" sz="2000" smtClean="0">
              <a:solidFill>
                <a:schemeClr val="hlink"/>
              </a:solidFill>
            </a:endParaRPr>
          </a:p>
          <a:p>
            <a:pPr eaLnBrk="1" hangingPunct="1">
              <a:lnSpc>
                <a:spcPct val="80000"/>
              </a:lnSpc>
              <a:buFontTx/>
              <a:buNone/>
            </a:pPr>
            <a:r>
              <a:rPr lang="en-US" sz="2000" smtClean="0">
                <a:solidFill>
                  <a:schemeClr val="hlink"/>
                </a:solidFill>
              </a:rPr>
              <a:t>&lt;/html&gt;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mtClean="0"/>
              <a:t>1. Structure &amp; Inheritance</a:t>
            </a:r>
          </a:p>
        </p:txBody>
      </p:sp>
      <p:sp>
        <p:nvSpPr>
          <p:cNvPr id="40962" name="Text Box 4"/>
          <p:cNvSpPr txBox="1">
            <a:spLocks noChangeArrowheads="1"/>
          </p:cNvSpPr>
          <p:nvPr/>
        </p:nvSpPr>
        <p:spPr bwMode="auto">
          <a:xfrm>
            <a:off x="2209800" y="1524000"/>
            <a:ext cx="13716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html</a:t>
            </a:r>
          </a:p>
        </p:txBody>
      </p:sp>
      <p:sp>
        <p:nvSpPr>
          <p:cNvPr id="40963" name="Text Box 5"/>
          <p:cNvSpPr txBox="1">
            <a:spLocks noChangeArrowheads="1"/>
          </p:cNvSpPr>
          <p:nvPr/>
        </p:nvSpPr>
        <p:spPr bwMode="auto">
          <a:xfrm>
            <a:off x="990600" y="2514600"/>
            <a:ext cx="13716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head</a:t>
            </a:r>
          </a:p>
        </p:txBody>
      </p:sp>
      <p:sp>
        <p:nvSpPr>
          <p:cNvPr id="40964" name="Text Box 6"/>
          <p:cNvSpPr txBox="1">
            <a:spLocks noChangeArrowheads="1"/>
          </p:cNvSpPr>
          <p:nvPr/>
        </p:nvSpPr>
        <p:spPr bwMode="auto">
          <a:xfrm>
            <a:off x="3352800" y="2514600"/>
            <a:ext cx="13716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body</a:t>
            </a:r>
          </a:p>
        </p:txBody>
      </p:sp>
      <p:sp>
        <p:nvSpPr>
          <p:cNvPr id="40965" name="Text Box 7"/>
          <p:cNvSpPr txBox="1">
            <a:spLocks noChangeArrowheads="1"/>
          </p:cNvSpPr>
          <p:nvPr/>
        </p:nvSpPr>
        <p:spPr bwMode="auto">
          <a:xfrm>
            <a:off x="381000" y="3505200"/>
            <a:ext cx="1066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title</a:t>
            </a:r>
          </a:p>
        </p:txBody>
      </p:sp>
      <p:sp>
        <p:nvSpPr>
          <p:cNvPr id="40966" name="Text Box 8"/>
          <p:cNvSpPr txBox="1">
            <a:spLocks noChangeArrowheads="1"/>
          </p:cNvSpPr>
          <p:nvPr/>
        </p:nvSpPr>
        <p:spPr bwMode="auto">
          <a:xfrm>
            <a:off x="1676400" y="3505200"/>
            <a:ext cx="1066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meta</a:t>
            </a:r>
          </a:p>
        </p:txBody>
      </p:sp>
      <p:sp>
        <p:nvSpPr>
          <p:cNvPr id="40967" name="Text Box 9"/>
          <p:cNvSpPr txBox="1">
            <a:spLocks noChangeArrowheads="1"/>
          </p:cNvSpPr>
          <p:nvPr/>
        </p:nvSpPr>
        <p:spPr bwMode="auto">
          <a:xfrm>
            <a:off x="3048000" y="3505200"/>
            <a:ext cx="685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h1</a:t>
            </a:r>
          </a:p>
        </p:txBody>
      </p:sp>
      <p:sp>
        <p:nvSpPr>
          <p:cNvPr id="40968" name="Text Box 10"/>
          <p:cNvSpPr txBox="1">
            <a:spLocks noChangeArrowheads="1"/>
          </p:cNvSpPr>
          <p:nvPr/>
        </p:nvSpPr>
        <p:spPr bwMode="auto">
          <a:xfrm>
            <a:off x="4343400" y="3505200"/>
            <a:ext cx="685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p</a:t>
            </a:r>
          </a:p>
        </p:txBody>
      </p:sp>
      <p:sp>
        <p:nvSpPr>
          <p:cNvPr id="40969" name="Text Box 11"/>
          <p:cNvSpPr txBox="1">
            <a:spLocks noChangeArrowheads="1"/>
          </p:cNvSpPr>
          <p:nvPr/>
        </p:nvSpPr>
        <p:spPr bwMode="auto">
          <a:xfrm>
            <a:off x="6934200" y="3505200"/>
            <a:ext cx="685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ol</a:t>
            </a:r>
          </a:p>
        </p:txBody>
      </p:sp>
      <p:sp>
        <p:nvSpPr>
          <p:cNvPr id="40970" name="Text Box 12"/>
          <p:cNvSpPr txBox="1">
            <a:spLocks noChangeArrowheads="1"/>
          </p:cNvSpPr>
          <p:nvPr/>
        </p:nvSpPr>
        <p:spPr bwMode="auto">
          <a:xfrm>
            <a:off x="8153400" y="3505200"/>
            <a:ext cx="685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p</a:t>
            </a:r>
          </a:p>
        </p:txBody>
      </p:sp>
      <p:sp>
        <p:nvSpPr>
          <p:cNvPr id="40971" name="Text Box 13"/>
          <p:cNvSpPr txBox="1">
            <a:spLocks noChangeArrowheads="1"/>
          </p:cNvSpPr>
          <p:nvPr/>
        </p:nvSpPr>
        <p:spPr bwMode="auto">
          <a:xfrm>
            <a:off x="4114800" y="45005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em</a:t>
            </a:r>
          </a:p>
        </p:txBody>
      </p:sp>
      <p:sp>
        <p:nvSpPr>
          <p:cNvPr id="40972" name="Text Box 14"/>
          <p:cNvSpPr txBox="1">
            <a:spLocks noChangeArrowheads="1"/>
          </p:cNvSpPr>
          <p:nvPr/>
        </p:nvSpPr>
        <p:spPr bwMode="auto">
          <a:xfrm>
            <a:off x="4800600" y="45005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a</a:t>
            </a:r>
          </a:p>
        </p:txBody>
      </p:sp>
      <p:sp>
        <p:nvSpPr>
          <p:cNvPr id="40973" name="Text Box 15"/>
          <p:cNvSpPr txBox="1">
            <a:spLocks noChangeArrowheads="1"/>
          </p:cNvSpPr>
          <p:nvPr/>
        </p:nvSpPr>
        <p:spPr bwMode="auto">
          <a:xfrm>
            <a:off x="4800600" y="5181600"/>
            <a:ext cx="5334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b</a:t>
            </a:r>
          </a:p>
        </p:txBody>
      </p:sp>
      <p:sp>
        <p:nvSpPr>
          <p:cNvPr id="40974" name="Text Box 16"/>
          <p:cNvSpPr txBox="1">
            <a:spLocks noChangeArrowheads="1"/>
          </p:cNvSpPr>
          <p:nvPr/>
        </p:nvSpPr>
        <p:spPr bwMode="auto">
          <a:xfrm>
            <a:off x="6324600" y="45005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li</a:t>
            </a:r>
          </a:p>
        </p:txBody>
      </p:sp>
      <p:sp>
        <p:nvSpPr>
          <p:cNvPr id="40975" name="Text Box 17"/>
          <p:cNvSpPr txBox="1">
            <a:spLocks noChangeArrowheads="1"/>
          </p:cNvSpPr>
          <p:nvPr/>
        </p:nvSpPr>
        <p:spPr bwMode="auto">
          <a:xfrm>
            <a:off x="7010400" y="45005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li</a:t>
            </a:r>
          </a:p>
        </p:txBody>
      </p:sp>
      <p:sp>
        <p:nvSpPr>
          <p:cNvPr id="40976" name="Text Box 18"/>
          <p:cNvSpPr txBox="1">
            <a:spLocks noChangeArrowheads="1"/>
          </p:cNvSpPr>
          <p:nvPr/>
        </p:nvSpPr>
        <p:spPr bwMode="auto">
          <a:xfrm>
            <a:off x="7696200" y="45005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li</a:t>
            </a:r>
          </a:p>
        </p:txBody>
      </p:sp>
      <p:sp>
        <p:nvSpPr>
          <p:cNvPr id="40977" name="Line 19"/>
          <p:cNvSpPr>
            <a:spLocks noChangeShapeType="1"/>
          </p:cNvSpPr>
          <p:nvPr/>
        </p:nvSpPr>
        <p:spPr bwMode="auto">
          <a:xfrm>
            <a:off x="914400" y="3200400"/>
            <a:ext cx="0" cy="304800"/>
          </a:xfrm>
          <a:prstGeom prst="line">
            <a:avLst/>
          </a:prstGeom>
          <a:noFill/>
          <a:ln w="28575">
            <a:solidFill>
              <a:schemeClr val="tx1"/>
            </a:solidFill>
            <a:round/>
            <a:headEnd/>
            <a:tailEnd/>
          </a:ln>
        </p:spPr>
        <p:txBody>
          <a:bodyPr/>
          <a:lstStyle/>
          <a:p>
            <a:endParaRPr lang="en-US"/>
          </a:p>
        </p:txBody>
      </p:sp>
      <p:sp>
        <p:nvSpPr>
          <p:cNvPr id="40978" name="Line 20"/>
          <p:cNvSpPr>
            <a:spLocks noChangeShapeType="1"/>
          </p:cNvSpPr>
          <p:nvPr/>
        </p:nvSpPr>
        <p:spPr bwMode="auto">
          <a:xfrm>
            <a:off x="2209800" y="3200400"/>
            <a:ext cx="0" cy="304800"/>
          </a:xfrm>
          <a:prstGeom prst="line">
            <a:avLst/>
          </a:prstGeom>
          <a:noFill/>
          <a:ln w="28575">
            <a:solidFill>
              <a:schemeClr val="tx1"/>
            </a:solidFill>
            <a:round/>
            <a:headEnd/>
            <a:tailEnd/>
          </a:ln>
        </p:spPr>
        <p:txBody>
          <a:bodyPr/>
          <a:lstStyle/>
          <a:p>
            <a:endParaRPr lang="en-US"/>
          </a:p>
        </p:txBody>
      </p:sp>
      <p:sp>
        <p:nvSpPr>
          <p:cNvPr id="40979" name="Line 21"/>
          <p:cNvSpPr>
            <a:spLocks noChangeShapeType="1"/>
          </p:cNvSpPr>
          <p:nvPr/>
        </p:nvSpPr>
        <p:spPr bwMode="auto">
          <a:xfrm>
            <a:off x="3352800" y="3200400"/>
            <a:ext cx="0" cy="304800"/>
          </a:xfrm>
          <a:prstGeom prst="line">
            <a:avLst/>
          </a:prstGeom>
          <a:noFill/>
          <a:ln w="28575">
            <a:solidFill>
              <a:schemeClr val="tx1"/>
            </a:solidFill>
            <a:round/>
            <a:headEnd/>
            <a:tailEnd/>
          </a:ln>
        </p:spPr>
        <p:txBody>
          <a:bodyPr/>
          <a:lstStyle/>
          <a:p>
            <a:endParaRPr lang="en-US"/>
          </a:p>
        </p:txBody>
      </p:sp>
      <p:sp>
        <p:nvSpPr>
          <p:cNvPr id="40980" name="Line 22"/>
          <p:cNvSpPr>
            <a:spLocks noChangeShapeType="1"/>
          </p:cNvSpPr>
          <p:nvPr/>
        </p:nvSpPr>
        <p:spPr bwMode="auto">
          <a:xfrm>
            <a:off x="4648200" y="3200400"/>
            <a:ext cx="0" cy="304800"/>
          </a:xfrm>
          <a:prstGeom prst="line">
            <a:avLst/>
          </a:prstGeom>
          <a:noFill/>
          <a:ln w="28575">
            <a:solidFill>
              <a:schemeClr val="tx1"/>
            </a:solidFill>
            <a:round/>
            <a:headEnd/>
            <a:tailEnd/>
          </a:ln>
        </p:spPr>
        <p:txBody>
          <a:bodyPr/>
          <a:lstStyle/>
          <a:p>
            <a:endParaRPr lang="en-US"/>
          </a:p>
        </p:txBody>
      </p:sp>
      <p:sp>
        <p:nvSpPr>
          <p:cNvPr id="40981" name="Line 23"/>
          <p:cNvSpPr>
            <a:spLocks noChangeShapeType="1"/>
          </p:cNvSpPr>
          <p:nvPr/>
        </p:nvSpPr>
        <p:spPr bwMode="auto">
          <a:xfrm>
            <a:off x="4419600" y="4195763"/>
            <a:ext cx="0" cy="304800"/>
          </a:xfrm>
          <a:prstGeom prst="line">
            <a:avLst/>
          </a:prstGeom>
          <a:noFill/>
          <a:ln w="28575">
            <a:solidFill>
              <a:schemeClr val="tx1"/>
            </a:solidFill>
            <a:round/>
            <a:headEnd/>
            <a:tailEnd/>
          </a:ln>
        </p:spPr>
        <p:txBody>
          <a:bodyPr/>
          <a:lstStyle/>
          <a:p>
            <a:endParaRPr lang="en-US"/>
          </a:p>
        </p:txBody>
      </p:sp>
      <p:sp>
        <p:nvSpPr>
          <p:cNvPr id="40982" name="Line 24"/>
          <p:cNvSpPr>
            <a:spLocks noChangeShapeType="1"/>
          </p:cNvSpPr>
          <p:nvPr/>
        </p:nvSpPr>
        <p:spPr bwMode="auto">
          <a:xfrm>
            <a:off x="5029200" y="4195763"/>
            <a:ext cx="0" cy="304800"/>
          </a:xfrm>
          <a:prstGeom prst="line">
            <a:avLst/>
          </a:prstGeom>
          <a:noFill/>
          <a:ln w="28575">
            <a:solidFill>
              <a:schemeClr val="tx1"/>
            </a:solidFill>
            <a:round/>
            <a:headEnd/>
            <a:tailEnd/>
          </a:ln>
        </p:spPr>
        <p:txBody>
          <a:bodyPr/>
          <a:lstStyle/>
          <a:p>
            <a:endParaRPr lang="en-US"/>
          </a:p>
        </p:txBody>
      </p:sp>
      <p:sp>
        <p:nvSpPr>
          <p:cNvPr id="40983" name="Line 25"/>
          <p:cNvSpPr>
            <a:spLocks noChangeShapeType="1"/>
          </p:cNvSpPr>
          <p:nvPr/>
        </p:nvSpPr>
        <p:spPr bwMode="auto">
          <a:xfrm>
            <a:off x="6629400" y="4191000"/>
            <a:ext cx="0" cy="304800"/>
          </a:xfrm>
          <a:prstGeom prst="line">
            <a:avLst/>
          </a:prstGeom>
          <a:noFill/>
          <a:ln w="28575">
            <a:solidFill>
              <a:schemeClr val="tx1"/>
            </a:solidFill>
            <a:round/>
            <a:headEnd/>
            <a:tailEnd/>
          </a:ln>
        </p:spPr>
        <p:txBody>
          <a:bodyPr/>
          <a:lstStyle/>
          <a:p>
            <a:endParaRPr lang="en-US"/>
          </a:p>
        </p:txBody>
      </p:sp>
      <p:sp>
        <p:nvSpPr>
          <p:cNvPr id="40984" name="Line 26"/>
          <p:cNvSpPr>
            <a:spLocks noChangeShapeType="1"/>
          </p:cNvSpPr>
          <p:nvPr/>
        </p:nvSpPr>
        <p:spPr bwMode="auto">
          <a:xfrm>
            <a:off x="7315200" y="4195763"/>
            <a:ext cx="0" cy="304800"/>
          </a:xfrm>
          <a:prstGeom prst="line">
            <a:avLst/>
          </a:prstGeom>
          <a:noFill/>
          <a:ln w="28575">
            <a:solidFill>
              <a:schemeClr val="tx1"/>
            </a:solidFill>
            <a:round/>
            <a:headEnd/>
            <a:tailEnd/>
          </a:ln>
        </p:spPr>
        <p:txBody>
          <a:bodyPr/>
          <a:lstStyle/>
          <a:p>
            <a:endParaRPr lang="en-US"/>
          </a:p>
        </p:txBody>
      </p:sp>
      <p:sp>
        <p:nvSpPr>
          <p:cNvPr id="40985" name="Line 27"/>
          <p:cNvSpPr>
            <a:spLocks noChangeShapeType="1"/>
          </p:cNvSpPr>
          <p:nvPr/>
        </p:nvSpPr>
        <p:spPr bwMode="auto">
          <a:xfrm>
            <a:off x="8001000" y="4195763"/>
            <a:ext cx="0" cy="304800"/>
          </a:xfrm>
          <a:prstGeom prst="line">
            <a:avLst/>
          </a:prstGeom>
          <a:noFill/>
          <a:ln w="28575">
            <a:solidFill>
              <a:schemeClr val="tx1"/>
            </a:solidFill>
            <a:round/>
            <a:headEnd/>
            <a:tailEnd/>
          </a:ln>
        </p:spPr>
        <p:txBody>
          <a:bodyPr/>
          <a:lstStyle/>
          <a:p>
            <a:endParaRPr lang="en-US"/>
          </a:p>
        </p:txBody>
      </p:sp>
      <p:sp>
        <p:nvSpPr>
          <p:cNvPr id="40986" name="Line 28"/>
          <p:cNvSpPr>
            <a:spLocks noChangeShapeType="1"/>
          </p:cNvSpPr>
          <p:nvPr/>
        </p:nvSpPr>
        <p:spPr bwMode="auto">
          <a:xfrm>
            <a:off x="7315200" y="3200400"/>
            <a:ext cx="0" cy="304800"/>
          </a:xfrm>
          <a:prstGeom prst="line">
            <a:avLst/>
          </a:prstGeom>
          <a:noFill/>
          <a:ln w="28575">
            <a:solidFill>
              <a:schemeClr val="tx1"/>
            </a:solidFill>
            <a:round/>
            <a:headEnd/>
            <a:tailEnd/>
          </a:ln>
        </p:spPr>
        <p:txBody>
          <a:bodyPr/>
          <a:lstStyle/>
          <a:p>
            <a:endParaRPr lang="en-US"/>
          </a:p>
        </p:txBody>
      </p:sp>
      <p:sp>
        <p:nvSpPr>
          <p:cNvPr id="40987" name="Line 29"/>
          <p:cNvSpPr>
            <a:spLocks noChangeShapeType="1"/>
          </p:cNvSpPr>
          <p:nvPr/>
        </p:nvSpPr>
        <p:spPr bwMode="auto">
          <a:xfrm>
            <a:off x="8458200" y="3200400"/>
            <a:ext cx="0" cy="304800"/>
          </a:xfrm>
          <a:prstGeom prst="line">
            <a:avLst/>
          </a:prstGeom>
          <a:noFill/>
          <a:ln w="28575">
            <a:solidFill>
              <a:schemeClr val="tx1"/>
            </a:solidFill>
            <a:round/>
            <a:headEnd/>
            <a:tailEnd/>
          </a:ln>
        </p:spPr>
        <p:txBody>
          <a:bodyPr/>
          <a:lstStyle/>
          <a:p>
            <a:endParaRPr lang="en-US"/>
          </a:p>
        </p:txBody>
      </p:sp>
      <p:sp>
        <p:nvSpPr>
          <p:cNvPr id="40988" name="Line 30"/>
          <p:cNvSpPr>
            <a:spLocks noChangeShapeType="1"/>
          </p:cNvSpPr>
          <p:nvPr/>
        </p:nvSpPr>
        <p:spPr bwMode="auto">
          <a:xfrm>
            <a:off x="5029200" y="4881563"/>
            <a:ext cx="0" cy="304800"/>
          </a:xfrm>
          <a:prstGeom prst="line">
            <a:avLst/>
          </a:prstGeom>
          <a:noFill/>
          <a:ln w="28575">
            <a:solidFill>
              <a:schemeClr val="tx1"/>
            </a:solidFill>
            <a:round/>
            <a:headEnd/>
            <a:tailEnd/>
          </a:ln>
        </p:spPr>
        <p:txBody>
          <a:bodyPr/>
          <a:lstStyle/>
          <a:p>
            <a:endParaRPr lang="en-US"/>
          </a:p>
        </p:txBody>
      </p:sp>
      <p:sp>
        <p:nvSpPr>
          <p:cNvPr id="40989" name="Line 31"/>
          <p:cNvSpPr>
            <a:spLocks noChangeShapeType="1"/>
          </p:cNvSpPr>
          <p:nvPr/>
        </p:nvSpPr>
        <p:spPr bwMode="auto">
          <a:xfrm>
            <a:off x="4038600" y="2209800"/>
            <a:ext cx="0" cy="304800"/>
          </a:xfrm>
          <a:prstGeom prst="line">
            <a:avLst/>
          </a:prstGeom>
          <a:noFill/>
          <a:ln w="28575">
            <a:solidFill>
              <a:schemeClr val="tx1"/>
            </a:solidFill>
            <a:round/>
            <a:headEnd/>
            <a:tailEnd/>
          </a:ln>
        </p:spPr>
        <p:txBody>
          <a:bodyPr/>
          <a:lstStyle/>
          <a:p>
            <a:endParaRPr lang="en-US"/>
          </a:p>
        </p:txBody>
      </p:sp>
      <p:sp>
        <p:nvSpPr>
          <p:cNvPr id="40990" name="Line 32"/>
          <p:cNvSpPr>
            <a:spLocks noChangeShapeType="1"/>
          </p:cNvSpPr>
          <p:nvPr/>
        </p:nvSpPr>
        <p:spPr bwMode="auto">
          <a:xfrm>
            <a:off x="1676400" y="2209800"/>
            <a:ext cx="0" cy="304800"/>
          </a:xfrm>
          <a:prstGeom prst="line">
            <a:avLst/>
          </a:prstGeom>
          <a:noFill/>
          <a:ln w="28575">
            <a:solidFill>
              <a:schemeClr val="tx1"/>
            </a:solidFill>
            <a:round/>
            <a:headEnd/>
            <a:tailEnd/>
          </a:ln>
        </p:spPr>
        <p:txBody>
          <a:bodyPr/>
          <a:lstStyle/>
          <a:p>
            <a:endParaRPr lang="en-US"/>
          </a:p>
        </p:txBody>
      </p:sp>
      <p:sp>
        <p:nvSpPr>
          <p:cNvPr id="40991" name="Line 33"/>
          <p:cNvSpPr>
            <a:spLocks noChangeShapeType="1"/>
          </p:cNvSpPr>
          <p:nvPr/>
        </p:nvSpPr>
        <p:spPr bwMode="auto">
          <a:xfrm>
            <a:off x="2895600" y="1905000"/>
            <a:ext cx="0" cy="304800"/>
          </a:xfrm>
          <a:prstGeom prst="line">
            <a:avLst/>
          </a:prstGeom>
          <a:noFill/>
          <a:ln w="28575">
            <a:solidFill>
              <a:schemeClr val="tx1"/>
            </a:solidFill>
            <a:round/>
            <a:headEnd/>
            <a:tailEnd/>
          </a:ln>
        </p:spPr>
        <p:txBody>
          <a:bodyPr/>
          <a:lstStyle/>
          <a:p>
            <a:endParaRPr lang="en-US"/>
          </a:p>
        </p:txBody>
      </p:sp>
      <p:sp>
        <p:nvSpPr>
          <p:cNvPr id="40992" name="Line 34"/>
          <p:cNvSpPr>
            <a:spLocks noChangeShapeType="1"/>
          </p:cNvSpPr>
          <p:nvPr/>
        </p:nvSpPr>
        <p:spPr bwMode="auto">
          <a:xfrm>
            <a:off x="1676400" y="2895600"/>
            <a:ext cx="0" cy="304800"/>
          </a:xfrm>
          <a:prstGeom prst="line">
            <a:avLst/>
          </a:prstGeom>
          <a:noFill/>
          <a:ln w="28575">
            <a:solidFill>
              <a:schemeClr val="tx1"/>
            </a:solidFill>
            <a:round/>
            <a:headEnd/>
            <a:tailEnd/>
          </a:ln>
        </p:spPr>
        <p:txBody>
          <a:bodyPr/>
          <a:lstStyle/>
          <a:p>
            <a:endParaRPr lang="en-US"/>
          </a:p>
        </p:txBody>
      </p:sp>
      <p:sp>
        <p:nvSpPr>
          <p:cNvPr id="40993" name="Line 35"/>
          <p:cNvSpPr>
            <a:spLocks noChangeShapeType="1"/>
          </p:cNvSpPr>
          <p:nvPr/>
        </p:nvSpPr>
        <p:spPr bwMode="auto">
          <a:xfrm>
            <a:off x="4038600" y="2895600"/>
            <a:ext cx="0" cy="304800"/>
          </a:xfrm>
          <a:prstGeom prst="line">
            <a:avLst/>
          </a:prstGeom>
          <a:noFill/>
          <a:ln w="28575">
            <a:solidFill>
              <a:schemeClr val="tx1"/>
            </a:solidFill>
            <a:round/>
            <a:headEnd/>
            <a:tailEnd/>
          </a:ln>
        </p:spPr>
        <p:txBody>
          <a:bodyPr/>
          <a:lstStyle/>
          <a:p>
            <a:endParaRPr lang="en-US"/>
          </a:p>
        </p:txBody>
      </p:sp>
      <p:sp>
        <p:nvSpPr>
          <p:cNvPr id="40994" name="Line 36"/>
          <p:cNvSpPr>
            <a:spLocks noChangeShapeType="1"/>
          </p:cNvSpPr>
          <p:nvPr/>
        </p:nvSpPr>
        <p:spPr bwMode="auto">
          <a:xfrm>
            <a:off x="4648200" y="3886200"/>
            <a:ext cx="0" cy="304800"/>
          </a:xfrm>
          <a:prstGeom prst="line">
            <a:avLst/>
          </a:prstGeom>
          <a:noFill/>
          <a:ln w="28575">
            <a:solidFill>
              <a:schemeClr val="tx1"/>
            </a:solidFill>
            <a:round/>
            <a:headEnd/>
            <a:tailEnd/>
          </a:ln>
        </p:spPr>
        <p:txBody>
          <a:bodyPr/>
          <a:lstStyle/>
          <a:p>
            <a:endParaRPr lang="en-US"/>
          </a:p>
        </p:txBody>
      </p:sp>
      <p:sp>
        <p:nvSpPr>
          <p:cNvPr id="40995" name="Line 37"/>
          <p:cNvSpPr>
            <a:spLocks noChangeShapeType="1"/>
          </p:cNvSpPr>
          <p:nvPr/>
        </p:nvSpPr>
        <p:spPr bwMode="auto">
          <a:xfrm>
            <a:off x="7315200" y="3886200"/>
            <a:ext cx="0" cy="304800"/>
          </a:xfrm>
          <a:prstGeom prst="line">
            <a:avLst/>
          </a:prstGeom>
          <a:noFill/>
          <a:ln w="28575">
            <a:solidFill>
              <a:schemeClr val="tx1"/>
            </a:solidFill>
            <a:round/>
            <a:headEnd/>
            <a:tailEnd/>
          </a:ln>
        </p:spPr>
        <p:txBody>
          <a:bodyPr/>
          <a:lstStyle/>
          <a:p>
            <a:endParaRPr lang="en-US"/>
          </a:p>
        </p:txBody>
      </p:sp>
      <p:sp>
        <p:nvSpPr>
          <p:cNvPr id="40996" name="Line 38"/>
          <p:cNvSpPr>
            <a:spLocks noChangeShapeType="1"/>
          </p:cNvSpPr>
          <p:nvPr/>
        </p:nvSpPr>
        <p:spPr bwMode="auto">
          <a:xfrm>
            <a:off x="914400" y="3200400"/>
            <a:ext cx="1295400" cy="0"/>
          </a:xfrm>
          <a:prstGeom prst="line">
            <a:avLst/>
          </a:prstGeom>
          <a:noFill/>
          <a:ln w="28575">
            <a:solidFill>
              <a:schemeClr val="tx1"/>
            </a:solidFill>
            <a:round/>
            <a:headEnd/>
            <a:tailEnd/>
          </a:ln>
        </p:spPr>
        <p:txBody>
          <a:bodyPr/>
          <a:lstStyle/>
          <a:p>
            <a:endParaRPr lang="en-US"/>
          </a:p>
        </p:txBody>
      </p:sp>
      <p:sp>
        <p:nvSpPr>
          <p:cNvPr id="40997" name="Line 39"/>
          <p:cNvSpPr>
            <a:spLocks noChangeShapeType="1"/>
          </p:cNvSpPr>
          <p:nvPr/>
        </p:nvSpPr>
        <p:spPr bwMode="auto">
          <a:xfrm>
            <a:off x="3352800" y="3200400"/>
            <a:ext cx="5105400" cy="0"/>
          </a:xfrm>
          <a:prstGeom prst="line">
            <a:avLst/>
          </a:prstGeom>
          <a:noFill/>
          <a:ln w="28575">
            <a:solidFill>
              <a:schemeClr val="tx1"/>
            </a:solidFill>
            <a:round/>
            <a:headEnd/>
            <a:tailEnd/>
          </a:ln>
        </p:spPr>
        <p:txBody>
          <a:bodyPr/>
          <a:lstStyle/>
          <a:p>
            <a:endParaRPr lang="en-US"/>
          </a:p>
        </p:txBody>
      </p:sp>
      <p:sp>
        <p:nvSpPr>
          <p:cNvPr id="40998" name="Line 40"/>
          <p:cNvSpPr>
            <a:spLocks noChangeShapeType="1"/>
          </p:cNvSpPr>
          <p:nvPr/>
        </p:nvSpPr>
        <p:spPr bwMode="auto">
          <a:xfrm>
            <a:off x="1676400" y="2209800"/>
            <a:ext cx="2362200" cy="0"/>
          </a:xfrm>
          <a:prstGeom prst="line">
            <a:avLst/>
          </a:prstGeom>
          <a:noFill/>
          <a:ln w="28575">
            <a:solidFill>
              <a:schemeClr val="tx1"/>
            </a:solidFill>
            <a:round/>
            <a:headEnd/>
            <a:tailEnd/>
          </a:ln>
        </p:spPr>
        <p:txBody>
          <a:bodyPr/>
          <a:lstStyle/>
          <a:p>
            <a:endParaRPr lang="en-US"/>
          </a:p>
        </p:txBody>
      </p:sp>
      <p:sp>
        <p:nvSpPr>
          <p:cNvPr id="40999" name="Line 41"/>
          <p:cNvSpPr>
            <a:spLocks noChangeShapeType="1"/>
          </p:cNvSpPr>
          <p:nvPr/>
        </p:nvSpPr>
        <p:spPr bwMode="auto">
          <a:xfrm>
            <a:off x="4419600" y="4191000"/>
            <a:ext cx="609600" cy="0"/>
          </a:xfrm>
          <a:prstGeom prst="line">
            <a:avLst/>
          </a:prstGeom>
          <a:noFill/>
          <a:ln w="28575">
            <a:solidFill>
              <a:schemeClr val="tx1"/>
            </a:solidFill>
            <a:round/>
            <a:headEnd/>
            <a:tailEnd/>
          </a:ln>
        </p:spPr>
        <p:txBody>
          <a:bodyPr/>
          <a:lstStyle/>
          <a:p>
            <a:endParaRPr lang="en-US"/>
          </a:p>
        </p:txBody>
      </p:sp>
      <p:sp>
        <p:nvSpPr>
          <p:cNvPr id="41000" name="Line 42"/>
          <p:cNvSpPr>
            <a:spLocks noChangeShapeType="1"/>
          </p:cNvSpPr>
          <p:nvPr/>
        </p:nvSpPr>
        <p:spPr bwMode="auto">
          <a:xfrm>
            <a:off x="6629400" y="4191000"/>
            <a:ext cx="1371600" cy="0"/>
          </a:xfrm>
          <a:prstGeom prst="line">
            <a:avLst/>
          </a:prstGeom>
          <a:noFill/>
          <a:ln w="28575">
            <a:solidFill>
              <a:schemeClr val="tx1"/>
            </a:solidFill>
            <a:round/>
            <a:headEnd/>
            <a:tailEnd/>
          </a:ln>
        </p:spPr>
        <p:txBody>
          <a:bodyPr/>
          <a:lstStyle/>
          <a:p>
            <a:endParaRPr lang="en-US"/>
          </a:p>
        </p:txBody>
      </p:sp>
      <p:sp>
        <p:nvSpPr>
          <p:cNvPr id="41001" name="Text Box 43"/>
          <p:cNvSpPr txBox="1">
            <a:spLocks noChangeArrowheads="1"/>
          </p:cNvSpPr>
          <p:nvPr/>
        </p:nvSpPr>
        <p:spPr bwMode="auto">
          <a:xfrm>
            <a:off x="304800" y="3962400"/>
            <a:ext cx="1143000" cy="581025"/>
          </a:xfrm>
          <a:prstGeom prst="rect">
            <a:avLst/>
          </a:prstGeom>
          <a:noFill/>
          <a:ln w="28575" algn="ctr">
            <a:noFill/>
            <a:miter lim="800000"/>
            <a:headEnd/>
            <a:tailEnd/>
          </a:ln>
        </p:spPr>
        <p:txBody>
          <a:bodyPr>
            <a:spAutoFit/>
          </a:bodyPr>
          <a:lstStyle/>
          <a:p>
            <a:pPr algn="ctr">
              <a:spcBef>
                <a:spcPct val="50000"/>
              </a:spcBef>
            </a:pPr>
            <a:r>
              <a:rPr lang="en-US" sz="1600"/>
              <a:t>Eric’s Webpage</a:t>
            </a:r>
          </a:p>
        </p:txBody>
      </p:sp>
      <p:sp>
        <p:nvSpPr>
          <p:cNvPr id="41002" name="Text Box 44"/>
          <p:cNvSpPr txBox="1">
            <a:spLocks noChangeArrowheads="1"/>
          </p:cNvSpPr>
          <p:nvPr/>
        </p:nvSpPr>
        <p:spPr bwMode="auto">
          <a:xfrm>
            <a:off x="1676400" y="3962400"/>
            <a:ext cx="1143000" cy="581025"/>
          </a:xfrm>
          <a:prstGeom prst="rect">
            <a:avLst/>
          </a:prstGeom>
          <a:noFill/>
          <a:ln w="28575" algn="ctr">
            <a:noFill/>
            <a:miter lim="800000"/>
            <a:headEnd/>
            <a:tailEnd/>
          </a:ln>
        </p:spPr>
        <p:txBody>
          <a:bodyPr>
            <a:spAutoFit/>
          </a:bodyPr>
          <a:lstStyle/>
          <a:p>
            <a:pPr algn="ctr">
              <a:spcBef>
                <a:spcPct val="50000"/>
              </a:spcBef>
            </a:pPr>
            <a:r>
              <a:rPr lang="en-US" sz="1600"/>
              <a:t>Eric Breimer</a:t>
            </a:r>
          </a:p>
        </p:txBody>
      </p:sp>
      <p:sp>
        <p:nvSpPr>
          <p:cNvPr id="41003" name="Text Box 45"/>
          <p:cNvSpPr txBox="1">
            <a:spLocks noChangeArrowheads="1"/>
          </p:cNvSpPr>
          <p:nvPr/>
        </p:nvSpPr>
        <p:spPr bwMode="auto">
          <a:xfrm>
            <a:off x="2743200" y="3962400"/>
            <a:ext cx="1066800" cy="822325"/>
          </a:xfrm>
          <a:prstGeom prst="rect">
            <a:avLst/>
          </a:prstGeom>
          <a:noFill/>
          <a:ln w="28575" algn="ctr">
            <a:noFill/>
            <a:miter lim="800000"/>
            <a:headEnd/>
            <a:tailEnd/>
          </a:ln>
        </p:spPr>
        <p:txBody>
          <a:bodyPr>
            <a:spAutoFit/>
          </a:bodyPr>
          <a:lstStyle/>
          <a:p>
            <a:pPr algn="ctr">
              <a:spcBef>
                <a:spcPct val="50000"/>
              </a:spcBef>
            </a:pPr>
            <a:r>
              <a:rPr lang="en-US" sz="2400"/>
              <a:t>About Me</a:t>
            </a:r>
          </a:p>
        </p:txBody>
      </p:sp>
      <p:sp>
        <p:nvSpPr>
          <p:cNvPr id="41004" name="Text Box 46"/>
          <p:cNvSpPr txBox="1">
            <a:spLocks noChangeArrowheads="1"/>
          </p:cNvSpPr>
          <p:nvPr/>
        </p:nvSpPr>
        <p:spPr bwMode="auto">
          <a:xfrm>
            <a:off x="3810000" y="5105400"/>
            <a:ext cx="914400" cy="336550"/>
          </a:xfrm>
          <a:prstGeom prst="rect">
            <a:avLst/>
          </a:prstGeom>
          <a:noFill/>
          <a:ln w="28575" algn="ctr">
            <a:noFill/>
            <a:miter lim="800000"/>
            <a:headEnd/>
            <a:tailEnd/>
          </a:ln>
        </p:spPr>
        <p:txBody>
          <a:bodyPr>
            <a:spAutoFit/>
          </a:bodyPr>
          <a:lstStyle/>
          <a:p>
            <a:pPr algn="ctr">
              <a:spcBef>
                <a:spcPct val="50000"/>
              </a:spcBef>
            </a:pPr>
            <a:r>
              <a:rPr lang="en-US" sz="1600" i="1"/>
              <a:t>Here is</a:t>
            </a:r>
          </a:p>
        </p:txBody>
      </p:sp>
      <p:sp>
        <p:nvSpPr>
          <p:cNvPr id="41005" name="Text Box 47"/>
          <p:cNvSpPr txBox="1">
            <a:spLocks noChangeArrowheads="1"/>
          </p:cNvSpPr>
          <p:nvPr/>
        </p:nvSpPr>
        <p:spPr bwMode="auto">
          <a:xfrm>
            <a:off x="4495800" y="5638800"/>
            <a:ext cx="1219200" cy="581025"/>
          </a:xfrm>
          <a:prstGeom prst="rect">
            <a:avLst/>
          </a:prstGeom>
          <a:noFill/>
          <a:ln w="28575" algn="ctr">
            <a:noFill/>
            <a:miter lim="800000"/>
            <a:headEnd/>
            <a:tailEnd/>
          </a:ln>
        </p:spPr>
        <p:txBody>
          <a:bodyPr>
            <a:spAutoFit/>
          </a:bodyPr>
          <a:lstStyle/>
          <a:p>
            <a:pPr algn="ctr">
              <a:spcBef>
                <a:spcPct val="50000"/>
              </a:spcBef>
            </a:pPr>
            <a:r>
              <a:rPr lang="en-US" sz="1600" b="1" u="sng">
                <a:solidFill>
                  <a:schemeClr val="accent2"/>
                </a:solidFill>
              </a:rPr>
              <a:t>My other website</a:t>
            </a:r>
          </a:p>
        </p:txBody>
      </p:sp>
      <p:sp>
        <p:nvSpPr>
          <p:cNvPr id="41006" name="Text Box 48"/>
          <p:cNvSpPr txBox="1">
            <a:spLocks noChangeArrowheads="1"/>
          </p:cNvSpPr>
          <p:nvPr/>
        </p:nvSpPr>
        <p:spPr bwMode="auto">
          <a:xfrm>
            <a:off x="5562600" y="3505200"/>
            <a:ext cx="685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dirty="0" smtClean="0"/>
              <a:t>h2</a:t>
            </a:r>
            <a:endParaRPr lang="en-US" dirty="0"/>
          </a:p>
        </p:txBody>
      </p:sp>
      <p:sp>
        <p:nvSpPr>
          <p:cNvPr id="41007" name="Line 49"/>
          <p:cNvSpPr>
            <a:spLocks noChangeShapeType="1"/>
          </p:cNvSpPr>
          <p:nvPr/>
        </p:nvSpPr>
        <p:spPr bwMode="auto">
          <a:xfrm>
            <a:off x="5867400" y="3200400"/>
            <a:ext cx="0" cy="304800"/>
          </a:xfrm>
          <a:prstGeom prst="line">
            <a:avLst/>
          </a:prstGeom>
          <a:noFill/>
          <a:ln w="28575">
            <a:solidFill>
              <a:schemeClr val="tx1"/>
            </a:solidFill>
            <a:round/>
            <a:headEnd/>
            <a:tailEnd/>
          </a:ln>
        </p:spPr>
        <p:txBody>
          <a:bodyPr/>
          <a:lstStyle/>
          <a:p>
            <a:endParaRPr lang="en-US"/>
          </a:p>
        </p:txBody>
      </p:sp>
      <p:sp>
        <p:nvSpPr>
          <p:cNvPr id="41008" name="Text Box 50"/>
          <p:cNvSpPr txBox="1">
            <a:spLocks noChangeArrowheads="1"/>
          </p:cNvSpPr>
          <p:nvPr/>
        </p:nvSpPr>
        <p:spPr bwMode="auto">
          <a:xfrm>
            <a:off x="5410200" y="3962400"/>
            <a:ext cx="914400" cy="641350"/>
          </a:xfrm>
          <a:prstGeom prst="rect">
            <a:avLst/>
          </a:prstGeom>
          <a:noFill/>
          <a:ln w="28575" algn="ctr">
            <a:noFill/>
            <a:miter lim="800000"/>
            <a:headEnd/>
            <a:tailEnd/>
          </a:ln>
        </p:spPr>
        <p:txBody>
          <a:bodyPr>
            <a:spAutoFit/>
          </a:bodyPr>
          <a:lstStyle/>
          <a:p>
            <a:pPr algn="ctr">
              <a:spcBef>
                <a:spcPct val="50000"/>
              </a:spcBef>
            </a:pPr>
            <a:r>
              <a:rPr lang="en-US"/>
              <a:t>Hot Links</a:t>
            </a:r>
          </a:p>
        </p:txBody>
      </p:sp>
      <p:sp>
        <p:nvSpPr>
          <p:cNvPr id="41009" name="Text Box 51"/>
          <p:cNvSpPr txBox="1">
            <a:spLocks noChangeArrowheads="1"/>
          </p:cNvSpPr>
          <p:nvPr/>
        </p:nvSpPr>
        <p:spPr bwMode="auto">
          <a:xfrm>
            <a:off x="6096000" y="5759450"/>
            <a:ext cx="838200" cy="336550"/>
          </a:xfrm>
          <a:prstGeom prst="rect">
            <a:avLst/>
          </a:prstGeom>
          <a:noFill/>
          <a:ln w="28575" algn="ctr">
            <a:noFill/>
            <a:miter lim="800000"/>
            <a:headEnd/>
            <a:tailEnd/>
          </a:ln>
        </p:spPr>
        <p:txBody>
          <a:bodyPr>
            <a:spAutoFit/>
          </a:bodyPr>
          <a:lstStyle/>
          <a:p>
            <a:pPr algn="ctr">
              <a:spcBef>
                <a:spcPct val="50000"/>
              </a:spcBef>
            </a:pPr>
            <a:r>
              <a:rPr lang="en-US" sz="1600"/>
              <a:t>Yahoo</a:t>
            </a:r>
          </a:p>
        </p:txBody>
      </p:sp>
      <p:sp>
        <p:nvSpPr>
          <p:cNvPr id="41010" name="Text Box 52"/>
          <p:cNvSpPr txBox="1">
            <a:spLocks noChangeArrowheads="1"/>
          </p:cNvSpPr>
          <p:nvPr/>
        </p:nvSpPr>
        <p:spPr bwMode="auto">
          <a:xfrm>
            <a:off x="6858000" y="5759450"/>
            <a:ext cx="838200" cy="336550"/>
          </a:xfrm>
          <a:prstGeom prst="rect">
            <a:avLst/>
          </a:prstGeom>
          <a:noFill/>
          <a:ln w="28575" algn="ctr">
            <a:noFill/>
            <a:miter lim="800000"/>
            <a:headEnd/>
            <a:tailEnd/>
          </a:ln>
        </p:spPr>
        <p:txBody>
          <a:bodyPr>
            <a:spAutoFit/>
          </a:bodyPr>
          <a:lstStyle/>
          <a:p>
            <a:pPr algn="ctr">
              <a:spcBef>
                <a:spcPct val="50000"/>
              </a:spcBef>
            </a:pPr>
            <a:r>
              <a:rPr lang="en-US" sz="1600"/>
              <a:t>ESPN</a:t>
            </a:r>
          </a:p>
        </p:txBody>
      </p:sp>
      <p:sp>
        <p:nvSpPr>
          <p:cNvPr id="41011" name="Text Box 53"/>
          <p:cNvSpPr txBox="1">
            <a:spLocks noChangeArrowheads="1"/>
          </p:cNvSpPr>
          <p:nvPr/>
        </p:nvSpPr>
        <p:spPr bwMode="auto">
          <a:xfrm>
            <a:off x="7620000" y="5759450"/>
            <a:ext cx="838200" cy="336550"/>
          </a:xfrm>
          <a:prstGeom prst="rect">
            <a:avLst/>
          </a:prstGeom>
          <a:noFill/>
          <a:ln w="28575" algn="ctr">
            <a:noFill/>
            <a:miter lim="800000"/>
            <a:headEnd/>
            <a:tailEnd/>
          </a:ln>
        </p:spPr>
        <p:txBody>
          <a:bodyPr>
            <a:spAutoFit/>
          </a:bodyPr>
          <a:lstStyle/>
          <a:p>
            <a:pPr algn="ctr">
              <a:spcBef>
                <a:spcPct val="50000"/>
              </a:spcBef>
            </a:pPr>
            <a:r>
              <a:rPr lang="en-US" sz="1600"/>
              <a:t>ebay</a:t>
            </a:r>
          </a:p>
        </p:txBody>
      </p:sp>
      <p:sp>
        <p:nvSpPr>
          <p:cNvPr id="41012" name="Text Box 54"/>
          <p:cNvSpPr txBox="1">
            <a:spLocks noChangeArrowheads="1"/>
          </p:cNvSpPr>
          <p:nvPr/>
        </p:nvSpPr>
        <p:spPr bwMode="auto">
          <a:xfrm>
            <a:off x="6324600" y="51863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a</a:t>
            </a:r>
          </a:p>
        </p:txBody>
      </p:sp>
      <p:sp>
        <p:nvSpPr>
          <p:cNvPr id="41013" name="Line 55"/>
          <p:cNvSpPr>
            <a:spLocks noChangeShapeType="1"/>
          </p:cNvSpPr>
          <p:nvPr/>
        </p:nvSpPr>
        <p:spPr bwMode="auto">
          <a:xfrm>
            <a:off x="6629400" y="4881563"/>
            <a:ext cx="0" cy="304800"/>
          </a:xfrm>
          <a:prstGeom prst="line">
            <a:avLst/>
          </a:prstGeom>
          <a:noFill/>
          <a:ln w="28575">
            <a:solidFill>
              <a:schemeClr val="tx1"/>
            </a:solidFill>
            <a:round/>
            <a:headEnd/>
            <a:tailEnd/>
          </a:ln>
        </p:spPr>
        <p:txBody>
          <a:bodyPr/>
          <a:lstStyle/>
          <a:p>
            <a:endParaRPr lang="en-US"/>
          </a:p>
        </p:txBody>
      </p:sp>
      <p:sp>
        <p:nvSpPr>
          <p:cNvPr id="41014" name="Text Box 56"/>
          <p:cNvSpPr txBox="1">
            <a:spLocks noChangeArrowheads="1"/>
          </p:cNvSpPr>
          <p:nvPr/>
        </p:nvSpPr>
        <p:spPr bwMode="auto">
          <a:xfrm>
            <a:off x="7010400" y="5181600"/>
            <a:ext cx="5334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a</a:t>
            </a:r>
          </a:p>
        </p:txBody>
      </p:sp>
      <p:sp>
        <p:nvSpPr>
          <p:cNvPr id="41015" name="Line 57"/>
          <p:cNvSpPr>
            <a:spLocks noChangeShapeType="1"/>
          </p:cNvSpPr>
          <p:nvPr/>
        </p:nvSpPr>
        <p:spPr bwMode="auto">
          <a:xfrm>
            <a:off x="7315200" y="4876800"/>
            <a:ext cx="0" cy="304800"/>
          </a:xfrm>
          <a:prstGeom prst="line">
            <a:avLst/>
          </a:prstGeom>
          <a:noFill/>
          <a:ln w="28575">
            <a:solidFill>
              <a:schemeClr val="tx1"/>
            </a:solidFill>
            <a:round/>
            <a:headEnd/>
            <a:tailEnd/>
          </a:ln>
        </p:spPr>
        <p:txBody>
          <a:bodyPr/>
          <a:lstStyle/>
          <a:p>
            <a:endParaRPr lang="en-US"/>
          </a:p>
        </p:txBody>
      </p:sp>
      <p:sp>
        <p:nvSpPr>
          <p:cNvPr id="41016" name="Text Box 58"/>
          <p:cNvSpPr txBox="1">
            <a:spLocks noChangeArrowheads="1"/>
          </p:cNvSpPr>
          <p:nvPr/>
        </p:nvSpPr>
        <p:spPr bwMode="auto">
          <a:xfrm>
            <a:off x="7772400" y="51863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a</a:t>
            </a:r>
          </a:p>
        </p:txBody>
      </p:sp>
      <p:sp>
        <p:nvSpPr>
          <p:cNvPr id="41017" name="Line 59"/>
          <p:cNvSpPr>
            <a:spLocks noChangeShapeType="1"/>
          </p:cNvSpPr>
          <p:nvPr/>
        </p:nvSpPr>
        <p:spPr bwMode="auto">
          <a:xfrm>
            <a:off x="8001000" y="4881563"/>
            <a:ext cx="0" cy="304800"/>
          </a:xfrm>
          <a:prstGeom prst="line">
            <a:avLst/>
          </a:prstGeom>
          <a:noFill/>
          <a:ln w="28575">
            <a:solidFill>
              <a:schemeClr val="tx1"/>
            </a:solidFill>
            <a:round/>
            <a:headEnd/>
            <a:tailEnd/>
          </a:ln>
        </p:spPr>
        <p:txBody>
          <a:bodyPr/>
          <a:lstStyle/>
          <a:p>
            <a:endParaRPr lang="en-US"/>
          </a:p>
        </p:txBody>
      </p:sp>
      <p:sp>
        <p:nvSpPr>
          <p:cNvPr id="41018" name="Text Box 60"/>
          <p:cNvSpPr txBox="1">
            <a:spLocks noChangeArrowheads="1"/>
          </p:cNvSpPr>
          <p:nvPr/>
        </p:nvSpPr>
        <p:spPr bwMode="auto">
          <a:xfrm>
            <a:off x="8153400" y="4038600"/>
            <a:ext cx="838200" cy="336550"/>
          </a:xfrm>
          <a:prstGeom prst="rect">
            <a:avLst/>
          </a:prstGeom>
          <a:noFill/>
          <a:ln w="28575" algn="ctr">
            <a:noFill/>
            <a:miter lim="800000"/>
            <a:headEnd/>
            <a:tailEnd/>
          </a:ln>
        </p:spPr>
        <p:txBody>
          <a:bodyPr>
            <a:spAutoFit/>
          </a:bodyPr>
          <a:lstStyle/>
          <a:p>
            <a:pPr algn="ctr">
              <a:spcBef>
                <a:spcPct val="50000"/>
              </a:spcBef>
            </a:pPr>
            <a:r>
              <a:rPr lang="en-US" sz="1600"/>
              <a:t>Blaa</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mtClean="0"/>
              <a:t>1. Structure &amp; Inheritance</a:t>
            </a:r>
          </a:p>
        </p:txBody>
      </p:sp>
      <p:sp>
        <p:nvSpPr>
          <p:cNvPr id="41986" name="Text Box 3"/>
          <p:cNvSpPr txBox="1">
            <a:spLocks noChangeArrowheads="1"/>
          </p:cNvSpPr>
          <p:nvPr/>
        </p:nvSpPr>
        <p:spPr bwMode="auto">
          <a:xfrm>
            <a:off x="2209800" y="1524000"/>
            <a:ext cx="13716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html</a:t>
            </a:r>
          </a:p>
        </p:txBody>
      </p:sp>
      <p:sp>
        <p:nvSpPr>
          <p:cNvPr id="41987" name="Text Box 4"/>
          <p:cNvSpPr txBox="1">
            <a:spLocks noChangeArrowheads="1"/>
          </p:cNvSpPr>
          <p:nvPr/>
        </p:nvSpPr>
        <p:spPr bwMode="auto">
          <a:xfrm>
            <a:off x="990600" y="2514600"/>
            <a:ext cx="13716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head</a:t>
            </a:r>
          </a:p>
        </p:txBody>
      </p:sp>
      <p:sp>
        <p:nvSpPr>
          <p:cNvPr id="41988" name="Text Box 5"/>
          <p:cNvSpPr txBox="1">
            <a:spLocks noChangeArrowheads="1"/>
          </p:cNvSpPr>
          <p:nvPr/>
        </p:nvSpPr>
        <p:spPr bwMode="auto">
          <a:xfrm>
            <a:off x="3352800" y="2514600"/>
            <a:ext cx="13716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body</a:t>
            </a:r>
          </a:p>
        </p:txBody>
      </p:sp>
      <p:sp>
        <p:nvSpPr>
          <p:cNvPr id="41989" name="Text Box 6"/>
          <p:cNvSpPr txBox="1">
            <a:spLocks noChangeArrowheads="1"/>
          </p:cNvSpPr>
          <p:nvPr/>
        </p:nvSpPr>
        <p:spPr bwMode="auto">
          <a:xfrm>
            <a:off x="381000" y="3505200"/>
            <a:ext cx="1066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title</a:t>
            </a:r>
          </a:p>
        </p:txBody>
      </p:sp>
      <p:sp>
        <p:nvSpPr>
          <p:cNvPr id="41990" name="Text Box 7"/>
          <p:cNvSpPr txBox="1">
            <a:spLocks noChangeArrowheads="1"/>
          </p:cNvSpPr>
          <p:nvPr/>
        </p:nvSpPr>
        <p:spPr bwMode="auto">
          <a:xfrm>
            <a:off x="1676400" y="3505200"/>
            <a:ext cx="1066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meta</a:t>
            </a:r>
          </a:p>
        </p:txBody>
      </p:sp>
      <p:sp>
        <p:nvSpPr>
          <p:cNvPr id="41991" name="Text Box 8"/>
          <p:cNvSpPr txBox="1">
            <a:spLocks noChangeArrowheads="1"/>
          </p:cNvSpPr>
          <p:nvPr/>
        </p:nvSpPr>
        <p:spPr bwMode="auto">
          <a:xfrm>
            <a:off x="3048000" y="3505200"/>
            <a:ext cx="685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h1</a:t>
            </a:r>
          </a:p>
        </p:txBody>
      </p:sp>
      <p:sp>
        <p:nvSpPr>
          <p:cNvPr id="41992" name="Text Box 9"/>
          <p:cNvSpPr txBox="1">
            <a:spLocks noChangeArrowheads="1"/>
          </p:cNvSpPr>
          <p:nvPr/>
        </p:nvSpPr>
        <p:spPr bwMode="auto">
          <a:xfrm>
            <a:off x="4343400" y="3505200"/>
            <a:ext cx="685800" cy="376238"/>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a:t>p</a:t>
            </a:r>
          </a:p>
        </p:txBody>
      </p:sp>
      <p:sp>
        <p:nvSpPr>
          <p:cNvPr id="41993" name="Text Box 10"/>
          <p:cNvSpPr txBox="1">
            <a:spLocks noChangeArrowheads="1"/>
          </p:cNvSpPr>
          <p:nvPr/>
        </p:nvSpPr>
        <p:spPr bwMode="auto">
          <a:xfrm>
            <a:off x="6934200" y="3505200"/>
            <a:ext cx="685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ol</a:t>
            </a:r>
          </a:p>
        </p:txBody>
      </p:sp>
      <p:sp>
        <p:nvSpPr>
          <p:cNvPr id="41994" name="Text Box 11"/>
          <p:cNvSpPr txBox="1">
            <a:spLocks noChangeArrowheads="1"/>
          </p:cNvSpPr>
          <p:nvPr/>
        </p:nvSpPr>
        <p:spPr bwMode="auto">
          <a:xfrm>
            <a:off x="8153400" y="3505200"/>
            <a:ext cx="685800" cy="376238"/>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a:t>p</a:t>
            </a:r>
          </a:p>
        </p:txBody>
      </p:sp>
      <p:sp>
        <p:nvSpPr>
          <p:cNvPr id="41995" name="Text Box 12"/>
          <p:cNvSpPr txBox="1">
            <a:spLocks noChangeArrowheads="1"/>
          </p:cNvSpPr>
          <p:nvPr/>
        </p:nvSpPr>
        <p:spPr bwMode="auto">
          <a:xfrm>
            <a:off x="4114800" y="45005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em</a:t>
            </a:r>
          </a:p>
        </p:txBody>
      </p:sp>
      <p:sp>
        <p:nvSpPr>
          <p:cNvPr id="41996" name="Text Box 13"/>
          <p:cNvSpPr txBox="1">
            <a:spLocks noChangeArrowheads="1"/>
          </p:cNvSpPr>
          <p:nvPr/>
        </p:nvSpPr>
        <p:spPr bwMode="auto">
          <a:xfrm>
            <a:off x="4800600" y="45005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a</a:t>
            </a:r>
          </a:p>
        </p:txBody>
      </p:sp>
      <p:sp>
        <p:nvSpPr>
          <p:cNvPr id="41997" name="Text Box 14"/>
          <p:cNvSpPr txBox="1">
            <a:spLocks noChangeArrowheads="1"/>
          </p:cNvSpPr>
          <p:nvPr/>
        </p:nvSpPr>
        <p:spPr bwMode="auto">
          <a:xfrm>
            <a:off x="4800600" y="5181600"/>
            <a:ext cx="5334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b</a:t>
            </a:r>
          </a:p>
        </p:txBody>
      </p:sp>
      <p:sp>
        <p:nvSpPr>
          <p:cNvPr id="41998" name="Text Box 15"/>
          <p:cNvSpPr txBox="1">
            <a:spLocks noChangeArrowheads="1"/>
          </p:cNvSpPr>
          <p:nvPr/>
        </p:nvSpPr>
        <p:spPr bwMode="auto">
          <a:xfrm>
            <a:off x="6324600" y="45005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li</a:t>
            </a:r>
          </a:p>
        </p:txBody>
      </p:sp>
      <p:sp>
        <p:nvSpPr>
          <p:cNvPr id="41999" name="Text Box 16"/>
          <p:cNvSpPr txBox="1">
            <a:spLocks noChangeArrowheads="1"/>
          </p:cNvSpPr>
          <p:nvPr/>
        </p:nvSpPr>
        <p:spPr bwMode="auto">
          <a:xfrm>
            <a:off x="7010400" y="45005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li</a:t>
            </a:r>
          </a:p>
        </p:txBody>
      </p:sp>
      <p:sp>
        <p:nvSpPr>
          <p:cNvPr id="42000" name="Text Box 17"/>
          <p:cNvSpPr txBox="1">
            <a:spLocks noChangeArrowheads="1"/>
          </p:cNvSpPr>
          <p:nvPr/>
        </p:nvSpPr>
        <p:spPr bwMode="auto">
          <a:xfrm>
            <a:off x="7696200" y="45005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li</a:t>
            </a:r>
          </a:p>
        </p:txBody>
      </p:sp>
      <p:sp>
        <p:nvSpPr>
          <p:cNvPr id="42001" name="Line 18"/>
          <p:cNvSpPr>
            <a:spLocks noChangeShapeType="1"/>
          </p:cNvSpPr>
          <p:nvPr/>
        </p:nvSpPr>
        <p:spPr bwMode="auto">
          <a:xfrm>
            <a:off x="914400" y="3200400"/>
            <a:ext cx="0" cy="304800"/>
          </a:xfrm>
          <a:prstGeom prst="line">
            <a:avLst/>
          </a:prstGeom>
          <a:noFill/>
          <a:ln w="28575">
            <a:solidFill>
              <a:schemeClr val="tx1"/>
            </a:solidFill>
            <a:round/>
            <a:headEnd/>
            <a:tailEnd/>
          </a:ln>
        </p:spPr>
        <p:txBody>
          <a:bodyPr/>
          <a:lstStyle/>
          <a:p>
            <a:endParaRPr lang="en-US"/>
          </a:p>
        </p:txBody>
      </p:sp>
      <p:sp>
        <p:nvSpPr>
          <p:cNvPr id="42002" name="Line 19"/>
          <p:cNvSpPr>
            <a:spLocks noChangeShapeType="1"/>
          </p:cNvSpPr>
          <p:nvPr/>
        </p:nvSpPr>
        <p:spPr bwMode="auto">
          <a:xfrm>
            <a:off x="2209800" y="3200400"/>
            <a:ext cx="0" cy="304800"/>
          </a:xfrm>
          <a:prstGeom prst="line">
            <a:avLst/>
          </a:prstGeom>
          <a:noFill/>
          <a:ln w="28575">
            <a:solidFill>
              <a:schemeClr val="tx1"/>
            </a:solidFill>
            <a:round/>
            <a:headEnd/>
            <a:tailEnd/>
          </a:ln>
        </p:spPr>
        <p:txBody>
          <a:bodyPr/>
          <a:lstStyle/>
          <a:p>
            <a:endParaRPr lang="en-US"/>
          </a:p>
        </p:txBody>
      </p:sp>
      <p:sp>
        <p:nvSpPr>
          <p:cNvPr id="42003" name="Line 20"/>
          <p:cNvSpPr>
            <a:spLocks noChangeShapeType="1"/>
          </p:cNvSpPr>
          <p:nvPr/>
        </p:nvSpPr>
        <p:spPr bwMode="auto">
          <a:xfrm>
            <a:off x="3352800" y="3200400"/>
            <a:ext cx="0" cy="304800"/>
          </a:xfrm>
          <a:prstGeom prst="line">
            <a:avLst/>
          </a:prstGeom>
          <a:noFill/>
          <a:ln w="28575">
            <a:solidFill>
              <a:schemeClr val="tx1"/>
            </a:solidFill>
            <a:round/>
            <a:headEnd/>
            <a:tailEnd/>
          </a:ln>
        </p:spPr>
        <p:txBody>
          <a:bodyPr/>
          <a:lstStyle/>
          <a:p>
            <a:endParaRPr lang="en-US"/>
          </a:p>
        </p:txBody>
      </p:sp>
      <p:sp>
        <p:nvSpPr>
          <p:cNvPr id="42004" name="Line 21"/>
          <p:cNvSpPr>
            <a:spLocks noChangeShapeType="1"/>
          </p:cNvSpPr>
          <p:nvPr/>
        </p:nvSpPr>
        <p:spPr bwMode="auto">
          <a:xfrm>
            <a:off x="4648200" y="3200400"/>
            <a:ext cx="0" cy="304800"/>
          </a:xfrm>
          <a:prstGeom prst="line">
            <a:avLst/>
          </a:prstGeom>
          <a:noFill/>
          <a:ln w="28575">
            <a:solidFill>
              <a:schemeClr val="tx1"/>
            </a:solidFill>
            <a:round/>
            <a:headEnd/>
            <a:tailEnd/>
          </a:ln>
        </p:spPr>
        <p:txBody>
          <a:bodyPr/>
          <a:lstStyle/>
          <a:p>
            <a:endParaRPr lang="en-US"/>
          </a:p>
        </p:txBody>
      </p:sp>
      <p:sp>
        <p:nvSpPr>
          <p:cNvPr id="42005" name="Line 22"/>
          <p:cNvSpPr>
            <a:spLocks noChangeShapeType="1"/>
          </p:cNvSpPr>
          <p:nvPr/>
        </p:nvSpPr>
        <p:spPr bwMode="auto">
          <a:xfrm>
            <a:off x="4419600" y="4195763"/>
            <a:ext cx="0" cy="304800"/>
          </a:xfrm>
          <a:prstGeom prst="line">
            <a:avLst/>
          </a:prstGeom>
          <a:noFill/>
          <a:ln w="28575">
            <a:solidFill>
              <a:schemeClr val="tx1"/>
            </a:solidFill>
            <a:round/>
            <a:headEnd/>
            <a:tailEnd/>
          </a:ln>
        </p:spPr>
        <p:txBody>
          <a:bodyPr/>
          <a:lstStyle/>
          <a:p>
            <a:endParaRPr lang="en-US"/>
          </a:p>
        </p:txBody>
      </p:sp>
      <p:sp>
        <p:nvSpPr>
          <p:cNvPr id="42006" name="Line 23"/>
          <p:cNvSpPr>
            <a:spLocks noChangeShapeType="1"/>
          </p:cNvSpPr>
          <p:nvPr/>
        </p:nvSpPr>
        <p:spPr bwMode="auto">
          <a:xfrm>
            <a:off x="5029200" y="4195763"/>
            <a:ext cx="0" cy="304800"/>
          </a:xfrm>
          <a:prstGeom prst="line">
            <a:avLst/>
          </a:prstGeom>
          <a:noFill/>
          <a:ln w="28575">
            <a:solidFill>
              <a:schemeClr val="tx1"/>
            </a:solidFill>
            <a:round/>
            <a:headEnd/>
            <a:tailEnd/>
          </a:ln>
        </p:spPr>
        <p:txBody>
          <a:bodyPr/>
          <a:lstStyle/>
          <a:p>
            <a:endParaRPr lang="en-US"/>
          </a:p>
        </p:txBody>
      </p:sp>
      <p:sp>
        <p:nvSpPr>
          <p:cNvPr id="42007" name="Line 24"/>
          <p:cNvSpPr>
            <a:spLocks noChangeShapeType="1"/>
          </p:cNvSpPr>
          <p:nvPr/>
        </p:nvSpPr>
        <p:spPr bwMode="auto">
          <a:xfrm>
            <a:off x="6629400" y="4191000"/>
            <a:ext cx="0" cy="304800"/>
          </a:xfrm>
          <a:prstGeom prst="line">
            <a:avLst/>
          </a:prstGeom>
          <a:noFill/>
          <a:ln w="28575">
            <a:solidFill>
              <a:schemeClr val="tx1"/>
            </a:solidFill>
            <a:round/>
            <a:headEnd/>
            <a:tailEnd/>
          </a:ln>
        </p:spPr>
        <p:txBody>
          <a:bodyPr/>
          <a:lstStyle/>
          <a:p>
            <a:endParaRPr lang="en-US"/>
          </a:p>
        </p:txBody>
      </p:sp>
      <p:sp>
        <p:nvSpPr>
          <p:cNvPr id="42008" name="Line 25"/>
          <p:cNvSpPr>
            <a:spLocks noChangeShapeType="1"/>
          </p:cNvSpPr>
          <p:nvPr/>
        </p:nvSpPr>
        <p:spPr bwMode="auto">
          <a:xfrm>
            <a:off x="7315200" y="4195763"/>
            <a:ext cx="0" cy="304800"/>
          </a:xfrm>
          <a:prstGeom prst="line">
            <a:avLst/>
          </a:prstGeom>
          <a:noFill/>
          <a:ln w="28575">
            <a:solidFill>
              <a:schemeClr val="tx1"/>
            </a:solidFill>
            <a:round/>
            <a:headEnd/>
            <a:tailEnd/>
          </a:ln>
        </p:spPr>
        <p:txBody>
          <a:bodyPr/>
          <a:lstStyle/>
          <a:p>
            <a:endParaRPr lang="en-US"/>
          </a:p>
        </p:txBody>
      </p:sp>
      <p:sp>
        <p:nvSpPr>
          <p:cNvPr id="42009" name="Line 26"/>
          <p:cNvSpPr>
            <a:spLocks noChangeShapeType="1"/>
          </p:cNvSpPr>
          <p:nvPr/>
        </p:nvSpPr>
        <p:spPr bwMode="auto">
          <a:xfrm>
            <a:off x="8001000" y="4195763"/>
            <a:ext cx="0" cy="304800"/>
          </a:xfrm>
          <a:prstGeom prst="line">
            <a:avLst/>
          </a:prstGeom>
          <a:noFill/>
          <a:ln w="28575">
            <a:solidFill>
              <a:schemeClr val="tx1"/>
            </a:solidFill>
            <a:round/>
            <a:headEnd/>
            <a:tailEnd/>
          </a:ln>
        </p:spPr>
        <p:txBody>
          <a:bodyPr/>
          <a:lstStyle/>
          <a:p>
            <a:endParaRPr lang="en-US"/>
          </a:p>
        </p:txBody>
      </p:sp>
      <p:sp>
        <p:nvSpPr>
          <p:cNvPr id="42010" name="Line 27"/>
          <p:cNvSpPr>
            <a:spLocks noChangeShapeType="1"/>
          </p:cNvSpPr>
          <p:nvPr/>
        </p:nvSpPr>
        <p:spPr bwMode="auto">
          <a:xfrm>
            <a:off x="7315200" y="3200400"/>
            <a:ext cx="0" cy="304800"/>
          </a:xfrm>
          <a:prstGeom prst="line">
            <a:avLst/>
          </a:prstGeom>
          <a:noFill/>
          <a:ln w="28575">
            <a:solidFill>
              <a:schemeClr val="tx1"/>
            </a:solidFill>
            <a:round/>
            <a:headEnd/>
            <a:tailEnd/>
          </a:ln>
        </p:spPr>
        <p:txBody>
          <a:bodyPr/>
          <a:lstStyle/>
          <a:p>
            <a:endParaRPr lang="en-US"/>
          </a:p>
        </p:txBody>
      </p:sp>
      <p:sp>
        <p:nvSpPr>
          <p:cNvPr id="42011" name="Line 28"/>
          <p:cNvSpPr>
            <a:spLocks noChangeShapeType="1"/>
          </p:cNvSpPr>
          <p:nvPr/>
        </p:nvSpPr>
        <p:spPr bwMode="auto">
          <a:xfrm>
            <a:off x="8458200" y="3200400"/>
            <a:ext cx="0" cy="304800"/>
          </a:xfrm>
          <a:prstGeom prst="line">
            <a:avLst/>
          </a:prstGeom>
          <a:noFill/>
          <a:ln w="28575">
            <a:solidFill>
              <a:schemeClr val="tx1"/>
            </a:solidFill>
            <a:round/>
            <a:headEnd/>
            <a:tailEnd/>
          </a:ln>
        </p:spPr>
        <p:txBody>
          <a:bodyPr/>
          <a:lstStyle/>
          <a:p>
            <a:endParaRPr lang="en-US"/>
          </a:p>
        </p:txBody>
      </p:sp>
      <p:sp>
        <p:nvSpPr>
          <p:cNvPr id="42012" name="Line 29"/>
          <p:cNvSpPr>
            <a:spLocks noChangeShapeType="1"/>
          </p:cNvSpPr>
          <p:nvPr/>
        </p:nvSpPr>
        <p:spPr bwMode="auto">
          <a:xfrm>
            <a:off x="5029200" y="4881563"/>
            <a:ext cx="0" cy="304800"/>
          </a:xfrm>
          <a:prstGeom prst="line">
            <a:avLst/>
          </a:prstGeom>
          <a:noFill/>
          <a:ln w="28575">
            <a:solidFill>
              <a:schemeClr val="tx1"/>
            </a:solidFill>
            <a:round/>
            <a:headEnd/>
            <a:tailEnd/>
          </a:ln>
        </p:spPr>
        <p:txBody>
          <a:bodyPr/>
          <a:lstStyle/>
          <a:p>
            <a:endParaRPr lang="en-US"/>
          </a:p>
        </p:txBody>
      </p:sp>
      <p:sp>
        <p:nvSpPr>
          <p:cNvPr id="42013" name="Line 30"/>
          <p:cNvSpPr>
            <a:spLocks noChangeShapeType="1"/>
          </p:cNvSpPr>
          <p:nvPr/>
        </p:nvSpPr>
        <p:spPr bwMode="auto">
          <a:xfrm>
            <a:off x="4038600" y="2209800"/>
            <a:ext cx="0" cy="304800"/>
          </a:xfrm>
          <a:prstGeom prst="line">
            <a:avLst/>
          </a:prstGeom>
          <a:noFill/>
          <a:ln w="28575">
            <a:solidFill>
              <a:schemeClr val="tx1"/>
            </a:solidFill>
            <a:round/>
            <a:headEnd/>
            <a:tailEnd/>
          </a:ln>
        </p:spPr>
        <p:txBody>
          <a:bodyPr/>
          <a:lstStyle/>
          <a:p>
            <a:endParaRPr lang="en-US"/>
          </a:p>
        </p:txBody>
      </p:sp>
      <p:sp>
        <p:nvSpPr>
          <p:cNvPr id="42014" name="Line 31"/>
          <p:cNvSpPr>
            <a:spLocks noChangeShapeType="1"/>
          </p:cNvSpPr>
          <p:nvPr/>
        </p:nvSpPr>
        <p:spPr bwMode="auto">
          <a:xfrm>
            <a:off x="1676400" y="2209800"/>
            <a:ext cx="0" cy="304800"/>
          </a:xfrm>
          <a:prstGeom prst="line">
            <a:avLst/>
          </a:prstGeom>
          <a:noFill/>
          <a:ln w="28575">
            <a:solidFill>
              <a:schemeClr val="tx1"/>
            </a:solidFill>
            <a:round/>
            <a:headEnd/>
            <a:tailEnd/>
          </a:ln>
        </p:spPr>
        <p:txBody>
          <a:bodyPr/>
          <a:lstStyle/>
          <a:p>
            <a:endParaRPr lang="en-US"/>
          </a:p>
        </p:txBody>
      </p:sp>
      <p:sp>
        <p:nvSpPr>
          <p:cNvPr id="42015" name="Line 32"/>
          <p:cNvSpPr>
            <a:spLocks noChangeShapeType="1"/>
          </p:cNvSpPr>
          <p:nvPr/>
        </p:nvSpPr>
        <p:spPr bwMode="auto">
          <a:xfrm>
            <a:off x="2895600" y="1905000"/>
            <a:ext cx="0" cy="304800"/>
          </a:xfrm>
          <a:prstGeom prst="line">
            <a:avLst/>
          </a:prstGeom>
          <a:noFill/>
          <a:ln w="28575">
            <a:solidFill>
              <a:schemeClr val="tx1"/>
            </a:solidFill>
            <a:round/>
            <a:headEnd/>
            <a:tailEnd/>
          </a:ln>
        </p:spPr>
        <p:txBody>
          <a:bodyPr/>
          <a:lstStyle/>
          <a:p>
            <a:endParaRPr lang="en-US"/>
          </a:p>
        </p:txBody>
      </p:sp>
      <p:sp>
        <p:nvSpPr>
          <p:cNvPr id="42016" name="Line 33"/>
          <p:cNvSpPr>
            <a:spLocks noChangeShapeType="1"/>
          </p:cNvSpPr>
          <p:nvPr/>
        </p:nvSpPr>
        <p:spPr bwMode="auto">
          <a:xfrm>
            <a:off x="1676400" y="2895600"/>
            <a:ext cx="0" cy="304800"/>
          </a:xfrm>
          <a:prstGeom prst="line">
            <a:avLst/>
          </a:prstGeom>
          <a:noFill/>
          <a:ln w="28575">
            <a:solidFill>
              <a:schemeClr val="tx1"/>
            </a:solidFill>
            <a:round/>
            <a:headEnd/>
            <a:tailEnd/>
          </a:ln>
        </p:spPr>
        <p:txBody>
          <a:bodyPr/>
          <a:lstStyle/>
          <a:p>
            <a:endParaRPr lang="en-US"/>
          </a:p>
        </p:txBody>
      </p:sp>
      <p:sp>
        <p:nvSpPr>
          <p:cNvPr id="42017" name="Line 34"/>
          <p:cNvSpPr>
            <a:spLocks noChangeShapeType="1"/>
          </p:cNvSpPr>
          <p:nvPr/>
        </p:nvSpPr>
        <p:spPr bwMode="auto">
          <a:xfrm>
            <a:off x="4038600" y="2895600"/>
            <a:ext cx="0" cy="304800"/>
          </a:xfrm>
          <a:prstGeom prst="line">
            <a:avLst/>
          </a:prstGeom>
          <a:noFill/>
          <a:ln w="28575">
            <a:solidFill>
              <a:schemeClr val="tx1"/>
            </a:solidFill>
            <a:round/>
            <a:headEnd/>
            <a:tailEnd/>
          </a:ln>
        </p:spPr>
        <p:txBody>
          <a:bodyPr/>
          <a:lstStyle/>
          <a:p>
            <a:endParaRPr lang="en-US"/>
          </a:p>
        </p:txBody>
      </p:sp>
      <p:sp>
        <p:nvSpPr>
          <p:cNvPr id="42018" name="Line 35"/>
          <p:cNvSpPr>
            <a:spLocks noChangeShapeType="1"/>
          </p:cNvSpPr>
          <p:nvPr/>
        </p:nvSpPr>
        <p:spPr bwMode="auto">
          <a:xfrm>
            <a:off x="4648200" y="3886200"/>
            <a:ext cx="0" cy="304800"/>
          </a:xfrm>
          <a:prstGeom prst="line">
            <a:avLst/>
          </a:prstGeom>
          <a:noFill/>
          <a:ln w="28575">
            <a:solidFill>
              <a:schemeClr val="tx1"/>
            </a:solidFill>
            <a:round/>
            <a:headEnd/>
            <a:tailEnd/>
          </a:ln>
        </p:spPr>
        <p:txBody>
          <a:bodyPr/>
          <a:lstStyle/>
          <a:p>
            <a:endParaRPr lang="en-US"/>
          </a:p>
        </p:txBody>
      </p:sp>
      <p:sp>
        <p:nvSpPr>
          <p:cNvPr id="42019" name="Line 36"/>
          <p:cNvSpPr>
            <a:spLocks noChangeShapeType="1"/>
          </p:cNvSpPr>
          <p:nvPr/>
        </p:nvSpPr>
        <p:spPr bwMode="auto">
          <a:xfrm>
            <a:off x="7315200" y="3886200"/>
            <a:ext cx="0" cy="304800"/>
          </a:xfrm>
          <a:prstGeom prst="line">
            <a:avLst/>
          </a:prstGeom>
          <a:noFill/>
          <a:ln w="28575">
            <a:solidFill>
              <a:schemeClr val="tx1"/>
            </a:solidFill>
            <a:round/>
            <a:headEnd/>
            <a:tailEnd/>
          </a:ln>
        </p:spPr>
        <p:txBody>
          <a:bodyPr/>
          <a:lstStyle/>
          <a:p>
            <a:endParaRPr lang="en-US"/>
          </a:p>
        </p:txBody>
      </p:sp>
      <p:sp>
        <p:nvSpPr>
          <p:cNvPr id="42020" name="Line 37"/>
          <p:cNvSpPr>
            <a:spLocks noChangeShapeType="1"/>
          </p:cNvSpPr>
          <p:nvPr/>
        </p:nvSpPr>
        <p:spPr bwMode="auto">
          <a:xfrm>
            <a:off x="914400" y="3200400"/>
            <a:ext cx="1295400" cy="0"/>
          </a:xfrm>
          <a:prstGeom prst="line">
            <a:avLst/>
          </a:prstGeom>
          <a:noFill/>
          <a:ln w="28575">
            <a:solidFill>
              <a:schemeClr val="tx1"/>
            </a:solidFill>
            <a:round/>
            <a:headEnd/>
            <a:tailEnd/>
          </a:ln>
        </p:spPr>
        <p:txBody>
          <a:bodyPr/>
          <a:lstStyle/>
          <a:p>
            <a:endParaRPr lang="en-US"/>
          </a:p>
        </p:txBody>
      </p:sp>
      <p:sp>
        <p:nvSpPr>
          <p:cNvPr id="42021" name="Line 38"/>
          <p:cNvSpPr>
            <a:spLocks noChangeShapeType="1"/>
          </p:cNvSpPr>
          <p:nvPr/>
        </p:nvSpPr>
        <p:spPr bwMode="auto">
          <a:xfrm>
            <a:off x="3352800" y="3200400"/>
            <a:ext cx="5105400" cy="0"/>
          </a:xfrm>
          <a:prstGeom prst="line">
            <a:avLst/>
          </a:prstGeom>
          <a:noFill/>
          <a:ln w="28575">
            <a:solidFill>
              <a:schemeClr val="tx1"/>
            </a:solidFill>
            <a:round/>
            <a:headEnd/>
            <a:tailEnd/>
          </a:ln>
        </p:spPr>
        <p:txBody>
          <a:bodyPr/>
          <a:lstStyle/>
          <a:p>
            <a:endParaRPr lang="en-US"/>
          </a:p>
        </p:txBody>
      </p:sp>
      <p:sp>
        <p:nvSpPr>
          <p:cNvPr id="42022" name="Line 39"/>
          <p:cNvSpPr>
            <a:spLocks noChangeShapeType="1"/>
          </p:cNvSpPr>
          <p:nvPr/>
        </p:nvSpPr>
        <p:spPr bwMode="auto">
          <a:xfrm>
            <a:off x="1676400" y="2209800"/>
            <a:ext cx="2362200" cy="0"/>
          </a:xfrm>
          <a:prstGeom prst="line">
            <a:avLst/>
          </a:prstGeom>
          <a:noFill/>
          <a:ln w="28575">
            <a:solidFill>
              <a:schemeClr val="tx1"/>
            </a:solidFill>
            <a:round/>
            <a:headEnd/>
            <a:tailEnd/>
          </a:ln>
        </p:spPr>
        <p:txBody>
          <a:bodyPr/>
          <a:lstStyle/>
          <a:p>
            <a:endParaRPr lang="en-US"/>
          </a:p>
        </p:txBody>
      </p:sp>
      <p:sp>
        <p:nvSpPr>
          <p:cNvPr id="42023" name="Line 40"/>
          <p:cNvSpPr>
            <a:spLocks noChangeShapeType="1"/>
          </p:cNvSpPr>
          <p:nvPr/>
        </p:nvSpPr>
        <p:spPr bwMode="auto">
          <a:xfrm>
            <a:off x="4419600" y="4191000"/>
            <a:ext cx="609600" cy="0"/>
          </a:xfrm>
          <a:prstGeom prst="line">
            <a:avLst/>
          </a:prstGeom>
          <a:noFill/>
          <a:ln w="28575">
            <a:solidFill>
              <a:schemeClr val="tx1"/>
            </a:solidFill>
            <a:round/>
            <a:headEnd/>
            <a:tailEnd/>
          </a:ln>
        </p:spPr>
        <p:txBody>
          <a:bodyPr/>
          <a:lstStyle/>
          <a:p>
            <a:endParaRPr lang="en-US"/>
          </a:p>
        </p:txBody>
      </p:sp>
      <p:sp>
        <p:nvSpPr>
          <p:cNvPr id="42024" name="Line 41"/>
          <p:cNvSpPr>
            <a:spLocks noChangeShapeType="1"/>
          </p:cNvSpPr>
          <p:nvPr/>
        </p:nvSpPr>
        <p:spPr bwMode="auto">
          <a:xfrm>
            <a:off x="6629400" y="4191000"/>
            <a:ext cx="1371600" cy="0"/>
          </a:xfrm>
          <a:prstGeom prst="line">
            <a:avLst/>
          </a:prstGeom>
          <a:noFill/>
          <a:ln w="28575">
            <a:solidFill>
              <a:schemeClr val="tx1"/>
            </a:solidFill>
            <a:round/>
            <a:headEnd/>
            <a:tailEnd/>
          </a:ln>
        </p:spPr>
        <p:txBody>
          <a:bodyPr/>
          <a:lstStyle/>
          <a:p>
            <a:endParaRPr lang="en-US"/>
          </a:p>
        </p:txBody>
      </p:sp>
      <p:sp>
        <p:nvSpPr>
          <p:cNvPr id="42025" name="Text Box 42"/>
          <p:cNvSpPr txBox="1">
            <a:spLocks noChangeArrowheads="1"/>
          </p:cNvSpPr>
          <p:nvPr/>
        </p:nvSpPr>
        <p:spPr bwMode="auto">
          <a:xfrm>
            <a:off x="304800" y="3962400"/>
            <a:ext cx="1143000" cy="581025"/>
          </a:xfrm>
          <a:prstGeom prst="rect">
            <a:avLst/>
          </a:prstGeom>
          <a:noFill/>
          <a:ln w="28575" algn="ctr">
            <a:noFill/>
            <a:miter lim="800000"/>
            <a:headEnd/>
            <a:tailEnd/>
          </a:ln>
        </p:spPr>
        <p:txBody>
          <a:bodyPr>
            <a:spAutoFit/>
          </a:bodyPr>
          <a:lstStyle/>
          <a:p>
            <a:pPr algn="ctr">
              <a:spcBef>
                <a:spcPct val="50000"/>
              </a:spcBef>
            </a:pPr>
            <a:r>
              <a:rPr lang="en-US" sz="1600"/>
              <a:t>Eric’s Webpage</a:t>
            </a:r>
          </a:p>
        </p:txBody>
      </p:sp>
      <p:sp>
        <p:nvSpPr>
          <p:cNvPr id="42026" name="Text Box 43"/>
          <p:cNvSpPr txBox="1">
            <a:spLocks noChangeArrowheads="1"/>
          </p:cNvSpPr>
          <p:nvPr/>
        </p:nvSpPr>
        <p:spPr bwMode="auto">
          <a:xfrm>
            <a:off x="1676400" y="3962400"/>
            <a:ext cx="1143000" cy="581025"/>
          </a:xfrm>
          <a:prstGeom prst="rect">
            <a:avLst/>
          </a:prstGeom>
          <a:noFill/>
          <a:ln w="28575" algn="ctr">
            <a:noFill/>
            <a:miter lim="800000"/>
            <a:headEnd/>
            <a:tailEnd/>
          </a:ln>
        </p:spPr>
        <p:txBody>
          <a:bodyPr>
            <a:spAutoFit/>
          </a:bodyPr>
          <a:lstStyle/>
          <a:p>
            <a:pPr algn="ctr">
              <a:spcBef>
                <a:spcPct val="50000"/>
              </a:spcBef>
            </a:pPr>
            <a:r>
              <a:rPr lang="en-US" sz="1600"/>
              <a:t>Eric Breimer</a:t>
            </a:r>
          </a:p>
        </p:txBody>
      </p:sp>
      <p:sp>
        <p:nvSpPr>
          <p:cNvPr id="42027" name="Text Box 44"/>
          <p:cNvSpPr txBox="1">
            <a:spLocks noChangeArrowheads="1"/>
          </p:cNvSpPr>
          <p:nvPr/>
        </p:nvSpPr>
        <p:spPr bwMode="auto">
          <a:xfrm>
            <a:off x="2743200" y="3962400"/>
            <a:ext cx="1066800" cy="822325"/>
          </a:xfrm>
          <a:prstGeom prst="rect">
            <a:avLst/>
          </a:prstGeom>
          <a:noFill/>
          <a:ln w="28575" algn="ctr">
            <a:noFill/>
            <a:miter lim="800000"/>
            <a:headEnd/>
            <a:tailEnd/>
          </a:ln>
        </p:spPr>
        <p:txBody>
          <a:bodyPr>
            <a:spAutoFit/>
          </a:bodyPr>
          <a:lstStyle/>
          <a:p>
            <a:pPr algn="ctr">
              <a:spcBef>
                <a:spcPct val="50000"/>
              </a:spcBef>
            </a:pPr>
            <a:r>
              <a:rPr lang="en-US" sz="2400"/>
              <a:t>About Me</a:t>
            </a:r>
          </a:p>
        </p:txBody>
      </p:sp>
      <p:sp>
        <p:nvSpPr>
          <p:cNvPr id="42028" name="Text Box 45"/>
          <p:cNvSpPr txBox="1">
            <a:spLocks noChangeArrowheads="1"/>
          </p:cNvSpPr>
          <p:nvPr/>
        </p:nvSpPr>
        <p:spPr bwMode="auto">
          <a:xfrm>
            <a:off x="3810000" y="5105400"/>
            <a:ext cx="914400" cy="304800"/>
          </a:xfrm>
          <a:prstGeom prst="rect">
            <a:avLst/>
          </a:prstGeom>
          <a:noFill/>
          <a:ln w="28575" algn="ctr">
            <a:noFill/>
            <a:miter lim="800000"/>
            <a:headEnd/>
            <a:tailEnd/>
          </a:ln>
        </p:spPr>
        <p:txBody>
          <a:bodyPr>
            <a:spAutoFit/>
          </a:bodyPr>
          <a:lstStyle/>
          <a:p>
            <a:pPr algn="ctr">
              <a:spcBef>
                <a:spcPct val="50000"/>
              </a:spcBef>
            </a:pPr>
            <a:r>
              <a:rPr lang="en-US" sz="1400" i="1">
                <a:solidFill>
                  <a:srgbClr val="CC0000"/>
                </a:solidFill>
              </a:rPr>
              <a:t>Here is</a:t>
            </a:r>
          </a:p>
        </p:txBody>
      </p:sp>
      <p:sp>
        <p:nvSpPr>
          <p:cNvPr id="42029" name="Text Box 46"/>
          <p:cNvSpPr txBox="1">
            <a:spLocks noChangeArrowheads="1"/>
          </p:cNvSpPr>
          <p:nvPr/>
        </p:nvSpPr>
        <p:spPr bwMode="auto">
          <a:xfrm>
            <a:off x="4495800" y="5638800"/>
            <a:ext cx="1219200" cy="517525"/>
          </a:xfrm>
          <a:prstGeom prst="rect">
            <a:avLst/>
          </a:prstGeom>
          <a:noFill/>
          <a:ln w="28575" algn="ctr">
            <a:noFill/>
            <a:miter lim="800000"/>
            <a:headEnd/>
            <a:tailEnd/>
          </a:ln>
        </p:spPr>
        <p:txBody>
          <a:bodyPr>
            <a:spAutoFit/>
          </a:bodyPr>
          <a:lstStyle/>
          <a:p>
            <a:pPr algn="ctr">
              <a:spcBef>
                <a:spcPct val="50000"/>
              </a:spcBef>
            </a:pPr>
            <a:r>
              <a:rPr lang="en-US" sz="1400" b="1" u="sng">
                <a:solidFill>
                  <a:schemeClr val="accent2"/>
                </a:solidFill>
              </a:rPr>
              <a:t>My other website</a:t>
            </a:r>
          </a:p>
        </p:txBody>
      </p:sp>
      <p:sp>
        <p:nvSpPr>
          <p:cNvPr id="42030" name="Text Box 47"/>
          <p:cNvSpPr txBox="1">
            <a:spLocks noChangeArrowheads="1"/>
          </p:cNvSpPr>
          <p:nvPr/>
        </p:nvSpPr>
        <p:spPr bwMode="auto">
          <a:xfrm>
            <a:off x="5562600" y="3505200"/>
            <a:ext cx="685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h2</a:t>
            </a:r>
          </a:p>
        </p:txBody>
      </p:sp>
      <p:sp>
        <p:nvSpPr>
          <p:cNvPr id="42031" name="Line 48"/>
          <p:cNvSpPr>
            <a:spLocks noChangeShapeType="1"/>
          </p:cNvSpPr>
          <p:nvPr/>
        </p:nvSpPr>
        <p:spPr bwMode="auto">
          <a:xfrm>
            <a:off x="5867400" y="3200400"/>
            <a:ext cx="0" cy="304800"/>
          </a:xfrm>
          <a:prstGeom prst="line">
            <a:avLst/>
          </a:prstGeom>
          <a:noFill/>
          <a:ln w="28575">
            <a:solidFill>
              <a:schemeClr val="tx1"/>
            </a:solidFill>
            <a:round/>
            <a:headEnd/>
            <a:tailEnd/>
          </a:ln>
        </p:spPr>
        <p:txBody>
          <a:bodyPr/>
          <a:lstStyle/>
          <a:p>
            <a:endParaRPr lang="en-US"/>
          </a:p>
        </p:txBody>
      </p:sp>
      <p:sp>
        <p:nvSpPr>
          <p:cNvPr id="42032" name="Text Box 49"/>
          <p:cNvSpPr txBox="1">
            <a:spLocks noChangeArrowheads="1"/>
          </p:cNvSpPr>
          <p:nvPr/>
        </p:nvSpPr>
        <p:spPr bwMode="auto">
          <a:xfrm>
            <a:off x="5410200" y="3962400"/>
            <a:ext cx="914400" cy="641350"/>
          </a:xfrm>
          <a:prstGeom prst="rect">
            <a:avLst/>
          </a:prstGeom>
          <a:noFill/>
          <a:ln w="28575" algn="ctr">
            <a:noFill/>
            <a:miter lim="800000"/>
            <a:headEnd/>
            <a:tailEnd/>
          </a:ln>
        </p:spPr>
        <p:txBody>
          <a:bodyPr>
            <a:spAutoFit/>
          </a:bodyPr>
          <a:lstStyle/>
          <a:p>
            <a:pPr algn="ctr">
              <a:spcBef>
                <a:spcPct val="50000"/>
              </a:spcBef>
            </a:pPr>
            <a:r>
              <a:rPr lang="en-US"/>
              <a:t>Hot Links</a:t>
            </a:r>
          </a:p>
        </p:txBody>
      </p:sp>
      <p:sp>
        <p:nvSpPr>
          <p:cNvPr id="42033" name="Text Box 50"/>
          <p:cNvSpPr txBox="1">
            <a:spLocks noChangeArrowheads="1"/>
          </p:cNvSpPr>
          <p:nvPr/>
        </p:nvSpPr>
        <p:spPr bwMode="auto">
          <a:xfrm>
            <a:off x="6096000" y="5759450"/>
            <a:ext cx="838200" cy="336550"/>
          </a:xfrm>
          <a:prstGeom prst="rect">
            <a:avLst/>
          </a:prstGeom>
          <a:noFill/>
          <a:ln w="28575" algn="ctr">
            <a:noFill/>
            <a:miter lim="800000"/>
            <a:headEnd/>
            <a:tailEnd/>
          </a:ln>
        </p:spPr>
        <p:txBody>
          <a:bodyPr>
            <a:spAutoFit/>
          </a:bodyPr>
          <a:lstStyle/>
          <a:p>
            <a:pPr algn="ctr">
              <a:spcBef>
                <a:spcPct val="50000"/>
              </a:spcBef>
            </a:pPr>
            <a:r>
              <a:rPr lang="en-US" sz="1600"/>
              <a:t>Yahoo</a:t>
            </a:r>
          </a:p>
        </p:txBody>
      </p:sp>
      <p:sp>
        <p:nvSpPr>
          <p:cNvPr id="42034" name="Text Box 51"/>
          <p:cNvSpPr txBox="1">
            <a:spLocks noChangeArrowheads="1"/>
          </p:cNvSpPr>
          <p:nvPr/>
        </p:nvSpPr>
        <p:spPr bwMode="auto">
          <a:xfrm>
            <a:off x="6858000" y="5759450"/>
            <a:ext cx="838200" cy="336550"/>
          </a:xfrm>
          <a:prstGeom prst="rect">
            <a:avLst/>
          </a:prstGeom>
          <a:noFill/>
          <a:ln w="28575" algn="ctr">
            <a:noFill/>
            <a:miter lim="800000"/>
            <a:headEnd/>
            <a:tailEnd/>
          </a:ln>
        </p:spPr>
        <p:txBody>
          <a:bodyPr>
            <a:spAutoFit/>
          </a:bodyPr>
          <a:lstStyle/>
          <a:p>
            <a:pPr algn="ctr">
              <a:spcBef>
                <a:spcPct val="50000"/>
              </a:spcBef>
            </a:pPr>
            <a:r>
              <a:rPr lang="en-US" sz="1600"/>
              <a:t>ESPN</a:t>
            </a:r>
          </a:p>
        </p:txBody>
      </p:sp>
      <p:sp>
        <p:nvSpPr>
          <p:cNvPr id="42035" name="Text Box 52"/>
          <p:cNvSpPr txBox="1">
            <a:spLocks noChangeArrowheads="1"/>
          </p:cNvSpPr>
          <p:nvPr/>
        </p:nvSpPr>
        <p:spPr bwMode="auto">
          <a:xfrm>
            <a:off x="7620000" y="5759450"/>
            <a:ext cx="838200" cy="336550"/>
          </a:xfrm>
          <a:prstGeom prst="rect">
            <a:avLst/>
          </a:prstGeom>
          <a:noFill/>
          <a:ln w="28575" algn="ctr">
            <a:noFill/>
            <a:miter lim="800000"/>
            <a:headEnd/>
            <a:tailEnd/>
          </a:ln>
        </p:spPr>
        <p:txBody>
          <a:bodyPr>
            <a:spAutoFit/>
          </a:bodyPr>
          <a:lstStyle/>
          <a:p>
            <a:pPr algn="ctr">
              <a:spcBef>
                <a:spcPct val="50000"/>
              </a:spcBef>
            </a:pPr>
            <a:r>
              <a:rPr lang="en-US" sz="1600"/>
              <a:t>ebay</a:t>
            </a:r>
          </a:p>
        </p:txBody>
      </p:sp>
      <p:sp>
        <p:nvSpPr>
          <p:cNvPr id="42036" name="Text Box 53"/>
          <p:cNvSpPr txBox="1">
            <a:spLocks noChangeArrowheads="1"/>
          </p:cNvSpPr>
          <p:nvPr/>
        </p:nvSpPr>
        <p:spPr bwMode="auto">
          <a:xfrm>
            <a:off x="6324600" y="51863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a</a:t>
            </a:r>
          </a:p>
        </p:txBody>
      </p:sp>
      <p:sp>
        <p:nvSpPr>
          <p:cNvPr id="42037" name="Line 54"/>
          <p:cNvSpPr>
            <a:spLocks noChangeShapeType="1"/>
          </p:cNvSpPr>
          <p:nvPr/>
        </p:nvSpPr>
        <p:spPr bwMode="auto">
          <a:xfrm>
            <a:off x="6629400" y="4881563"/>
            <a:ext cx="0" cy="304800"/>
          </a:xfrm>
          <a:prstGeom prst="line">
            <a:avLst/>
          </a:prstGeom>
          <a:noFill/>
          <a:ln w="28575">
            <a:solidFill>
              <a:schemeClr val="tx1"/>
            </a:solidFill>
            <a:round/>
            <a:headEnd/>
            <a:tailEnd/>
          </a:ln>
        </p:spPr>
        <p:txBody>
          <a:bodyPr/>
          <a:lstStyle/>
          <a:p>
            <a:endParaRPr lang="en-US"/>
          </a:p>
        </p:txBody>
      </p:sp>
      <p:sp>
        <p:nvSpPr>
          <p:cNvPr id="42038" name="Text Box 55"/>
          <p:cNvSpPr txBox="1">
            <a:spLocks noChangeArrowheads="1"/>
          </p:cNvSpPr>
          <p:nvPr/>
        </p:nvSpPr>
        <p:spPr bwMode="auto">
          <a:xfrm>
            <a:off x="7010400" y="5181600"/>
            <a:ext cx="5334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a</a:t>
            </a:r>
          </a:p>
        </p:txBody>
      </p:sp>
      <p:sp>
        <p:nvSpPr>
          <p:cNvPr id="42039" name="Line 56"/>
          <p:cNvSpPr>
            <a:spLocks noChangeShapeType="1"/>
          </p:cNvSpPr>
          <p:nvPr/>
        </p:nvSpPr>
        <p:spPr bwMode="auto">
          <a:xfrm>
            <a:off x="7315200" y="4876800"/>
            <a:ext cx="0" cy="304800"/>
          </a:xfrm>
          <a:prstGeom prst="line">
            <a:avLst/>
          </a:prstGeom>
          <a:noFill/>
          <a:ln w="28575">
            <a:solidFill>
              <a:schemeClr val="tx1"/>
            </a:solidFill>
            <a:round/>
            <a:headEnd/>
            <a:tailEnd/>
          </a:ln>
        </p:spPr>
        <p:txBody>
          <a:bodyPr/>
          <a:lstStyle/>
          <a:p>
            <a:endParaRPr lang="en-US"/>
          </a:p>
        </p:txBody>
      </p:sp>
      <p:sp>
        <p:nvSpPr>
          <p:cNvPr id="42040" name="Text Box 57"/>
          <p:cNvSpPr txBox="1">
            <a:spLocks noChangeArrowheads="1"/>
          </p:cNvSpPr>
          <p:nvPr/>
        </p:nvSpPr>
        <p:spPr bwMode="auto">
          <a:xfrm>
            <a:off x="7772400" y="51863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a</a:t>
            </a:r>
          </a:p>
        </p:txBody>
      </p:sp>
      <p:sp>
        <p:nvSpPr>
          <p:cNvPr id="42041" name="Line 58"/>
          <p:cNvSpPr>
            <a:spLocks noChangeShapeType="1"/>
          </p:cNvSpPr>
          <p:nvPr/>
        </p:nvSpPr>
        <p:spPr bwMode="auto">
          <a:xfrm>
            <a:off x="8001000" y="4881563"/>
            <a:ext cx="0" cy="304800"/>
          </a:xfrm>
          <a:prstGeom prst="line">
            <a:avLst/>
          </a:prstGeom>
          <a:noFill/>
          <a:ln w="28575">
            <a:solidFill>
              <a:schemeClr val="tx1"/>
            </a:solidFill>
            <a:round/>
            <a:headEnd/>
            <a:tailEnd/>
          </a:ln>
        </p:spPr>
        <p:txBody>
          <a:bodyPr/>
          <a:lstStyle/>
          <a:p>
            <a:endParaRPr lang="en-US"/>
          </a:p>
        </p:txBody>
      </p:sp>
      <p:sp>
        <p:nvSpPr>
          <p:cNvPr id="42042" name="Text Box 59"/>
          <p:cNvSpPr txBox="1">
            <a:spLocks noChangeArrowheads="1"/>
          </p:cNvSpPr>
          <p:nvPr/>
        </p:nvSpPr>
        <p:spPr bwMode="auto">
          <a:xfrm>
            <a:off x="8153400" y="4038600"/>
            <a:ext cx="838200" cy="304800"/>
          </a:xfrm>
          <a:prstGeom prst="rect">
            <a:avLst/>
          </a:prstGeom>
          <a:noFill/>
          <a:ln w="28575" algn="ctr">
            <a:noFill/>
            <a:miter lim="800000"/>
            <a:headEnd/>
            <a:tailEnd/>
          </a:ln>
        </p:spPr>
        <p:txBody>
          <a:bodyPr>
            <a:spAutoFit/>
          </a:bodyPr>
          <a:lstStyle/>
          <a:p>
            <a:pPr algn="ctr">
              <a:spcBef>
                <a:spcPct val="50000"/>
              </a:spcBef>
            </a:pPr>
            <a:r>
              <a:rPr lang="en-US" sz="1400">
                <a:solidFill>
                  <a:srgbClr val="CC0000"/>
                </a:solidFill>
              </a:rPr>
              <a:t>Blaa</a:t>
            </a:r>
          </a:p>
        </p:txBody>
      </p:sp>
      <p:sp>
        <p:nvSpPr>
          <p:cNvPr id="42043" name="Rectangle 60"/>
          <p:cNvSpPr>
            <a:spLocks noChangeArrowheads="1"/>
          </p:cNvSpPr>
          <p:nvPr/>
        </p:nvSpPr>
        <p:spPr bwMode="auto">
          <a:xfrm>
            <a:off x="5638800" y="1295400"/>
            <a:ext cx="2590800" cy="1190625"/>
          </a:xfrm>
          <a:prstGeom prst="rect">
            <a:avLst/>
          </a:prstGeom>
          <a:noFill/>
          <a:ln w="28575" algn="ctr">
            <a:noFill/>
            <a:miter lim="800000"/>
            <a:headEnd/>
            <a:tailEnd/>
          </a:ln>
        </p:spPr>
        <p:txBody>
          <a:bodyPr>
            <a:spAutoFit/>
          </a:bodyPr>
          <a:lstStyle/>
          <a:p>
            <a:pPr>
              <a:tabLst>
                <a:tab pos="457200" algn="l"/>
              </a:tabLst>
            </a:pPr>
            <a:r>
              <a:rPr lang="en-US">
                <a:solidFill>
                  <a:srgbClr val="D60093"/>
                </a:solidFill>
              </a:rPr>
              <a:t>p {</a:t>
            </a:r>
          </a:p>
          <a:p>
            <a:pPr>
              <a:tabLst>
                <a:tab pos="457200" algn="l"/>
              </a:tabLst>
            </a:pPr>
            <a:r>
              <a:rPr lang="en-US">
                <a:solidFill>
                  <a:srgbClr val="660066"/>
                </a:solidFill>
              </a:rPr>
              <a:t>	font-size</a:t>
            </a:r>
            <a:r>
              <a:rPr lang="en-US">
                <a:solidFill>
                  <a:srgbClr val="D60093"/>
                </a:solidFill>
              </a:rPr>
              <a:t>: </a:t>
            </a:r>
            <a:r>
              <a:rPr lang="en-US">
                <a:solidFill>
                  <a:schemeClr val="accent2"/>
                </a:solidFill>
              </a:rPr>
              <a:t>10px</a:t>
            </a:r>
            <a:r>
              <a:rPr lang="en-US">
                <a:solidFill>
                  <a:srgbClr val="D60093"/>
                </a:solidFill>
              </a:rPr>
              <a:t>; 	</a:t>
            </a:r>
            <a:r>
              <a:rPr lang="en-US">
                <a:solidFill>
                  <a:srgbClr val="660066"/>
                </a:solidFill>
              </a:rPr>
              <a:t>color</a:t>
            </a:r>
            <a:r>
              <a:rPr lang="en-US">
                <a:solidFill>
                  <a:srgbClr val="D60093"/>
                </a:solidFill>
              </a:rPr>
              <a:t>: </a:t>
            </a:r>
            <a:r>
              <a:rPr lang="en-US">
                <a:solidFill>
                  <a:schemeClr val="accent2"/>
                </a:solidFill>
              </a:rPr>
              <a:t>red</a:t>
            </a:r>
            <a:r>
              <a:rPr lang="en-US">
                <a:solidFill>
                  <a:srgbClr val="D60093"/>
                </a:solidFill>
              </a:rPr>
              <a:t>;</a:t>
            </a:r>
          </a:p>
          <a:p>
            <a:pPr>
              <a:tabLst>
                <a:tab pos="457200" algn="l"/>
              </a:tabLst>
            </a:pPr>
            <a:r>
              <a:rPr lang="en-US">
                <a:solidFill>
                  <a:srgbClr val="D60093"/>
                </a:solidFill>
              </a:rPr>
              <a:t>}</a:t>
            </a:r>
            <a:r>
              <a:rPr lang="en-US"/>
              <a:t>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mtClean="0"/>
              <a:t>1. Structure &amp; Inheritance</a:t>
            </a:r>
          </a:p>
        </p:txBody>
      </p:sp>
      <p:sp>
        <p:nvSpPr>
          <p:cNvPr id="43010" name="Text Box 3"/>
          <p:cNvSpPr txBox="1">
            <a:spLocks noChangeArrowheads="1"/>
          </p:cNvSpPr>
          <p:nvPr/>
        </p:nvSpPr>
        <p:spPr bwMode="auto">
          <a:xfrm>
            <a:off x="2209800" y="1524000"/>
            <a:ext cx="13716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html</a:t>
            </a:r>
          </a:p>
        </p:txBody>
      </p:sp>
      <p:sp>
        <p:nvSpPr>
          <p:cNvPr id="43011" name="Text Box 4"/>
          <p:cNvSpPr txBox="1">
            <a:spLocks noChangeArrowheads="1"/>
          </p:cNvSpPr>
          <p:nvPr/>
        </p:nvSpPr>
        <p:spPr bwMode="auto">
          <a:xfrm>
            <a:off x="990600" y="2514600"/>
            <a:ext cx="13716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head</a:t>
            </a:r>
          </a:p>
        </p:txBody>
      </p:sp>
      <p:sp>
        <p:nvSpPr>
          <p:cNvPr id="43012" name="Text Box 5"/>
          <p:cNvSpPr txBox="1">
            <a:spLocks noChangeArrowheads="1"/>
          </p:cNvSpPr>
          <p:nvPr/>
        </p:nvSpPr>
        <p:spPr bwMode="auto">
          <a:xfrm>
            <a:off x="3352800" y="2514600"/>
            <a:ext cx="1371600" cy="376238"/>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a:t>body</a:t>
            </a:r>
          </a:p>
        </p:txBody>
      </p:sp>
      <p:sp>
        <p:nvSpPr>
          <p:cNvPr id="43013" name="Text Box 6"/>
          <p:cNvSpPr txBox="1">
            <a:spLocks noChangeArrowheads="1"/>
          </p:cNvSpPr>
          <p:nvPr/>
        </p:nvSpPr>
        <p:spPr bwMode="auto">
          <a:xfrm>
            <a:off x="381000" y="3505200"/>
            <a:ext cx="1066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title</a:t>
            </a:r>
          </a:p>
        </p:txBody>
      </p:sp>
      <p:sp>
        <p:nvSpPr>
          <p:cNvPr id="43014" name="Text Box 7"/>
          <p:cNvSpPr txBox="1">
            <a:spLocks noChangeArrowheads="1"/>
          </p:cNvSpPr>
          <p:nvPr/>
        </p:nvSpPr>
        <p:spPr bwMode="auto">
          <a:xfrm>
            <a:off x="1676400" y="3505200"/>
            <a:ext cx="1066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meta</a:t>
            </a:r>
          </a:p>
        </p:txBody>
      </p:sp>
      <p:sp>
        <p:nvSpPr>
          <p:cNvPr id="43015" name="Text Box 8"/>
          <p:cNvSpPr txBox="1">
            <a:spLocks noChangeArrowheads="1"/>
          </p:cNvSpPr>
          <p:nvPr/>
        </p:nvSpPr>
        <p:spPr bwMode="auto">
          <a:xfrm>
            <a:off x="3048000" y="3505200"/>
            <a:ext cx="685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h1</a:t>
            </a:r>
          </a:p>
        </p:txBody>
      </p:sp>
      <p:sp>
        <p:nvSpPr>
          <p:cNvPr id="43016" name="Text Box 9"/>
          <p:cNvSpPr txBox="1">
            <a:spLocks noChangeArrowheads="1"/>
          </p:cNvSpPr>
          <p:nvPr/>
        </p:nvSpPr>
        <p:spPr bwMode="auto">
          <a:xfrm>
            <a:off x="4343400" y="3505200"/>
            <a:ext cx="685800" cy="376238"/>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a:t>p</a:t>
            </a:r>
          </a:p>
        </p:txBody>
      </p:sp>
      <p:sp>
        <p:nvSpPr>
          <p:cNvPr id="43017" name="Text Box 10"/>
          <p:cNvSpPr txBox="1">
            <a:spLocks noChangeArrowheads="1"/>
          </p:cNvSpPr>
          <p:nvPr/>
        </p:nvSpPr>
        <p:spPr bwMode="auto">
          <a:xfrm>
            <a:off x="6934200" y="3505200"/>
            <a:ext cx="685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ol</a:t>
            </a:r>
          </a:p>
        </p:txBody>
      </p:sp>
      <p:sp>
        <p:nvSpPr>
          <p:cNvPr id="43018" name="Text Box 11"/>
          <p:cNvSpPr txBox="1">
            <a:spLocks noChangeArrowheads="1"/>
          </p:cNvSpPr>
          <p:nvPr/>
        </p:nvSpPr>
        <p:spPr bwMode="auto">
          <a:xfrm>
            <a:off x="8153400" y="3505200"/>
            <a:ext cx="685800" cy="376238"/>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a:t>p</a:t>
            </a:r>
          </a:p>
        </p:txBody>
      </p:sp>
      <p:sp>
        <p:nvSpPr>
          <p:cNvPr id="43019" name="Text Box 12"/>
          <p:cNvSpPr txBox="1">
            <a:spLocks noChangeArrowheads="1"/>
          </p:cNvSpPr>
          <p:nvPr/>
        </p:nvSpPr>
        <p:spPr bwMode="auto">
          <a:xfrm>
            <a:off x="4114800" y="45005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em</a:t>
            </a:r>
          </a:p>
        </p:txBody>
      </p:sp>
      <p:sp>
        <p:nvSpPr>
          <p:cNvPr id="43020" name="Text Box 13"/>
          <p:cNvSpPr txBox="1">
            <a:spLocks noChangeArrowheads="1"/>
          </p:cNvSpPr>
          <p:nvPr/>
        </p:nvSpPr>
        <p:spPr bwMode="auto">
          <a:xfrm>
            <a:off x="4800600" y="45005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a</a:t>
            </a:r>
          </a:p>
        </p:txBody>
      </p:sp>
      <p:sp>
        <p:nvSpPr>
          <p:cNvPr id="43021" name="Text Box 14"/>
          <p:cNvSpPr txBox="1">
            <a:spLocks noChangeArrowheads="1"/>
          </p:cNvSpPr>
          <p:nvPr/>
        </p:nvSpPr>
        <p:spPr bwMode="auto">
          <a:xfrm>
            <a:off x="4800600" y="5181600"/>
            <a:ext cx="5334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b</a:t>
            </a:r>
          </a:p>
        </p:txBody>
      </p:sp>
      <p:sp>
        <p:nvSpPr>
          <p:cNvPr id="43022" name="Text Box 15"/>
          <p:cNvSpPr txBox="1">
            <a:spLocks noChangeArrowheads="1"/>
          </p:cNvSpPr>
          <p:nvPr/>
        </p:nvSpPr>
        <p:spPr bwMode="auto">
          <a:xfrm>
            <a:off x="6324600" y="45005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li</a:t>
            </a:r>
          </a:p>
        </p:txBody>
      </p:sp>
      <p:sp>
        <p:nvSpPr>
          <p:cNvPr id="43023" name="Text Box 16"/>
          <p:cNvSpPr txBox="1">
            <a:spLocks noChangeArrowheads="1"/>
          </p:cNvSpPr>
          <p:nvPr/>
        </p:nvSpPr>
        <p:spPr bwMode="auto">
          <a:xfrm>
            <a:off x="7010400" y="45005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li</a:t>
            </a:r>
          </a:p>
        </p:txBody>
      </p:sp>
      <p:sp>
        <p:nvSpPr>
          <p:cNvPr id="43024" name="Text Box 17"/>
          <p:cNvSpPr txBox="1">
            <a:spLocks noChangeArrowheads="1"/>
          </p:cNvSpPr>
          <p:nvPr/>
        </p:nvSpPr>
        <p:spPr bwMode="auto">
          <a:xfrm>
            <a:off x="7696200" y="45005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li</a:t>
            </a:r>
          </a:p>
        </p:txBody>
      </p:sp>
      <p:sp>
        <p:nvSpPr>
          <p:cNvPr id="43025" name="Line 18"/>
          <p:cNvSpPr>
            <a:spLocks noChangeShapeType="1"/>
          </p:cNvSpPr>
          <p:nvPr/>
        </p:nvSpPr>
        <p:spPr bwMode="auto">
          <a:xfrm>
            <a:off x="914400" y="3200400"/>
            <a:ext cx="0" cy="304800"/>
          </a:xfrm>
          <a:prstGeom prst="line">
            <a:avLst/>
          </a:prstGeom>
          <a:noFill/>
          <a:ln w="28575">
            <a:solidFill>
              <a:schemeClr val="tx1"/>
            </a:solidFill>
            <a:round/>
            <a:headEnd/>
            <a:tailEnd/>
          </a:ln>
        </p:spPr>
        <p:txBody>
          <a:bodyPr/>
          <a:lstStyle/>
          <a:p>
            <a:endParaRPr lang="en-US"/>
          </a:p>
        </p:txBody>
      </p:sp>
      <p:sp>
        <p:nvSpPr>
          <p:cNvPr id="43026" name="Line 19"/>
          <p:cNvSpPr>
            <a:spLocks noChangeShapeType="1"/>
          </p:cNvSpPr>
          <p:nvPr/>
        </p:nvSpPr>
        <p:spPr bwMode="auto">
          <a:xfrm>
            <a:off x="2209800" y="3200400"/>
            <a:ext cx="0" cy="304800"/>
          </a:xfrm>
          <a:prstGeom prst="line">
            <a:avLst/>
          </a:prstGeom>
          <a:noFill/>
          <a:ln w="28575">
            <a:solidFill>
              <a:schemeClr val="tx1"/>
            </a:solidFill>
            <a:round/>
            <a:headEnd/>
            <a:tailEnd/>
          </a:ln>
        </p:spPr>
        <p:txBody>
          <a:bodyPr/>
          <a:lstStyle/>
          <a:p>
            <a:endParaRPr lang="en-US"/>
          </a:p>
        </p:txBody>
      </p:sp>
      <p:sp>
        <p:nvSpPr>
          <p:cNvPr id="43027" name="Line 20"/>
          <p:cNvSpPr>
            <a:spLocks noChangeShapeType="1"/>
          </p:cNvSpPr>
          <p:nvPr/>
        </p:nvSpPr>
        <p:spPr bwMode="auto">
          <a:xfrm>
            <a:off x="3352800" y="3200400"/>
            <a:ext cx="0" cy="304800"/>
          </a:xfrm>
          <a:prstGeom prst="line">
            <a:avLst/>
          </a:prstGeom>
          <a:noFill/>
          <a:ln w="28575">
            <a:solidFill>
              <a:schemeClr val="tx1"/>
            </a:solidFill>
            <a:round/>
            <a:headEnd/>
            <a:tailEnd/>
          </a:ln>
        </p:spPr>
        <p:txBody>
          <a:bodyPr/>
          <a:lstStyle/>
          <a:p>
            <a:endParaRPr lang="en-US"/>
          </a:p>
        </p:txBody>
      </p:sp>
      <p:sp>
        <p:nvSpPr>
          <p:cNvPr id="43028" name="Line 21"/>
          <p:cNvSpPr>
            <a:spLocks noChangeShapeType="1"/>
          </p:cNvSpPr>
          <p:nvPr/>
        </p:nvSpPr>
        <p:spPr bwMode="auto">
          <a:xfrm>
            <a:off x="4648200" y="3200400"/>
            <a:ext cx="0" cy="304800"/>
          </a:xfrm>
          <a:prstGeom prst="line">
            <a:avLst/>
          </a:prstGeom>
          <a:noFill/>
          <a:ln w="28575">
            <a:solidFill>
              <a:schemeClr val="tx1"/>
            </a:solidFill>
            <a:round/>
            <a:headEnd/>
            <a:tailEnd/>
          </a:ln>
        </p:spPr>
        <p:txBody>
          <a:bodyPr/>
          <a:lstStyle/>
          <a:p>
            <a:endParaRPr lang="en-US"/>
          </a:p>
        </p:txBody>
      </p:sp>
      <p:sp>
        <p:nvSpPr>
          <p:cNvPr id="43029" name="Line 22"/>
          <p:cNvSpPr>
            <a:spLocks noChangeShapeType="1"/>
          </p:cNvSpPr>
          <p:nvPr/>
        </p:nvSpPr>
        <p:spPr bwMode="auto">
          <a:xfrm>
            <a:off x="4419600" y="4195763"/>
            <a:ext cx="0" cy="304800"/>
          </a:xfrm>
          <a:prstGeom prst="line">
            <a:avLst/>
          </a:prstGeom>
          <a:noFill/>
          <a:ln w="28575">
            <a:solidFill>
              <a:schemeClr val="tx1"/>
            </a:solidFill>
            <a:round/>
            <a:headEnd/>
            <a:tailEnd/>
          </a:ln>
        </p:spPr>
        <p:txBody>
          <a:bodyPr/>
          <a:lstStyle/>
          <a:p>
            <a:endParaRPr lang="en-US"/>
          </a:p>
        </p:txBody>
      </p:sp>
      <p:sp>
        <p:nvSpPr>
          <p:cNvPr id="43030" name="Line 23"/>
          <p:cNvSpPr>
            <a:spLocks noChangeShapeType="1"/>
          </p:cNvSpPr>
          <p:nvPr/>
        </p:nvSpPr>
        <p:spPr bwMode="auto">
          <a:xfrm>
            <a:off x="5029200" y="4195763"/>
            <a:ext cx="0" cy="304800"/>
          </a:xfrm>
          <a:prstGeom prst="line">
            <a:avLst/>
          </a:prstGeom>
          <a:noFill/>
          <a:ln w="28575">
            <a:solidFill>
              <a:schemeClr val="tx1"/>
            </a:solidFill>
            <a:round/>
            <a:headEnd/>
            <a:tailEnd/>
          </a:ln>
        </p:spPr>
        <p:txBody>
          <a:bodyPr/>
          <a:lstStyle/>
          <a:p>
            <a:endParaRPr lang="en-US"/>
          </a:p>
        </p:txBody>
      </p:sp>
      <p:sp>
        <p:nvSpPr>
          <p:cNvPr id="43031" name="Line 24"/>
          <p:cNvSpPr>
            <a:spLocks noChangeShapeType="1"/>
          </p:cNvSpPr>
          <p:nvPr/>
        </p:nvSpPr>
        <p:spPr bwMode="auto">
          <a:xfrm>
            <a:off x="6629400" y="4191000"/>
            <a:ext cx="0" cy="304800"/>
          </a:xfrm>
          <a:prstGeom prst="line">
            <a:avLst/>
          </a:prstGeom>
          <a:noFill/>
          <a:ln w="28575">
            <a:solidFill>
              <a:schemeClr val="tx1"/>
            </a:solidFill>
            <a:round/>
            <a:headEnd/>
            <a:tailEnd/>
          </a:ln>
        </p:spPr>
        <p:txBody>
          <a:bodyPr/>
          <a:lstStyle/>
          <a:p>
            <a:endParaRPr lang="en-US"/>
          </a:p>
        </p:txBody>
      </p:sp>
      <p:sp>
        <p:nvSpPr>
          <p:cNvPr id="43032" name="Line 25"/>
          <p:cNvSpPr>
            <a:spLocks noChangeShapeType="1"/>
          </p:cNvSpPr>
          <p:nvPr/>
        </p:nvSpPr>
        <p:spPr bwMode="auto">
          <a:xfrm>
            <a:off x="7315200" y="4195763"/>
            <a:ext cx="0" cy="304800"/>
          </a:xfrm>
          <a:prstGeom prst="line">
            <a:avLst/>
          </a:prstGeom>
          <a:noFill/>
          <a:ln w="28575">
            <a:solidFill>
              <a:schemeClr val="tx1"/>
            </a:solidFill>
            <a:round/>
            <a:headEnd/>
            <a:tailEnd/>
          </a:ln>
        </p:spPr>
        <p:txBody>
          <a:bodyPr/>
          <a:lstStyle/>
          <a:p>
            <a:endParaRPr lang="en-US"/>
          </a:p>
        </p:txBody>
      </p:sp>
      <p:sp>
        <p:nvSpPr>
          <p:cNvPr id="43033" name="Line 26"/>
          <p:cNvSpPr>
            <a:spLocks noChangeShapeType="1"/>
          </p:cNvSpPr>
          <p:nvPr/>
        </p:nvSpPr>
        <p:spPr bwMode="auto">
          <a:xfrm>
            <a:off x="8001000" y="4195763"/>
            <a:ext cx="0" cy="304800"/>
          </a:xfrm>
          <a:prstGeom prst="line">
            <a:avLst/>
          </a:prstGeom>
          <a:noFill/>
          <a:ln w="28575">
            <a:solidFill>
              <a:schemeClr val="tx1"/>
            </a:solidFill>
            <a:round/>
            <a:headEnd/>
            <a:tailEnd/>
          </a:ln>
        </p:spPr>
        <p:txBody>
          <a:bodyPr/>
          <a:lstStyle/>
          <a:p>
            <a:endParaRPr lang="en-US"/>
          </a:p>
        </p:txBody>
      </p:sp>
      <p:sp>
        <p:nvSpPr>
          <p:cNvPr id="43034" name="Line 27"/>
          <p:cNvSpPr>
            <a:spLocks noChangeShapeType="1"/>
          </p:cNvSpPr>
          <p:nvPr/>
        </p:nvSpPr>
        <p:spPr bwMode="auto">
          <a:xfrm>
            <a:off x="7315200" y="3200400"/>
            <a:ext cx="0" cy="304800"/>
          </a:xfrm>
          <a:prstGeom prst="line">
            <a:avLst/>
          </a:prstGeom>
          <a:noFill/>
          <a:ln w="28575">
            <a:solidFill>
              <a:schemeClr val="tx1"/>
            </a:solidFill>
            <a:round/>
            <a:headEnd/>
            <a:tailEnd/>
          </a:ln>
        </p:spPr>
        <p:txBody>
          <a:bodyPr/>
          <a:lstStyle/>
          <a:p>
            <a:endParaRPr lang="en-US"/>
          </a:p>
        </p:txBody>
      </p:sp>
      <p:sp>
        <p:nvSpPr>
          <p:cNvPr id="43035" name="Line 28"/>
          <p:cNvSpPr>
            <a:spLocks noChangeShapeType="1"/>
          </p:cNvSpPr>
          <p:nvPr/>
        </p:nvSpPr>
        <p:spPr bwMode="auto">
          <a:xfrm>
            <a:off x="8458200" y="3200400"/>
            <a:ext cx="0" cy="304800"/>
          </a:xfrm>
          <a:prstGeom prst="line">
            <a:avLst/>
          </a:prstGeom>
          <a:noFill/>
          <a:ln w="28575">
            <a:solidFill>
              <a:schemeClr val="tx1"/>
            </a:solidFill>
            <a:round/>
            <a:headEnd/>
            <a:tailEnd/>
          </a:ln>
        </p:spPr>
        <p:txBody>
          <a:bodyPr/>
          <a:lstStyle/>
          <a:p>
            <a:endParaRPr lang="en-US"/>
          </a:p>
        </p:txBody>
      </p:sp>
      <p:sp>
        <p:nvSpPr>
          <p:cNvPr id="43036" name="Line 29"/>
          <p:cNvSpPr>
            <a:spLocks noChangeShapeType="1"/>
          </p:cNvSpPr>
          <p:nvPr/>
        </p:nvSpPr>
        <p:spPr bwMode="auto">
          <a:xfrm>
            <a:off x="5029200" y="4881563"/>
            <a:ext cx="0" cy="304800"/>
          </a:xfrm>
          <a:prstGeom prst="line">
            <a:avLst/>
          </a:prstGeom>
          <a:noFill/>
          <a:ln w="28575">
            <a:solidFill>
              <a:schemeClr val="tx1"/>
            </a:solidFill>
            <a:round/>
            <a:headEnd/>
            <a:tailEnd/>
          </a:ln>
        </p:spPr>
        <p:txBody>
          <a:bodyPr/>
          <a:lstStyle/>
          <a:p>
            <a:endParaRPr lang="en-US"/>
          </a:p>
        </p:txBody>
      </p:sp>
      <p:sp>
        <p:nvSpPr>
          <p:cNvPr id="43037" name="Line 30"/>
          <p:cNvSpPr>
            <a:spLocks noChangeShapeType="1"/>
          </p:cNvSpPr>
          <p:nvPr/>
        </p:nvSpPr>
        <p:spPr bwMode="auto">
          <a:xfrm>
            <a:off x="4038600" y="2209800"/>
            <a:ext cx="0" cy="304800"/>
          </a:xfrm>
          <a:prstGeom prst="line">
            <a:avLst/>
          </a:prstGeom>
          <a:noFill/>
          <a:ln w="28575">
            <a:solidFill>
              <a:schemeClr val="tx1"/>
            </a:solidFill>
            <a:round/>
            <a:headEnd/>
            <a:tailEnd/>
          </a:ln>
        </p:spPr>
        <p:txBody>
          <a:bodyPr/>
          <a:lstStyle/>
          <a:p>
            <a:endParaRPr lang="en-US"/>
          </a:p>
        </p:txBody>
      </p:sp>
      <p:sp>
        <p:nvSpPr>
          <p:cNvPr id="43038" name="Line 31"/>
          <p:cNvSpPr>
            <a:spLocks noChangeShapeType="1"/>
          </p:cNvSpPr>
          <p:nvPr/>
        </p:nvSpPr>
        <p:spPr bwMode="auto">
          <a:xfrm>
            <a:off x="1676400" y="2209800"/>
            <a:ext cx="0" cy="304800"/>
          </a:xfrm>
          <a:prstGeom prst="line">
            <a:avLst/>
          </a:prstGeom>
          <a:noFill/>
          <a:ln w="28575">
            <a:solidFill>
              <a:schemeClr val="tx1"/>
            </a:solidFill>
            <a:round/>
            <a:headEnd/>
            <a:tailEnd/>
          </a:ln>
        </p:spPr>
        <p:txBody>
          <a:bodyPr/>
          <a:lstStyle/>
          <a:p>
            <a:endParaRPr lang="en-US"/>
          </a:p>
        </p:txBody>
      </p:sp>
      <p:sp>
        <p:nvSpPr>
          <p:cNvPr id="43039" name="Line 32"/>
          <p:cNvSpPr>
            <a:spLocks noChangeShapeType="1"/>
          </p:cNvSpPr>
          <p:nvPr/>
        </p:nvSpPr>
        <p:spPr bwMode="auto">
          <a:xfrm>
            <a:off x="2895600" y="1905000"/>
            <a:ext cx="0" cy="304800"/>
          </a:xfrm>
          <a:prstGeom prst="line">
            <a:avLst/>
          </a:prstGeom>
          <a:noFill/>
          <a:ln w="28575">
            <a:solidFill>
              <a:schemeClr val="tx1"/>
            </a:solidFill>
            <a:round/>
            <a:headEnd/>
            <a:tailEnd/>
          </a:ln>
        </p:spPr>
        <p:txBody>
          <a:bodyPr/>
          <a:lstStyle/>
          <a:p>
            <a:endParaRPr lang="en-US"/>
          </a:p>
        </p:txBody>
      </p:sp>
      <p:sp>
        <p:nvSpPr>
          <p:cNvPr id="43040" name="Line 33"/>
          <p:cNvSpPr>
            <a:spLocks noChangeShapeType="1"/>
          </p:cNvSpPr>
          <p:nvPr/>
        </p:nvSpPr>
        <p:spPr bwMode="auto">
          <a:xfrm>
            <a:off x="1676400" y="2895600"/>
            <a:ext cx="0" cy="304800"/>
          </a:xfrm>
          <a:prstGeom prst="line">
            <a:avLst/>
          </a:prstGeom>
          <a:noFill/>
          <a:ln w="28575">
            <a:solidFill>
              <a:schemeClr val="tx1"/>
            </a:solidFill>
            <a:round/>
            <a:headEnd/>
            <a:tailEnd/>
          </a:ln>
        </p:spPr>
        <p:txBody>
          <a:bodyPr/>
          <a:lstStyle/>
          <a:p>
            <a:endParaRPr lang="en-US"/>
          </a:p>
        </p:txBody>
      </p:sp>
      <p:sp>
        <p:nvSpPr>
          <p:cNvPr id="43041" name="Line 34"/>
          <p:cNvSpPr>
            <a:spLocks noChangeShapeType="1"/>
          </p:cNvSpPr>
          <p:nvPr/>
        </p:nvSpPr>
        <p:spPr bwMode="auto">
          <a:xfrm>
            <a:off x="4038600" y="2895600"/>
            <a:ext cx="0" cy="304800"/>
          </a:xfrm>
          <a:prstGeom prst="line">
            <a:avLst/>
          </a:prstGeom>
          <a:noFill/>
          <a:ln w="28575">
            <a:solidFill>
              <a:schemeClr val="tx1"/>
            </a:solidFill>
            <a:round/>
            <a:headEnd/>
            <a:tailEnd/>
          </a:ln>
        </p:spPr>
        <p:txBody>
          <a:bodyPr/>
          <a:lstStyle/>
          <a:p>
            <a:endParaRPr lang="en-US"/>
          </a:p>
        </p:txBody>
      </p:sp>
      <p:sp>
        <p:nvSpPr>
          <p:cNvPr id="43042" name="Line 35"/>
          <p:cNvSpPr>
            <a:spLocks noChangeShapeType="1"/>
          </p:cNvSpPr>
          <p:nvPr/>
        </p:nvSpPr>
        <p:spPr bwMode="auto">
          <a:xfrm>
            <a:off x="4648200" y="3886200"/>
            <a:ext cx="0" cy="304800"/>
          </a:xfrm>
          <a:prstGeom prst="line">
            <a:avLst/>
          </a:prstGeom>
          <a:noFill/>
          <a:ln w="28575">
            <a:solidFill>
              <a:schemeClr val="tx1"/>
            </a:solidFill>
            <a:round/>
            <a:headEnd/>
            <a:tailEnd/>
          </a:ln>
        </p:spPr>
        <p:txBody>
          <a:bodyPr/>
          <a:lstStyle/>
          <a:p>
            <a:endParaRPr lang="en-US"/>
          </a:p>
        </p:txBody>
      </p:sp>
      <p:sp>
        <p:nvSpPr>
          <p:cNvPr id="43043" name="Line 36"/>
          <p:cNvSpPr>
            <a:spLocks noChangeShapeType="1"/>
          </p:cNvSpPr>
          <p:nvPr/>
        </p:nvSpPr>
        <p:spPr bwMode="auto">
          <a:xfrm>
            <a:off x="7315200" y="3886200"/>
            <a:ext cx="0" cy="304800"/>
          </a:xfrm>
          <a:prstGeom prst="line">
            <a:avLst/>
          </a:prstGeom>
          <a:noFill/>
          <a:ln w="28575">
            <a:solidFill>
              <a:schemeClr val="tx1"/>
            </a:solidFill>
            <a:round/>
            <a:headEnd/>
            <a:tailEnd/>
          </a:ln>
        </p:spPr>
        <p:txBody>
          <a:bodyPr/>
          <a:lstStyle/>
          <a:p>
            <a:endParaRPr lang="en-US"/>
          </a:p>
        </p:txBody>
      </p:sp>
      <p:sp>
        <p:nvSpPr>
          <p:cNvPr id="43044" name="Line 37"/>
          <p:cNvSpPr>
            <a:spLocks noChangeShapeType="1"/>
          </p:cNvSpPr>
          <p:nvPr/>
        </p:nvSpPr>
        <p:spPr bwMode="auto">
          <a:xfrm>
            <a:off x="914400" y="3200400"/>
            <a:ext cx="1295400" cy="0"/>
          </a:xfrm>
          <a:prstGeom prst="line">
            <a:avLst/>
          </a:prstGeom>
          <a:noFill/>
          <a:ln w="28575">
            <a:solidFill>
              <a:schemeClr val="tx1"/>
            </a:solidFill>
            <a:round/>
            <a:headEnd/>
            <a:tailEnd/>
          </a:ln>
        </p:spPr>
        <p:txBody>
          <a:bodyPr/>
          <a:lstStyle/>
          <a:p>
            <a:endParaRPr lang="en-US"/>
          </a:p>
        </p:txBody>
      </p:sp>
      <p:sp>
        <p:nvSpPr>
          <p:cNvPr id="43045" name="Line 38"/>
          <p:cNvSpPr>
            <a:spLocks noChangeShapeType="1"/>
          </p:cNvSpPr>
          <p:nvPr/>
        </p:nvSpPr>
        <p:spPr bwMode="auto">
          <a:xfrm>
            <a:off x="3352800" y="3200400"/>
            <a:ext cx="5105400" cy="0"/>
          </a:xfrm>
          <a:prstGeom prst="line">
            <a:avLst/>
          </a:prstGeom>
          <a:noFill/>
          <a:ln w="28575">
            <a:solidFill>
              <a:schemeClr val="tx1"/>
            </a:solidFill>
            <a:round/>
            <a:headEnd/>
            <a:tailEnd/>
          </a:ln>
        </p:spPr>
        <p:txBody>
          <a:bodyPr/>
          <a:lstStyle/>
          <a:p>
            <a:endParaRPr lang="en-US"/>
          </a:p>
        </p:txBody>
      </p:sp>
      <p:sp>
        <p:nvSpPr>
          <p:cNvPr id="43046" name="Line 39"/>
          <p:cNvSpPr>
            <a:spLocks noChangeShapeType="1"/>
          </p:cNvSpPr>
          <p:nvPr/>
        </p:nvSpPr>
        <p:spPr bwMode="auto">
          <a:xfrm>
            <a:off x="1676400" y="2209800"/>
            <a:ext cx="2362200" cy="0"/>
          </a:xfrm>
          <a:prstGeom prst="line">
            <a:avLst/>
          </a:prstGeom>
          <a:noFill/>
          <a:ln w="28575">
            <a:solidFill>
              <a:schemeClr val="tx1"/>
            </a:solidFill>
            <a:round/>
            <a:headEnd/>
            <a:tailEnd/>
          </a:ln>
        </p:spPr>
        <p:txBody>
          <a:bodyPr/>
          <a:lstStyle/>
          <a:p>
            <a:endParaRPr lang="en-US"/>
          </a:p>
        </p:txBody>
      </p:sp>
      <p:sp>
        <p:nvSpPr>
          <p:cNvPr id="43047" name="Line 40"/>
          <p:cNvSpPr>
            <a:spLocks noChangeShapeType="1"/>
          </p:cNvSpPr>
          <p:nvPr/>
        </p:nvSpPr>
        <p:spPr bwMode="auto">
          <a:xfrm>
            <a:off x="4419600" y="4191000"/>
            <a:ext cx="609600" cy="0"/>
          </a:xfrm>
          <a:prstGeom prst="line">
            <a:avLst/>
          </a:prstGeom>
          <a:noFill/>
          <a:ln w="28575">
            <a:solidFill>
              <a:schemeClr val="tx1"/>
            </a:solidFill>
            <a:round/>
            <a:headEnd/>
            <a:tailEnd/>
          </a:ln>
        </p:spPr>
        <p:txBody>
          <a:bodyPr/>
          <a:lstStyle/>
          <a:p>
            <a:endParaRPr lang="en-US"/>
          </a:p>
        </p:txBody>
      </p:sp>
      <p:sp>
        <p:nvSpPr>
          <p:cNvPr id="43048" name="Line 41"/>
          <p:cNvSpPr>
            <a:spLocks noChangeShapeType="1"/>
          </p:cNvSpPr>
          <p:nvPr/>
        </p:nvSpPr>
        <p:spPr bwMode="auto">
          <a:xfrm>
            <a:off x="6629400" y="4191000"/>
            <a:ext cx="1371600" cy="0"/>
          </a:xfrm>
          <a:prstGeom prst="line">
            <a:avLst/>
          </a:prstGeom>
          <a:noFill/>
          <a:ln w="28575">
            <a:solidFill>
              <a:schemeClr val="tx1"/>
            </a:solidFill>
            <a:round/>
            <a:headEnd/>
            <a:tailEnd/>
          </a:ln>
        </p:spPr>
        <p:txBody>
          <a:bodyPr/>
          <a:lstStyle/>
          <a:p>
            <a:endParaRPr lang="en-US"/>
          </a:p>
        </p:txBody>
      </p:sp>
      <p:sp>
        <p:nvSpPr>
          <p:cNvPr id="43049" name="Text Box 42"/>
          <p:cNvSpPr txBox="1">
            <a:spLocks noChangeArrowheads="1"/>
          </p:cNvSpPr>
          <p:nvPr/>
        </p:nvSpPr>
        <p:spPr bwMode="auto">
          <a:xfrm>
            <a:off x="304800" y="3962400"/>
            <a:ext cx="1143000" cy="581025"/>
          </a:xfrm>
          <a:prstGeom prst="rect">
            <a:avLst/>
          </a:prstGeom>
          <a:noFill/>
          <a:ln w="28575" algn="ctr">
            <a:noFill/>
            <a:miter lim="800000"/>
            <a:headEnd/>
            <a:tailEnd/>
          </a:ln>
        </p:spPr>
        <p:txBody>
          <a:bodyPr>
            <a:spAutoFit/>
          </a:bodyPr>
          <a:lstStyle/>
          <a:p>
            <a:pPr algn="ctr">
              <a:spcBef>
                <a:spcPct val="50000"/>
              </a:spcBef>
            </a:pPr>
            <a:r>
              <a:rPr lang="en-US" sz="1600"/>
              <a:t>Eric’s Webpage</a:t>
            </a:r>
          </a:p>
        </p:txBody>
      </p:sp>
      <p:sp>
        <p:nvSpPr>
          <p:cNvPr id="43050" name="Text Box 43"/>
          <p:cNvSpPr txBox="1">
            <a:spLocks noChangeArrowheads="1"/>
          </p:cNvSpPr>
          <p:nvPr/>
        </p:nvSpPr>
        <p:spPr bwMode="auto">
          <a:xfrm>
            <a:off x="1676400" y="3962400"/>
            <a:ext cx="1143000" cy="581025"/>
          </a:xfrm>
          <a:prstGeom prst="rect">
            <a:avLst/>
          </a:prstGeom>
          <a:noFill/>
          <a:ln w="28575" algn="ctr">
            <a:noFill/>
            <a:miter lim="800000"/>
            <a:headEnd/>
            <a:tailEnd/>
          </a:ln>
        </p:spPr>
        <p:txBody>
          <a:bodyPr>
            <a:spAutoFit/>
          </a:bodyPr>
          <a:lstStyle/>
          <a:p>
            <a:pPr algn="ctr">
              <a:spcBef>
                <a:spcPct val="50000"/>
              </a:spcBef>
            </a:pPr>
            <a:r>
              <a:rPr lang="en-US" sz="1600"/>
              <a:t>Eric Breimer</a:t>
            </a:r>
          </a:p>
        </p:txBody>
      </p:sp>
      <p:sp>
        <p:nvSpPr>
          <p:cNvPr id="43051" name="Text Box 44"/>
          <p:cNvSpPr txBox="1">
            <a:spLocks noChangeArrowheads="1"/>
          </p:cNvSpPr>
          <p:nvPr/>
        </p:nvSpPr>
        <p:spPr bwMode="auto">
          <a:xfrm>
            <a:off x="2743200" y="3962400"/>
            <a:ext cx="1066800" cy="822325"/>
          </a:xfrm>
          <a:prstGeom prst="rect">
            <a:avLst/>
          </a:prstGeom>
          <a:noFill/>
          <a:ln w="28575" algn="ctr">
            <a:noFill/>
            <a:miter lim="800000"/>
            <a:headEnd/>
            <a:tailEnd/>
          </a:ln>
        </p:spPr>
        <p:txBody>
          <a:bodyPr>
            <a:spAutoFit/>
          </a:bodyPr>
          <a:lstStyle/>
          <a:p>
            <a:pPr algn="ctr">
              <a:spcBef>
                <a:spcPct val="50000"/>
              </a:spcBef>
            </a:pPr>
            <a:r>
              <a:rPr lang="en-US" sz="2400">
                <a:solidFill>
                  <a:srgbClr val="009900"/>
                </a:solidFill>
              </a:rPr>
              <a:t>About Me</a:t>
            </a:r>
          </a:p>
        </p:txBody>
      </p:sp>
      <p:sp>
        <p:nvSpPr>
          <p:cNvPr id="43052" name="Text Box 45"/>
          <p:cNvSpPr txBox="1">
            <a:spLocks noChangeArrowheads="1"/>
          </p:cNvSpPr>
          <p:nvPr/>
        </p:nvSpPr>
        <p:spPr bwMode="auto">
          <a:xfrm>
            <a:off x="3810000" y="5105400"/>
            <a:ext cx="914400" cy="304800"/>
          </a:xfrm>
          <a:prstGeom prst="rect">
            <a:avLst/>
          </a:prstGeom>
          <a:noFill/>
          <a:ln w="28575" algn="ctr">
            <a:noFill/>
            <a:miter lim="800000"/>
            <a:headEnd/>
            <a:tailEnd/>
          </a:ln>
        </p:spPr>
        <p:txBody>
          <a:bodyPr>
            <a:spAutoFit/>
          </a:bodyPr>
          <a:lstStyle/>
          <a:p>
            <a:pPr algn="ctr">
              <a:spcBef>
                <a:spcPct val="50000"/>
              </a:spcBef>
            </a:pPr>
            <a:r>
              <a:rPr lang="en-US" sz="1400" i="1">
                <a:solidFill>
                  <a:srgbClr val="CC0000"/>
                </a:solidFill>
              </a:rPr>
              <a:t>Here is</a:t>
            </a:r>
          </a:p>
        </p:txBody>
      </p:sp>
      <p:sp>
        <p:nvSpPr>
          <p:cNvPr id="43053" name="Text Box 46"/>
          <p:cNvSpPr txBox="1">
            <a:spLocks noChangeArrowheads="1"/>
          </p:cNvSpPr>
          <p:nvPr/>
        </p:nvSpPr>
        <p:spPr bwMode="auto">
          <a:xfrm>
            <a:off x="4495800" y="5638800"/>
            <a:ext cx="1219200" cy="517525"/>
          </a:xfrm>
          <a:prstGeom prst="rect">
            <a:avLst/>
          </a:prstGeom>
          <a:noFill/>
          <a:ln w="28575" algn="ctr">
            <a:noFill/>
            <a:miter lim="800000"/>
            <a:headEnd/>
            <a:tailEnd/>
          </a:ln>
        </p:spPr>
        <p:txBody>
          <a:bodyPr>
            <a:spAutoFit/>
          </a:bodyPr>
          <a:lstStyle/>
          <a:p>
            <a:pPr algn="ctr">
              <a:spcBef>
                <a:spcPct val="50000"/>
              </a:spcBef>
            </a:pPr>
            <a:r>
              <a:rPr lang="en-US" sz="1400" b="1" u="sng">
                <a:solidFill>
                  <a:schemeClr val="accent2"/>
                </a:solidFill>
              </a:rPr>
              <a:t>My other website</a:t>
            </a:r>
          </a:p>
        </p:txBody>
      </p:sp>
      <p:sp>
        <p:nvSpPr>
          <p:cNvPr id="43054" name="Text Box 47"/>
          <p:cNvSpPr txBox="1">
            <a:spLocks noChangeArrowheads="1"/>
          </p:cNvSpPr>
          <p:nvPr/>
        </p:nvSpPr>
        <p:spPr bwMode="auto">
          <a:xfrm>
            <a:off x="5562600" y="3505200"/>
            <a:ext cx="6858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h2</a:t>
            </a:r>
          </a:p>
        </p:txBody>
      </p:sp>
      <p:sp>
        <p:nvSpPr>
          <p:cNvPr id="43055" name="Line 48"/>
          <p:cNvSpPr>
            <a:spLocks noChangeShapeType="1"/>
          </p:cNvSpPr>
          <p:nvPr/>
        </p:nvSpPr>
        <p:spPr bwMode="auto">
          <a:xfrm>
            <a:off x="5867400" y="3200400"/>
            <a:ext cx="0" cy="304800"/>
          </a:xfrm>
          <a:prstGeom prst="line">
            <a:avLst/>
          </a:prstGeom>
          <a:noFill/>
          <a:ln w="28575">
            <a:solidFill>
              <a:schemeClr val="tx1"/>
            </a:solidFill>
            <a:round/>
            <a:headEnd/>
            <a:tailEnd/>
          </a:ln>
        </p:spPr>
        <p:txBody>
          <a:bodyPr/>
          <a:lstStyle/>
          <a:p>
            <a:endParaRPr lang="en-US"/>
          </a:p>
        </p:txBody>
      </p:sp>
      <p:sp>
        <p:nvSpPr>
          <p:cNvPr id="43056" name="Text Box 49"/>
          <p:cNvSpPr txBox="1">
            <a:spLocks noChangeArrowheads="1"/>
          </p:cNvSpPr>
          <p:nvPr/>
        </p:nvSpPr>
        <p:spPr bwMode="auto">
          <a:xfrm>
            <a:off x="5410200" y="3962400"/>
            <a:ext cx="914400" cy="641350"/>
          </a:xfrm>
          <a:prstGeom prst="rect">
            <a:avLst/>
          </a:prstGeom>
          <a:noFill/>
          <a:ln w="28575" algn="ctr">
            <a:noFill/>
            <a:miter lim="800000"/>
            <a:headEnd/>
            <a:tailEnd/>
          </a:ln>
        </p:spPr>
        <p:txBody>
          <a:bodyPr>
            <a:spAutoFit/>
          </a:bodyPr>
          <a:lstStyle/>
          <a:p>
            <a:pPr algn="ctr">
              <a:spcBef>
                <a:spcPct val="50000"/>
              </a:spcBef>
            </a:pPr>
            <a:r>
              <a:rPr lang="en-US">
                <a:solidFill>
                  <a:srgbClr val="009900"/>
                </a:solidFill>
              </a:rPr>
              <a:t>Hot Links</a:t>
            </a:r>
          </a:p>
        </p:txBody>
      </p:sp>
      <p:sp>
        <p:nvSpPr>
          <p:cNvPr id="43057" name="Text Box 50"/>
          <p:cNvSpPr txBox="1">
            <a:spLocks noChangeArrowheads="1"/>
          </p:cNvSpPr>
          <p:nvPr/>
        </p:nvSpPr>
        <p:spPr bwMode="auto">
          <a:xfrm>
            <a:off x="5943600" y="5759450"/>
            <a:ext cx="990600" cy="366713"/>
          </a:xfrm>
          <a:prstGeom prst="rect">
            <a:avLst/>
          </a:prstGeom>
          <a:noFill/>
          <a:ln w="28575" algn="ctr">
            <a:noFill/>
            <a:miter lim="800000"/>
            <a:headEnd/>
            <a:tailEnd/>
          </a:ln>
        </p:spPr>
        <p:txBody>
          <a:bodyPr>
            <a:spAutoFit/>
          </a:bodyPr>
          <a:lstStyle/>
          <a:p>
            <a:pPr algn="ctr">
              <a:spcBef>
                <a:spcPct val="50000"/>
              </a:spcBef>
            </a:pPr>
            <a:r>
              <a:rPr lang="en-US">
                <a:solidFill>
                  <a:srgbClr val="009900"/>
                </a:solidFill>
              </a:rPr>
              <a:t>Yahoo</a:t>
            </a:r>
          </a:p>
        </p:txBody>
      </p:sp>
      <p:sp>
        <p:nvSpPr>
          <p:cNvPr id="43058" name="Text Box 51"/>
          <p:cNvSpPr txBox="1">
            <a:spLocks noChangeArrowheads="1"/>
          </p:cNvSpPr>
          <p:nvPr/>
        </p:nvSpPr>
        <p:spPr bwMode="auto">
          <a:xfrm>
            <a:off x="6858000" y="5759450"/>
            <a:ext cx="838200" cy="366713"/>
          </a:xfrm>
          <a:prstGeom prst="rect">
            <a:avLst/>
          </a:prstGeom>
          <a:noFill/>
          <a:ln w="28575" algn="ctr">
            <a:noFill/>
            <a:miter lim="800000"/>
            <a:headEnd/>
            <a:tailEnd/>
          </a:ln>
        </p:spPr>
        <p:txBody>
          <a:bodyPr>
            <a:spAutoFit/>
          </a:bodyPr>
          <a:lstStyle/>
          <a:p>
            <a:pPr algn="ctr">
              <a:spcBef>
                <a:spcPct val="50000"/>
              </a:spcBef>
            </a:pPr>
            <a:r>
              <a:rPr lang="en-US">
                <a:solidFill>
                  <a:srgbClr val="009900"/>
                </a:solidFill>
              </a:rPr>
              <a:t>ESPN</a:t>
            </a:r>
          </a:p>
        </p:txBody>
      </p:sp>
      <p:sp>
        <p:nvSpPr>
          <p:cNvPr id="43059" name="Text Box 52"/>
          <p:cNvSpPr txBox="1">
            <a:spLocks noChangeArrowheads="1"/>
          </p:cNvSpPr>
          <p:nvPr/>
        </p:nvSpPr>
        <p:spPr bwMode="auto">
          <a:xfrm>
            <a:off x="7620000" y="5759450"/>
            <a:ext cx="838200" cy="366713"/>
          </a:xfrm>
          <a:prstGeom prst="rect">
            <a:avLst/>
          </a:prstGeom>
          <a:noFill/>
          <a:ln w="28575" algn="ctr">
            <a:noFill/>
            <a:miter lim="800000"/>
            <a:headEnd/>
            <a:tailEnd/>
          </a:ln>
        </p:spPr>
        <p:txBody>
          <a:bodyPr>
            <a:spAutoFit/>
          </a:bodyPr>
          <a:lstStyle/>
          <a:p>
            <a:pPr algn="ctr">
              <a:spcBef>
                <a:spcPct val="50000"/>
              </a:spcBef>
            </a:pPr>
            <a:r>
              <a:rPr lang="en-US">
                <a:solidFill>
                  <a:srgbClr val="009900"/>
                </a:solidFill>
              </a:rPr>
              <a:t>ebay</a:t>
            </a:r>
          </a:p>
        </p:txBody>
      </p:sp>
      <p:sp>
        <p:nvSpPr>
          <p:cNvPr id="43060" name="Text Box 53"/>
          <p:cNvSpPr txBox="1">
            <a:spLocks noChangeArrowheads="1"/>
          </p:cNvSpPr>
          <p:nvPr/>
        </p:nvSpPr>
        <p:spPr bwMode="auto">
          <a:xfrm>
            <a:off x="6324600" y="51863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a</a:t>
            </a:r>
          </a:p>
        </p:txBody>
      </p:sp>
      <p:sp>
        <p:nvSpPr>
          <p:cNvPr id="43061" name="Line 54"/>
          <p:cNvSpPr>
            <a:spLocks noChangeShapeType="1"/>
          </p:cNvSpPr>
          <p:nvPr/>
        </p:nvSpPr>
        <p:spPr bwMode="auto">
          <a:xfrm>
            <a:off x="6629400" y="4881563"/>
            <a:ext cx="0" cy="304800"/>
          </a:xfrm>
          <a:prstGeom prst="line">
            <a:avLst/>
          </a:prstGeom>
          <a:noFill/>
          <a:ln w="28575">
            <a:solidFill>
              <a:schemeClr val="tx1"/>
            </a:solidFill>
            <a:round/>
            <a:headEnd/>
            <a:tailEnd/>
          </a:ln>
        </p:spPr>
        <p:txBody>
          <a:bodyPr/>
          <a:lstStyle/>
          <a:p>
            <a:endParaRPr lang="en-US"/>
          </a:p>
        </p:txBody>
      </p:sp>
      <p:sp>
        <p:nvSpPr>
          <p:cNvPr id="43062" name="Text Box 55"/>
          <p:cNvSpPr txBox="1">
            <a:spLocks noChangeArrowheads="1"/>
          </p:cNvSpPr>
          <p:nvPr/>
        </p:nvSpPr>
        <p:spPr bwMode="auto">
          <a:xfrm>
            <a:off x="7010400" y="5181600"/>
            <a:ext cx="5334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a</a:t>
            </a:r>
          </a:p>
        </p:txBody>
      </p:sp>
      <p:sp>
        <p:nvSpPr>
          <p:cNvPr id="43063" name="Line 56"/>
          <p:cNvSpPr>
            <a:spLocks noChangeShapeType="1"/>
          </p:cNvSpPr>
          <p:nvPr/>
        </p:nvSpPr>
        <p:spPr bwMode="auto">
          <a:xfrm>
            <a:off x="7315200" y="4876800"/>
            <a:ext cx="0" cy="304800"/>
          </a:xfrm>
          <a:prstGeom prst="line">
            <a:avLst/>
          </a:prstGeom>
          <a:noFill/>
          <a:ln w="28575">
            <a:solidFill>
              <a:schemeClr val="tx1"/>
            </a:solidFill>
            <a:round/>
            <a:headEnd/>
            <a:tailEnd/>
          </a:ln>
        </p:spPr>
        <p:txBody>
          <a:bodyPr/>
          <a:lstStyle/>
          <a:p>
            <a:endParaRPr lang="en-US"/>
          </a:p>
        </p:txBody>
      </p:sp>
      <p:sp>
        <p:nvSpPr>
          <p:cNvPr id="43064" name="Text Box 57"/>
          <p:cNvSpPr txBox="1">
            <a:spLocks noChangeArrowheads="1"/>
          </p:cNvSpPr>
          <p:nvPr/>
        </p:nvSpPr>
        <p:spPr bwMode="auto">
          <a:xfrm>
            <a:off x="7772400" y="5186363"/>
            <a:ext cx="5334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a:t>a</a:t>
            </a:r>
          </a:p>
        </p:txBody>
      </p:sp>
      <p:sp>
        <p:nvSpPr>
          <p:cNvPr id="43065" name="Line 58"/>
          <p:cNvSpPr>
            <a:spLocks noChangeShapeType="1"/>
          </p:cNvSpPr>
          <p:nvPr/>
        </p:nvSpPr>
        <p:spPr bwMode="auto">
          <a:xfrm>
            <a:off x="8001000" y="4881563"/>
            <a:ext cx="0" cy="304800"/>
          </a:xfrm>
          <a:prstGeom prst="line">
            <a:avLst/>
          </a:prstGeom>
          <a:noFill/>
          <a:ln w="28575">
            <a:solidFill>
              <a:schemeClr val="tx1"/>
            </a:solidFill>
            <a:round/>
            <a:headEnd/>
            <a:tailEnd/>
          </a:ln>
        </p:spPr>
        <p:txBody>
          <a:bodyPr/>
          <a:lstStyle/>
          <a:p>
            <a:endParaRPr lang="en-US"/>
          </a:p>
        </p:txBody>
      </p:sp>
      <p:sp>
        <p:nvSpPr>
          <p:cNvPr id="43066" name="Text Box 59"/>
          <p:cNvSpPr txBox="1">
            <a:spLocks noChangeArrowheads="1"/>
          </p:cNvSpPr>
          <p:nvPr/>
        </p:nvSpPr>
        <p:spPr bwMode="auto">
          <a:xfrm>
            <a:off x="8153400" y="4038600"/>
            <a:ext cx="838200" cy="304800"/>
          </a:xfrm>
          <a:prstGeom prst="rect">
            <a:avLst/>
          </a:prstGeom>
          <a:noFill/>
          <a:ln w="28575" algn="ctr">
            <a:noFill/>
            <a:miter lim="800000"/>
            <a:headEnd/>
            <a:tailEnd/>
          </a:ln>
        </p:spPr>
        <p:txBody>
          <a:bodyPr>
            <a:spAutoFit/>
          </a:bodyPr>
          <a:lstStyle/>
          <a:p>
            <a:pPr algn="ctr">
              <a:spcBef>
                <a:spcPct val="50000"/>
              </a:spcBef>
            </a:pPr>
            <a:r>
              <a:rPr lang="en-US" sz="1400">
                <a:solidFill>
                  <a:srgbClr val="CC0000"/>
                </a:solidFill>
              </a:rPr>
              <a:t>Blaa</a:t>
            </a:r>
          </a:p>
        </p:txBody>
      </p:sp>
      <p:sp>
        <p:nvSpPr>
          <p:cNvPr id="43067" name="Rectangle 60"/>
          <p:cNvSpPr>
            <a:spLocks noChangeArrowheads="1"/>
          </p:cNvSpPr>
          <p:nvPr/>
        </p:nvSpPr>
        <p:spPr bwMode="auto">
          <a:xfrm>
            <a:off x="4953000" y="1524000"/>
            <a:ext cx="3962400" cy="915988"/>
          </a:xfrm>
          <a:prstGeom prst="rect">
            <a:avLst/>
          </a:prstGeom>
          <a:noFill/>
          <a:ln w="28575" algn="ctr">
            <a:noFill/>
            <a:miter lim="800000"/>
            <a:headEnd/>
            <a:tailEnd/>
          </a:ln>
        </p:spPr>
        <p:txBody>
          <a:bodyPr>
            <a:spAutoFit/>
          </a:bodyPr>
          <a:lstStyle/>
          <a:p>
            <a:pPr>
              <a:tabLst>
                <a:tab pos="457200" algn="l"/>
              </a:tabLst>
            </a:pPr>
            <a:r>
              <a:rPr lang="en-US">
                <a:solidFill>
                  <a:srgbClr val="D60093"/>
                </a:solidFill>
              </a:rPr>
              <a:t>p { </a:t>
            </a:r>
            <a:r>
              <a:rPr lang="en-US">
                <a:solidFill>
                  <a:srgbClr val="660066"/>
                </a:solidFill>
              </a:rPr>
              <a:t>font-size</a:t>
            </a:r>
            <a:r>
              <a:rPr lang="en-US">
                <a:solidFill>
                  <a:srgbClr val="D60093"/>
                </a:solidFill>
              </a:rPr>
              <a:t>: </a:t>
            </a:r>
            <a:r>
              <a:rPr lang="en-US">
                <a:solidFill>
                  <a:schemeClr val="accent2"/>
                </a:solidFill>
              </a:rPr>
              <a:t>10px</a:t>
            </a:r>
            <a:r>
              <a:rPr lang="en-US">
                <a:solidFill>
                  <a:srgbClr val="D60093"/>
                </a:solidFill>
              </a:rPr>
              <a:t>; </a:t>
            </a:r>
            <a:r>
              <a:rPr lang="en-US">
                <a:solidFill>
                  <a:srgbClr val="660066"/>
                </a:solidFill>
              </a:rPr>
              <a:t>color</a:t>
            </a:r>
            <a:r>
              <a:rPr lang="en-US">
                <a:solidFill>
                  <a:srgbClr val="D60093"/>
                </a:solidFill>
              </a:rPr>
              <a:t>: </a:t>
            </a:r>
            <a:r>
              <a:rPr lang="en-US">
                <a:solidFill>
                  <a:schemeClr val="accent2"/>
                </a:solidFill>
              </a:rPr>
              <a:t>red</a:t>
            </a:r>
            <a:r>
              <a:rPr lang="en-US">
                <a:solidFill>
                  <a:srgbClr val="D60093"/>
                </a:solidFill>
              </a:rPr>
              <a:t>; }</a:t>
            </a:r>
          </a:p>
          <a:p>
            <a:pPr>
              <a:tabLst>
                <a:tab pos="457200" algn="l"/>
              </a:tabLst>
            </a:pPr>
            <a:r>
              <a:rPr lang="en-US">
                <a:solidFill>
                  <a:srgbClr val="D60093"/>
                </a:solidFill>
              </a:rPr>
              <a:t>body { </a:t>
            </a:r>
            <a:r>
              <a:rPr lang="en-US">
                <a:solidFill>
                  <a:srgbClr val="660066"/>
                </a:solidFill>
              </a:rPr>
              <a:t>font-size</a:t>
            </a:r>
            <a:r>
              <a:rPr lang="en-US">
                <a:solidFill>
                  <a:srgbClr val="D60093"/>
                </a:solidFill>
              </a:rPr>
              <a:t>: </a:t>
            </a:r>
            <a:r>
              <a:rPr lang="en-US">
                <a:solidFill>
                  <a:schemeClr val="accent2"/>
                </a:solidFill>
              </a:rPr>
              <a:t>14px</a:t>
            </a:r>
            <a:r>
              <a:rPr lang="en-US">
                <a:solidFill>
                  <a:srgbClr val="D60093"/>
                </a:solidFill>
              </a:rPr>
              <a:t>; </a:t>
            </a:r>
            <a:r>
              <a:rPr lang="en-US">
                <a:solidFill>
                  <a:srgbClr val="660066"/>
                </a:solidFill>
              </a:rPr>
              <a:t>color</a:t>
            </a:r>
            <a:r>
              <a:rPr lang="en-US">
                <a:solidFill>
                  <a:srgbClr val="D60093"/>
                </a:solidFill>
              </a:rPr>
              <a:t>: </a:t>
            </a:r>
            <a:r>
              <a:rPr lang="en-US">
                <a:solidFill>
                  <a:schemeClr val="accent2"/>
                </a:solidFill>
              </a:rPr>
              <a:t>green</a:t>
            </a:r>
            <a:r>
              <a:rPr lang="en-US">
                <a:solidFill>
                  <a:srgbClr val="D60093"/>
                </a:solidFill>
              </a:rPr>
              <a:t>; }</a:t>
            </a:r>
          </a:p>
          <a:p>
            <a:pPr>
              <a:tabLst>
                <a:tab pos="457200" algn="l"/>
              </a:tabLst>
            </a:pP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mtClean="0"/>
              <a:t>1. Structure &amp; Inheritance</a:t>
            </a:r>
          </a:p>
        </p:txBody>
      </p:sp>
      <p:sp>
        <p:nvSpPr>
          <p:cNvPr id="44034" name="Rectangle 3"/>
          <p:cNvSpPr>
            <a:spLocks noGrp="1" noChangeArrowheads="1"/>
          </p:cNvSpPr>
          <p:nvPr>
            <p:ph type="body" idx="1"/>
          </p:nvPr>
        </p:nvSpPr>
        <p:spPr/>
        <p:txBody>
          <a:bodyPr/>
          <a:lstStyle/>
          <a:p>
            <a:pPr eaLnBrk="1" hangingPunct="1"/>
            <a:r>
              <a:rPr lang="en-US" b="1" dirty="0" smtClean="0"/>
              <a:t>Children/Descendants</a:t>
            </a:r>
            <a:r>
              <a:rPr lang="en-US" dirty="0" smtClean="0"/>
              <a:t> always inherit properties from their </a:t>
            </a:r>
            <a:r>
              <a:rPr lang="en-US" b="1" dirty="0" smtClean="0"/>
              <a:t>Parents/Ancestors</a:t>
            </a:r>
            <a:r>
              <a:rPr lang="en-US" dirty="0" smtClean="0"/>
              <a:t>,</a:t>
            </a:r>
          </a:p>
          <a:p>
            <a:pPr lvl="1" eaLnBrk="1" hangingPunct="1"/>
            <a:r>
              <a:rPr lang="en-US" dirty="0" smtClean="0"/>
              <a:t>unless they have their own defined properties that override the parents</a:t>
            </a:r>
          </a:p>
          <a:p>
            <a:pPr eaLnBrk="1" hangingPunct="1"/>
            <a:r>
              <a:rPr lang="en-US" dirty="0" smtClean="0"/>
              <a:t>Some elements/tags have default properties</a:t>
            </a:r>
          </a:p>
          <a:p>
            <a:pPr lvl="1" eaLnBrk="1" hangingPunct="1"/>
            <a:r>
              <a:rPr lang="en-US" b="1" dirty="0" smtClean="0"/>
              <a:t>Example</a:t>
            </a:r>
            <a:r>
              <a:rPr lang="en-US" dirty="0" smtClean="0"/>
              <a:t>: By default, the </a:t>
            </a:r>
            <a:r>
              <a:rPr lang="en-US" b="1" dirty="0" smtClean="0"/>
              <a:t>&lt;a&gt; tag</a:t>
            </a:r>
            <a:r>
              <a:rPr lang="en-US" dirty="0" smtClean="0"/>
              <a:t> will underline text and it will be a set color (</a:t>
            </a:r>
            <a:r>
              <a:rPr lang="en-US" dirty="0" smtClean="0">
                <a:solidFill>
                  <a:schemeClr val="accent2"/>
                </a:solidFill>
              </a:rPr>
              <a:t>blue</a:t>
            </a:r>
            <a:r>
              <a:rPr lang="en-US" dirty="0" smtClean="0"/>
              <a:t> or </a:t>
            </a:r>
            <a:r>
              <a:rPr lang="en-US" dirty="0" smtClean="0">
                <a:solidFill>
                  <a:srgbClr val="660066"/>
                </a:solidFill>
              </a:rPr>
              <a:t>purple</a:t>
            </a:r>
            <a:r>
              <a:rPr lang="en-US" dirty="0" smtClean="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03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mtClean="0"/>
              <a:t>1. Structure &amp; Inheritance</a:t>
            </a:r>
          </a:p>
        </p:txBody>
      </p:sp>
      <p:sp>
        <p:nvSpPr>
          <p:cNvPr id="45058" name="Rectangle 3"/>
          <p:cNvSpPr>
            <a:spLocks noGrp="1" noChangeArrowheads="1"/>
          </p:cNvSpPr>
          <p:nvPr>
            <p:ph type="body" sz="half" idx="1"/>
          </p:nvPr>
        </p:nvSpPr>
        <p:spPr>
          <a:xfrm>
            <a:off x="457200" y="3124200"/>
            <a:ext cx="4038600" cy="3001963"/>
          </a:xfrm>
        </p:spPr>
        <p:txBody>
          <a:bodyPr/>
          <a:lstStyle/>
          <a:p>
            <a:pPr eaLnBrk="1" hangingPunct="1">
              <a:lnSpc>
                <a:spcPct val="90000"/>
              </a:lnSpc>
              <a:buFontTx/>
              <a:buNone/>
            </a:pPr>
            <a:r>
              <a:rPr lang="en-US" b="1" dirty="0" smtClean="0"/>
              <a:t>Bad Way</a:t>
            </a:r>
          </a:p>
          <a:p>
            <a:pPr eaLnBrk="1" hangingPunct="1">
              <a:lnSpc>
                <a:spcPct val="90000"/>
              </a:lnSpc>
            </a:pPr>
            <a:r>
              <a:rPr lang="en-US" dirty="0" smtClean="0"/>
              <a:t>Set the color of every single element to </a:t>
            </a:r>
            <a:r>
              <a:rPr lang="en-US" dirty="0" smtClean="0">
                <a:solidFill>
                  <a:schemeClr val="accent2"/>
                </a:solidFill>
              </a:rPr>
              <a:t>blue</a:t>
            </a:r>
            <a:r>
              <a:rPr lang="en-US" dirty="0" smtClean="0"/>
              <a:t> except &lt;</a:t>
            </a:r>
            <a:r>
              <a:rPr lang="en-US" dirty="0" err="1" smtClean="0"/>
              <a:t>li</a:t>
            </a:r>
            <a:r>
              <a:rPr lang="en-US" dirty="0" smtClean="0"/>
              <a:t>&gt; and &lt;</a:t>
            </a:r>
            <a:r>
              <a:rPr lang="en-US" dirty="0" err="1" smtClean="0"/>
              <a:t>ol</a:t>
            </a:r>
            <a:r>
              <a:rPr lang="en-US" dirty="0" smtClean="0"/>
              <a:t>&gt;</a:t>
            </a:r>
          </a:p>
          <a:p>
            <a:pPr eaLnBrk="1" hangingPunct="1">
              <a:lnSpc>
                <a:spcPct val="90000"/>
              </a:lnSpc>
            </a:pPr>
            <a:r>
              <a:rPr lang="en-US" dirty="0" smtClean="0"/>
              <a:t>You’ll have to change about 25 tags that control text</a:t>
            </a:r>
          </a:p>
        </p:txBody>
      </p:sp>
      <p:sp>
        <p:nvSpPr>
          <p:cNvPr id="45059" name="Rectangle 4"/>
          <p:cNvSpPr>
            <a:spLocks noGrp="1" noChangeArrowheads="1"/>
          </p:cNvSpPr>
          <p:nvPr>
            <p:ph type="body" sz="half" idx="2"/>
          </p:nvPr>
        </p:nvSpPr>
        <p:spPr>
          <a:xfrm>
            <a:off x="4648200" y="3124200"/>
            <a:ext cx="4038600" cy="3352800"/>
          </a:xfrm>
        </p:spPr>
        <p:txBody>
          <a:bodyPr/>
          <a:lstStyle/>
          <a:p>
            <a:pPr eaLnBrk="1" hangingPunct="1">
              <a:lnSpc>
                <a:spcPct val="90000"/>
              </a:lnSpc>
              <a:buFontTx/>
              <a:buNone/>
            </a:pPr>
            <a:r>
              <a:rPr lang="en-US" b="1" dirty="0" smtClean="0"/>
              <a:t>Good Way</a:t>
            </a:r>
          </a:p>
          <a:p>
            <a:pPr eaLnBrk="1" hangingPunct="1">
              <a:lnSpc>
                <a:spcPct val="90000"/>
              </a:lnSpc>
            </a:pPr>
            <a:r>
              <a:rPr lang="en-US" dirty="0" smtClean="0"/>
              <a:t>Set the color of the &lt;body&gt; tag to blue</a:t>
            </a:r>
          </a:p>
          <a:p>
            <a:pPr eaLnBrk="1" hangingPunct="1">
              <a:lnSpc>
                <a:spcPct val="90000"/>
              </a:lnSpc>
            </a:pPr>
            <a:r>
              <a:rPr lang="en-US" dirty="0" smtClean="0"/>
              <a:t>Thus, all descendants will be </a:t>
            </a:r>
            <a:r>
              <a:rPr lang="en-US" dirty="0" smtClean="0">
                <a:solidFill>
                  <a:schemeClr val="accent2"/>
                </a:solidFill>
              </a:rPr>
              <a:t>blue</a:t>
            </a:r>
          </a:p>
          <a:p>
            <a:pPr eaLnBrk="1" hangingPunct="1">
              <a:lnSpc>
                <a:spcPct val="90000"/>
              </a:lnSpc>
            </a:pPr>
            <a:r>
              <a:rPr lang="en-US" dirty="0" smtClean="0"/>
              <a:t>Set the color of &lt;</a:t>
            </a:r>
            <a:r>
              <a:rPr lang="en-US" dirty="0" err="1" smtClean="0"/>
              <a:t>li</a:t>
            </a:r>
            <a:r>
              <a:rPr lang="en-US" dirty="0" smtClean="0"/>
              <a:t>&gt; and &lt;</a:t>
            </a:r>
            <a:r>
              <a:rPr lang="en-US" dirty="0" err="1" smtClean="0"/>
              <a:t>ol</a:t>
            </a:r>
            <a:r>
              <a:rPr lang="en-US" dirty="0" smtClean="0"/>
              <a:t>&gt; to </a:t>
            </a:r>
            <a:r>
              <a:rPr lang="en-US" dirty="0" err="1" smtClean="0"/>
              <a:t>balck</a:t>
            </a:r>
            <a:endParaRPr lang="en-US" dirty="0" smtClean="0"/>
          </a:p>
        </p:txBody>
      </p:sp>
      <p:sp>
        <p:nvSpPr>
          <p:cNvPr id="45060" name="Text Box 5"/>
          <p:cNvSpPr txBox="1">
            <a:spLocks noChangeArrowheads="1"/>
          </p:cNvSpPr>
          <p:nvPr/>
        </p:nvSpPr>
        <p:spPr bwMode="auto">
          <a:xfrm>
            <a:off x="457200" y="1524000"/>
            <a:ext cx="8077200" cy="1587500"/>
          </a:xfrm>
          <a:prstGeom prst="rect">
            <a:avLst/>
          </a:prstGeom>
          <a:noFill/>
          <a:ln w="28575" algn="ctr">
            <a:noFill/>
            <a:miter lim="800000"/>
            <a:headEnd/>
            <a:tailEnd/>
          </a:ln>
        </p:spPr>
        <p:txBody>
          <a:bodyPr>
            <a:spAutoFit/>
          </a:bodyPr>
          <a:lstStyle/>
          <a:p>
            <a:pPr>
              <a:spcBef>
                <a:spcPct val="50000"/>
              </a:spcBef>
              <a:buFontTx/>
              <a:buChar char="•"/>
            </a:pPr>
            <a:r>
              <a:rPr lang="en-US" sz="2800" dirty="0"/>
              <a:t> Inheritance can save you tons of time</a:t>
            </a:r>
          </a:p>
          <a:p>
            <a:pPr>
              <a:spcBef>
                <a:spcPct val="50000"/>
              </a:spcBef>
              <a:buFontTx/>
              <a:buChar char="•"/>
            </a:pPr>
            <a:r>
              <a:rPr lang="en-US" sz="2800" dirty="0"/>
              <a:t> </a:t>
            </a:r>
            <a:r>
              <a:rPr lang="en-US" sz="2800" b="1" dirty="0"/>
              <a:t>Example</a:t>
            </a:r>
            <a:r>
              <a:rPr lang="en-US" sz="2800" dirty="0"/>
              <a:t>: You want all text dark </a:t>
            </a:r>
            <a:r>
              <a:rPr lang="en-US" sz="2800" dirty="0">
                <a:solidFill>
                  <a:schemeClr val="accent2"/>
                </a:solidFill>
              </a:rPr>
              <a:t>blue</a:t>
            </a:r>
            <a:r>
              <a:rPr lang="en-US" sz="2800" dirty="0"/>
              <a:t> except list elements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P spid="45059" grpId="0" build="p"/>
      <p:bldP spid="450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p:cNvPicPr>
            <a:picLocks noChangeAspect="1" noChangeArrowheads="1"/>
          </p:cNvPicPr>
          <p:nvPr/>
        </p:nvPicPr>
        <p:blipFill>
          <a:blip r:embed="rId2"/>
          <a:srcRect/>
          <a:stretch>
            <a:fillRect/>
          </a:stretch>
        </p:blipFill>
        <p:spPr bwMode="auto">
          <a:xfrm>
            <a:off x="1524000" y="1143000"/>
            <a:ext cx="6096000" cy="4572000"/>
          </a:xfrm>
          <a:prstGeom prst="rect">
            <a:avLst/>
          </a:prstGeom>
          <a:noFill/>
          <a:ln w="28575" algn="ctr">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mtClean="0"/>
              <a:t>2. The Cascade</a:t>
            </a:r>
          </a:p>
        </p:txBody>
      </p:sp>
      <p:sp>
        <p:nvSpPr>
          <p:cNvPr id="47106" name="Rectangle 3"/>
          <p:cNvSpPr>
            <a:spLocks noGrp="1" noChangeArrowheads="1"/>
          </p:cNvSpPr>
          <p:nvPr>
            <p:ph type="body" idx="1"/>
          </p:nvPr>
        </p:nvSpPr>
        <p:spPr/>
        <p:txBody>
          <a:bodyPr/>
          <a:lstStyle/>
          <a:p>
            <a:pPr eaLnBrk="1" hangingPunct="1"/>
            <a:r>
              <a:rPr lang="en-US" smtClean="0"/>
              <a:t>It is quite common for a web page to have multiple style sheets with conflicting style rules.</a:t>
            </a:r>
          </a:p>
          <a:p>
            <a:pPr lvl="1" eaLnBrk="1" hangingPunct="1"/>
            <a:r>
              <a:rPr lang="en-US" smtClean="0"/>
              <a:t>User agents like browsers have internal default styles sheets.</a:t>
            </a:r>
          </a:p>
          <a:p>
            <a:pPr lvl="1" eaLnBrk="1" hangingPunct="1"/>
            <a:r>
              <a:rPr lang="en-US" smtClean="0"/>
              <a:t>Some browsers allows the user to import or select various styles</a:t>
            </a:r>
          </a:p>
          <a:p>
            <a:pPr lvl="1" eaLnBrk="1" hangingPunct="1"/>
            <a:r>
              <a:rPr lang="en-US" smtClean="0"/>
              <a:t>Web authors might attach various style sheets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mtClean="0"/>
              <a:t>2. The Cascade</a:t>
            </a:r>
          </a:p>
        </p:txBody>
      </p:sp>
      <p:sp>
        <p:nvSpPr>
          <p:cNvPr id="48130" name="Rectangle 3"/>
          <p:cNvSpPr>
            <a:spLocks noGrp="1" noChangeArrowheads="1"/>
          </p:cNvSpPr>
          <p:nvPr>
            <p:ph type="body" idx="1"/>
          </p:nvPr>
        </p:nvSpPr>
        <p:spPr/>
        <p:txBody>
          <a:bodyPr/>
          <a:lstStyle/>
          <a:p>
            <a:pPr marL="609600" indent="-609600" eaLnBrk="1" hangingPunct="1">
              <a:lnSpc>
                <a:spcPct val="90000"/>
              </a:lnSpc>
              <a:buFontTx/>
              <a:buNone/>
            </a:pPr>
            <a:r>
              <a:rPr lang="en-US" b="1" smtClean="0"/>
              <a:t>Style Sheet Origin:</a:t>
            </a:r>
          </a:p>
          <a:p>
            <a:pPr marL="609600" indent="-609600" eaLnBrk="1" hangingPunct="1">
              <a:lnSpc>
                <a:spcPct val="90000"/>
              </a:lnSpc>
              <a:buFontTx/>
              <a:buNone/>
            </a:pPr>
            <a:r>
              <a:rPr lang="en-US" smtClean="0"/>
              <a:t> 3.  Browser style sheets (lowest priority)</a:t>
            </a:r>
          </a:p>
          <a:p>
            <a:pPr marL="609600" indent="-609600" eaLnBrk="1" hangingPunct="1">
              <a:lnSpc>
                <a:spcPct val="90000"/>
              </a:lnSpc>
              <a:buFontTx/>
              <a:buNone/>
            </a:pPr>
            <a:r>
              <a:rPr lang="en-US" smtClean="0"/>
              <a:t> 2.  Reader style sheets</a:t>
            </a:r>
          </a:p>
          <a:p>
            <a:pPr marL="609600" indent="-609600" eaLnBrk="1" hangingPunct="1">
              <a:lnSpc>
                <a:spcPct val="90000"/>
              </a:lnSpc>
              <a:buFontTx/>
              <a:buNone/>
            </a:pPr>
            <a:r>
              <a:rPr lang="en-US" smtClean="0"/>
              <a:t> 1.  Author style sheets (highest priority)</a:t>
            </a:r>
          </a:p>
          <a:p>
            <a:pPr marL="609600" indent="-609600" eaLnBrk="1" hangingPunct="1">
              <a:lnSpc>
                <a:spcPct val="90000"/>
              </a:lnSpc>
              <a:buFontTx/>
              <a:buNone/>
            </a:pPr>
            <a:endParaRPr lang="en-US" smtClean="0"/>
          </a:p>
          <a:p>
            <a:pPr marL="609600" indent="-609600" eaLnBrk="1" hangingPunct="1">
              <a:lnSpc>
                <a:spcPct val="90000"/>
              </a:lnSpc>
              <a:buFontTx/>
              <a:buNone/>
            </a:pPr>
            <a:r>
              <a:rPr lang="en-US" b="1" smtClean="0"/>
              <a:t>Exception:</a:t>
            </a:r>
            <a:r>
              <a:rPr lang="en-US" smtClean="0"/>
              <a:t> Reader styles that are marked </a:t>
            </a:r>
            <a:r>
              <a:rPr lang="en-US" b="1" smtClean="0"/>
              <a:t>!important</a:t>
            </a:r>
            <a:r>
              <a:rPr lang="en-US" smtClean="0"/>
              <a:t> override author styles, even author styles that are marked </a:t>
            </a:r>
            <a:r>
              <a:rPr lang="en-US" b="1" smtClean="0"/>
              <a:t>!important. Why?</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t>Example 2</a:t>
            </a:r>
            <a:endParaRPr lang="en-US" dirty="0" smtClean="0"/>
          </a:p>
        </p:txBody>
      </p:sp>
      <p:sp>
        <p:nvSpPr>
          <p:cNvPr id="18434" name="Text Placeholder 2"/>
          <p:cNvSpPr>
            <a:spLocks noGrp="1"/>
          </p:cNvSpPr>
          <p:nvPr>
            <p:ph type="body" idx="1"/>
          </p:nvPr>
        </p:nvSpPr>
        <p:spPr/>
        <p:txBody>
          <a:bodyPr/>
          <a:lstStyle/>
          <a:p>
            <a:pPr eaLnBrk="1" hangingPunct="1"/>
            <a:r>
              <a:rPr lang="en-US" dirty="0" smtClean="0"/>
              <a:t>Hyperlink </a:t>
            </a:r>
            <a:r>
              <a:rPr lang="en-US" dirty="0" smtClean="0"/>
              <a:t>effect</a:t>
            </a:r>
            <a:endParaRPr lang="en-US" dirty="0" smtClean="0"/>
          </a:p>
        </p:txBody>
      </p:sp>
      <p:sp>
        <p:nvSpPr>
          <p:cNvPr id="18435" name="Content Placeholder 3"/>
          <p:cNvSpPr>
            <a:spLocks noGrp="1"/>
          </p:cNvSpPr>
          <p:nvPr>
            <p:ph sz="half" idx="2"/>
          </p:nvPr>
        </p:nvSpPr>
        <p:spPr/>
        <p:txBody>
          <a:bodyPr/>
          <a:lstStyle/>
          <a:p>
            <a:pPr eaLnBrk="1" hangingPunct="1">
              <a:buFontTx/>
              <a:buNone/>
            </a:pPr>
            <a:r>
              <a:rPr lang="en-US" dirty="0" smtClean="0"/>
              <a:t>&lt;a </a:t>
            </a:r>
            <a:r>
              <a:rPr lang="en-US" dirty="0" err="1" smtClean="0"/>
              <a:t>href</a:t>
            </a:r>
            <a:r>
              <a:rPr lang="en-US" dirty="0" smtClean="0"/>
              <a:t>=“labs/”&gt;Labs&lt;/a&gt;</a:t>
            </a:r>
          </a:p>
        </p:txBody>
      </p:sp>
      <p:sp>
        <p:nvSpPr>
          <p:cNvPr id="18436" name="Text Placeholder 4"/>
          <p:cNvSpPr>
            <a:spLocks noGrp="1"/>
          </p:cNvSpPr>
          <p:nvPr>
            <p:ph type="body" sz="quarter" idx="3"/>
          </p:nvPr>
        </p:nvSpPr>
        <p:spPr/>
        <p:txBody>
          <a:bodyPr/>
          <a:lstStyle/>
          <a:p>
            <a:pPr eaLnBrk="1" hangingPunct="1"/>
            <a:r>
              <a:rPr lang="en-US" smtClean="0"/>
              <a:t>CSS</a:t>
            </a:r>
          </a:p>
        </p:txBody>
      </p:sp>
      <p:sp>
        <p:nvSpPr>
          <p:cNvPr id="18437" name="Content Placeholder 5"/>
          <p:cNvSpPr>
            <a:spLocks noGrp="1"/>
          </p:cNvSpPr>
          <p:nvPr>
            <p:ph sz="quarter" idx="4"/>
          </p:nvPr>
        </p:nvSpPr>
        <p:spPr/>
        <p:txBody>
          <a:bodyPr/>
          <a:lstStyle/>
          <a:p>
            <a:pPr eaLnBrk="1" hangingPunct="1">
              <a:buFontTx/>
              <a:buNone/>
            </a:pPr>
            <a:r>
              <a:rPr lang="en-US" dirty="0" smtClean="0"/>
              <a:t>a {</a:t>
            </a:r>
          </a:p>
          <a:p>
            <a:pPr eaLnBrk="1" hangingPunct="1">
              <a:buFontTx/>
              <a:buNone/>
            </a:pPr>
            <a:r>
              <a:rPr lang="en-US" dirty="0" smtClean="0"/>
              <a:t>  color</a:t>
            </a:r>
            <a:r>
              <a:rPr lang="en-US" dirty="0" smtClean="0"/>
              <a:t>: #990000;</a:t>
            </a:r>
          </a:p>
          <a:p>
            <a:pPr eaLnBrk="1" hangingPunct="1">
              <a:buFontTx/>
              <a:buNone/>
            </a:pPr>
            <a:r>
              <a:rPr lang="en-US" dirty="0" smtClean="0"/>
              <a:t>  text</a:t>
            </a:r>
            <a:r>
              <a:rPr lang="en-US" dirty="0" smtClean="0"/>
              <a:t>-decoration: none;</a:t>
            </a:r>
          </a:p>
          <a:p>
            <a:pPr eaLnBrk="1" hangingPunct="1">
              <a:buFontTx/>
              <a:buNone/>
            </a:pPr>
            <a:r>
              <a:rPr lang="en-US" dirty="0" smtClean="0"/>
              <a:t>}</a:t>
            </a:r>
          </a:p>
          <a:p>
            <a:pPr eaLnBrk="1" hangingPunct="1">
              <a:buFontTx/>
              <a:buNone/>
            </a:pPr>
            <a:endParaRPr lang="en-US" dirty="0" smtClean="0"/>
          </a:p>
          <a:p>
            <a:pPr eaLnBrk="1" hangingPunct="1">
              <a:buFontTx/>
              <a:buNone/>
            </a:pPr>
            <a:r>
              <a:rPr lang="en-US" dirty="0" err="1" smtClean="0"/>
              <a:t>a:hover</a:t>
            </a:r>
            <a:r>
              <a:rPr lang="en-US" dirty="0" smtClean="0"/>
              <a:t> {</a:t>
            </a:r>
          </a:p>
          <a:p>
            <a:pPr eaLnBrk="1" hangingPunct="1">
              <a:buFontTx/>
              <a:buNone/>
            </a:pPr>
            <a:r>
              <a:rPr lang="en-US" dirty="0" smtClean="0"/>
              <a:t>  color</a:t>
            </a:r>
            <a:r>
              <a:rPr lang="en-US" dirty="0" smtClean="0"/>
              <a:t>: #660000;</a:t>
            </a:r>
          </a:p>
          <a:p>
            <a:pPr eaLnBrk="1" hangingPunct="1">
              <a:buFontTx/>
              <a:buNone/>
            </a:pPr>
            <a:r>
              <a:rPr lang="en-US" dirty="0" smtClean="0"/>
              <a:t>  text</a:t>
            </a:r>
            <a:r>
              <a:rPr lang="en-US" dirty="0" smtClean="0"/>
              <a:t>-decoration: underline;</a:t>
            </a:r>
          </a:p>
          <a:p>
            <a:pPr eaLnBrk="1" hangingPunct="1">
              <a:buFontTx/>
              <a:buNone/>
            </a:pPr>
            <a:r>
              <a:rPr lang="en-US" dirty="0" smtClean="0"/>
              <a:t>}</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smtClean="0"/>
              <a:t>2. The Cascade</a:t>
            </a:r>
          </a:p>
        </p:txBody>
      </p:sp>
      <p:sp>
        <p:nvSpPr>
          <p:cNvPr id="49154" name="Rectangle 3"/>
          <p:cNvSpPr>
            <a:spLocks noGrp="1" noChangeArrowheads="1"/>
          </p:cNvSpPr>
          <p:nvPr>
            <p:ph type="body" idx="1"/>
          </p:nvPr>
        </p:nvSpPr>
        <p:spPr/>
        <p:txBody>
          <a:bodyPr/>
          <a:lstStyle/>
          <a:p>
            <a:pPr eaLnBrk="1" hangingPunct="1"/>
            <a:r>
              <a:rPr lang="en-US" sz="2800" smtClean="0"/>
              <a:t>What if the author has attached several style sheets, each of which has different style rules for the &lt;h1&gt; tag; Which rule wins?</a:t>
            </a:r>
          </a:p>
          <a:p>
            <a:pPr eaLnBrk="1" hangingPunct="1"/>
            <a:endParaRPr lang="en-US" sz="2800" smtClean="0"/>
          </a:p>
          <a:p>
            <a:pPr eaLnBrk="1" hangingPunct="1">
              <a:buFontTx/>
              <a:buNone/>
            </a:pPr>
            <a:r>
              <a:rPr lang="en-US" smtClean="0"/>
              <a:t> 4.  Ones attached using the link tag (lowest)</a:t>
            </a:r>
          </a:p>
          <a:p>
            <a:pPr eaLnBrk="1" hangingPunct="1">
              <a:buFontTx/>
              <a:buNone/>
            </a:pPr>
            <a:r>
              <a:rPr lang="en-US" smtClean="0"/>
              <a:t> 3.  Ones attached using the @import tag</a:t>
            </a:r>
          </a:p>
          <a:p>
            <a:pPr eaLnBrk="1" hangingPunct="1">
              <a:buFontTx/>
              <a:buNone/>
            </a:pPr>
            <a:r>
              <a:rPr lang="en-US" smtClean="0"/>
              <a:t> 2.  Embedded styles sheets</a:t>
            </a:r>
          </a:p>
          <a:p>
            <a:pPr eaLnBrk="1" hangingPunct="1">
              <a:buFontTx/>
              <a:buNone/>
            </a:pPr>
            <a:r>
              <a:rPr lang="en-US" smtClean="0"/>
              <a:t> 1.  Inline style sheets (highest)</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mtClean="0"/>
              <a:t>2. The Cascade</a:t>
            </a:r>
          </a:p>
        </p:txBody>
      </p:sp>
      <p:sp>
        <p:nvSpPr>
          <p:cNvPr id="50178" name="Rectangle 3"/>
          <p:cNvSpPr>
            <a:spLocks noGrp="1" noChangeArrowheads="1"/>
          </p:cNvSpPr>
          <p:nvPr>
            <p:ph type="body" idx="1"/>
          </p:nvPr>
        </p:nvSpPr>
        <p:spPr/>
        <p:txBody>
          <a:bodyPr/>
          <a:lstStyle/>
          <a:p>
            <a:pPr eaLnBrk="1" hangingPunct="1"/>
            <a:r>
              <a:rPr lang="en-US" sz="2800" smtClean="0"/>
              <a:t>What if a single style sheet has several different rules for the same style?</a:t>
            </a:r>
            <a:br>
              <a:rPr lang="en-US" sz="2800" smtClean="0"/>
            </a:br>
            <a:r>
              <a:rPr lang="en-US" sz="2800" smtClean="0"/>
              <a:t/>
            </a:r>
            <a:br>
              <a:rPr lang="en-US" sz="2800" smtClean="0"/>
            </a:br>
            <a:r>
              <a:rPr lang="en-US" sz="2800" smtClean="0"/>
              <a:t>&lt;h1&gt; {color: </a:t>
            </a:r>
            <a:r>
              <a:rPr lang="en-US" sz="2800" smtClean="0">
                <a:solidFill>
                  <a:srgbClr val="009900"/>
                </a:solidFill>
              </a:rPr>
              <a:t>green;</a:t>
            </a:r>
            <a:r>
              <a:rPr lang="en-US" sz="2800" smtClean="0"/>
              <a:t>}</a:t>
            </a:r>
            <a:br>
              <a:rPr lang="en-US" sz="2800" smtClean="0"/>
            </a:br>
            <a:r>
              <a:rPr lang="en-US" sz="2800" smtClean="0"/>
              <a:t>&lt;h1&gt; {color: </a:t>
            </a:r>
            <a:r>
              <a:rPr lang="en-US" sz="2800" smtClean="0">
                <a:solidFill>
                  <a:schemeClr val="accent2"/>
                </a:solidFill>
              </a:rPr>
              <a:t>blue;</a:t>
            </a:r>
            <a:r>
              <a:rPr lang="en-US" sz="2800" smtClean="0"/>
              <a:t>}</a:t>
            </a:r>
            <a:br>
              <a:rPr lang="en-US" sz="2800" smtClean="0"/>
            </a:br>
            <a:r>
              <a:rPr lang="en-US" sz="2800" smtClean="0"/>
              <a:t>&lt;h1&gt; {color: </a:t>
            </a:r>
            <a:r>
              <a:rPr lang="en-US" sz="2800" smtClean="0">
                <a:solidFill>
                  <a:srgbClr val="CC0000"/>
                </a:solidFill>
              </a:rPr>
              <a:t>red;</a:t>
            </a:r>
            <a:r>
              <a:rPr lang="en-US" sz="2800" smtClean="0"/>
              <a:t>}</a:t>
            </a:r>
            <a:br>
              <a:rPr lang="en-US" sz="2800" smtClean="0"/>
            </a:br>
            <a:endParaRPr lang="en-US" sz="2800" smtClean="0"/>
          </a:p>
          <a:p>
            <a:pPr eaLnBrk="1" hangingPunct="1"/>
            <a:r>
              <a:rPr lang="en-US" sz="2800" smtClean="0"/>
              <a:t>The last one wins!  &lt;h1&gt; elements will be red</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smtClean="0"/>
              <a:t>2. The Cascade</a:t>
            </a:r>
          </a:p>
        </p:txBody>
      </p:sp>
      <p:sp>
        <p:nvSpPr>
          <p:cNvPr id="51202" name="Rectangle 3"/>
          <p:cNvSpPr>
            <a:spLocks noGrp="1" noChangeArrowheads="1"/>
          </p:cNvSpPr>
          <p:nvPr>
            <p:ph type="body" idx="1"/>
          </p:nvPr>
        </p:nvSpPr>
        <p:spPr/>
        <p:txBody>
          <a:bodyPr/>
          <a:lstStyle/>
          <a:p>
            <a:pPr eaLnBrk="1" hangingPunct="1"/>
            <a:r>
              <a:rPr lang="en-US" sz="2800" b="1" smtClean="0"/>
              <a:t>Selector specificity</a:t>
            </a:r>
            <a:r>
              <a:rPr lang="en-US" sz="2800" smtClean="0"/>
              <a:t>:</a:t>
            </a:r>
            <a:br>
              <a:rPr lang="en-US" sz="2800" smtClean="0"/>
            </a:br>
            <a:r>
              <a:rPr lang="en-US" sz="2800" smtClean="0"/>
              <a:t/>
            </a:r>
            <a:br>
              <a:rPr lang="en-US" sz="2800" smtClean="0"/>
            </a:br>
            <a:r>
              <a:rPr lang="en-US" sz="2400" smtClean="0"/>
              <a:t>h1 {color: </a:t>
            </a:r>
            <a:r>
              <a:rPr lang="en-US" sz="2400" smtClean="0">
                <a:solidFill>
                  <a:srgbClr val="CC0000"/>
                </a:solidFill>
              </a:rPr>
              <a:t>red</a:t>
            </a:r>
            <a:r>
              <a:rPr lang="en-US" sz="2400" smtClean="0"/>
              <a:t>;}</a:t>
            </a:r>
            <a:br>
              <a:rPr lang="en-US" sz="2400" smtClean="0"/>
            </a:br>
            <a:r>
              <a:rPr lang="en-US" sz="2400" smtClean="0"/>
              <a:t>strong {color: </a:t>
            </a:r>
            <a:r>
              <a:rPr lang="en-US" sz="2400" smtClean="0">
                <a:solidFill>
                  <a:srgbClr val="009900"/>
                </a:solidFill>
              </a:rPr>
              <a:t>green</a:t>
            </a:r>
            <a:r>
              <a:rPr lang="en-US" sz="2400" smtClean="0"/>
              <a:t>;}</a:t>
            </a:r>
            <a:br>
              <a:rPr lang="en-US" sz="2400" smtClean="0"/>
            </a:br>
            <a:r>
              <a:rPr lang="en-US" sz="2400" smtClean="0"/>
              <a:t>h1 strong {color: </a:t>
            </a:r>
            <a:r>
              <a:rPr lang="en-US" sz="2400" smtClean="0">
                <a:solidFill>
                  <a:schemeClr val="accent2"/>
                </a:solidFill>
              </a:rPr>
              <a:t>blue</a:t>
            </a:r>
            <a:r>
              <a:rPr lang="en-US" sz="2400" smtClean="0"/>
              <a:t>;}</a:t>
            </a:r>
            <a:br>
              <a:rPr lang="en-US" sz="2400" smtClean="0"/>
            </a:br>
            <a:r>
              <a:rPr lang="en-US" sz="2400" smtClean="0"/>
              <a:t>…</a:t>
            </a:r>
            <a:br>
              <a:rPr lang="en-US" sz="2400" smtClean="0"/>
            </a:br>
            <a:r>
              <a:rPr lang="en-US" sz="2400" smtClean="0"/>
              <a:t>&lt;h1&gt;red, green or blue&lt;/h1&gt;</a:t>
            </a:r>
            <a:br>
              <a:rPr lang="en-US" sz="2400" smtClean="0"/>
            </a:br>
            <a:r>
              <a:rPr lang="en-US" sz="2400" smtClean="0"/>
              <a:t>&lt;strong&gt;red, green or blue&lt;/strong&gt;</a:t>
            </a:r>
            <a:br>
              <a:rPr lang="en-US" sz="2400" smtClean="0"/>
            </a:br>
            <a:r>
              <a:rPr lang="en-US" sz="2400" smtClean="0"/>
              <a:t>&lt;h1&gt;&lt;strong&gt;red, green or blue&lt;/strong&gt;&lt;/h1&gt;</a:t>
            </a:r>
            <a:br>
              <a:rPr lang="en-US" sz="2400" smtClean="0"/>
            </a:br>
            <a:endParaRPr lang="en-US" sz="2400" smtClean="0"/>
          </a:p>
          <a:p>
            <a:pPr eaLnBrk="1" hangingPunct="1"/>
            <a:r>
              <a:rPr lang="en-US" sz="2800" smtClean="0"/>
              <a:t>The more specific rule wins.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mtClean="0"/>
              <a:t>2. The Cascade</a:t>
            </a:r>
          </a:p>
        </p:txBody>
      </p:sp>
      <p:sp>
        <p:nvSpPr>
          <p:cNvPr id="52226" name="Rectangle 3"/>
          <p:cNvSpPr>
            <a:spLocks noGrp="1" noChangeArrowheads="1"/>
          </p:cNvSpPr>
          <p:nvPr>
            <p:ph type="body" idx="1"/>
          </p:nvPr>
        </p:nvSpPr>
        <p:spPr/>
        <p:txBody>
          <a:bodyPr/>
          <a:lstStyle/>
          <a:p>
            <a:pPr eaLnBrk="1" hangingPunct="1"/>
            <a:r>
              <a:rPr lang="en-US" sz="2800" b="1" smtClean="0"/>
              <a:t>Selector specificity</a:t>
            </a:r>
            <a:r>
              <a:rPr lang="en-US" sz="2800" smtClean="0"/>
              <a:t>:</a:t>
            </a:r>
            <a:br>
              <a:rPr lang="en-US" sz="2800" smtClean="0"/>
            </a:br>
            <a:r>
              <a:rPr lang="en-US" sz="2800" smtClean="0"/>
              <a:t/>
            </a:r>
            <a:br>
              <a:rPr lang="en-US" sz="2800" smtClean="0"/>
            </a:br>
            <a:r>
              <a:rPr lang="en-US" sz="2400" smtClean="0"/>
              <a:t>h1 {color: </a:t>
            </a:r>
            <a:r>
              <a:rPr lang="en-US" sz="2400" smtClean="0">
                <a:solidFill>
                  <a:srgbClr val="CC0000"/>
                </a:solidFill>
              </a:rPr>
              <a:t>red</a:t>
            </a:r>
            <a:r>
              <a:rPr lang="en-US" sz="2400" smtClean="0"/>
              <a:t>;}</a:t>
            </a:r>
            <a:br>
              <a:rPr lang="en-US" sz="2400" smtClean="0"/>
            </a:br>
            <a:r>
              <a:rPr lang="en-US" sz="2400" smtClean="0"/>
              <a:t>strong {color: </a:t>
            </a:r>
            <a:r>
              <a:rPr lang="en-US" sz="2400" smtClean="0">
                <a:solidFill>
                  <a:srgbClr val="009900"/>
                </a:solidFill>
              </a:rPr>
              <a:t>green</a:t>
            </a:r>
            <a:r>
              <a:rPr lang="en-US" sz="2400" smtClean="0"/>
              <a:t>;}</a:t>
            </a:r>
            <a:br>
              <a:rPr lang="en-US" sz="2400" smtClean="0"/>
            </a:br>
            <a:r>
              <a:rPr lang="en-US" sz="2400" smtClean="0"/>
              <a:t>h1 strong {color: </a:t>
            </a:r>
            <a:r>
              <a:rPr lang="en-US" sz="2400" smtClean="0">
                <a:solidFill>
                  <a:schemeClr val="accent2"/>
                </a:solidFill>
              </a:rPr>
              <a:t>blue</a:t>
            </a:r>
            <a:r>
              <a:rPr lang="en-US" sz="2400" smtClean="0"/>
              <a:t>;}</a:t>
            </a:r>
            <a:br>
              <a:rPr lang="en-US" sz="2400" smtClean="0"/>
            </a:br>
            <a:r>
              <a:rPr lang="en-US" sz="2400" smtClean="0"/>
              <a:t>…</a:t>
            </a:r>
            <a:br>
              <a:rPr lang="en-US" sz="2400" smtClean="0"/>
            </a:br>
            <a:r>
              <a:rPr lang="en-US" sz="2400" smtClean="0"/>
              <a:t>&lt;h1&gt;</a:t>
            </a:r>
            <a:r>
              <a:rPr lang="en-US" sz="2400" smtClean="0">
                <a:solidFill>
                  <a:srgbClr val="CC0000"/>
                </a:solidFill>
              </a:rPr>
              <a:t>red, green or blue</a:t>
            </a:r>
            <a:r>
              <a:rPr lang="en-US" sz="2400" smtClean="0"/>
              <a:t>&lt;/h1&gt;</a:t>
            </a:r>
            <a:br>
              <a:rPr lang="en-US" sz="2400" smtClean="0"/>
            </a:br>
            <a:r>
              <a:rPr lang="en-US" sz="2400" smtClean="0"/>
              <a:t>&lt;strong&gt;</a:t>
            </a:r>
            <a:r>
              <a:rPr lang="en-US" sz="2400" smtClean="0">
                <a:solidFill>
                  <a:srgbClr val="009900"/>
                </a:solidFill>
              </a:rPr>
              <a:t>red, green or blue</a:t>
            </a:r>
            <a:r>
              <a:rPr lang="en-US" sz="2400" smtClean="0"/>
              <a:t>&lt;/strong&gt;</a:t>
            </a:r>
            <a:br>
              <a:rPr lang="en-US" sz="2400" smtClean="0"/>
            </a:br>
            <a:r>
              <a:rPr lang="en-US" sz="2400" smtClean="0"/>
              <a:t>&lt;h1&gt;&lt;strong&gt;</a:t>
            </a:r>
            <a:r>
              <a:rPr lang="en-US" sz="2400" smtClean="0">
                <a:solidFill>
                  <a:schemeClr val="accent2"/>
                </a:solidFill>
              </a:rPr>
              <a:t>red, green or blue</a:t>
            </a:r>
            <a:r>
              <a:rPr lang="en-US" sz="2400" smtClean="0"/>
              <a:t>&lt;/strong&gt;&lt;/h1&gt;</a:t>
            </a:r>
            <a:br>
              <a:rPr lang="en-US" sz="2400" smtClean="0"/>
            </a:br>
            <a:endParaRPr lang="en-US" sz="2400" smtClean="0"/>
          </a:p>
          <a:p>
            <a:pPr eaLnBrk="1" hangingPunct="1"/>
            <a:r>
              <a:rPr lang="en-US" sz="2800" smtClean="0"/>
              <a:t>The more specific rule wins.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smtClean="0"/>
              <a:t>2. The Cascade</a:t>
            </a:r>
          </a:p>
        </p:txBody>
      </p:sp>
      <p:sp>
        <p:nvSpPr>
          <p:cNvPr id="53250" name="Rectangle 3"/>
          <p:cNvSpPr>
            <a:spLocks noGrp="1" noChangeArrowheads="1"/>
          </p:cNvSpPr>
          <p:nvPr>
            <p:ph type="body" idx="1"/>
          </p:nvPr>
        </p:nvSpPr>
        <p:spPr>
          <a:xfrm>
            <a:off x="457200" y="1600200"/>
            <a:ext cx="8534400" cy="4525963"/>
          </a:xfrm>
        </p:spPr>
        <p:txBody>
          <a:bodyPr/>
          <a:lstStyle/>
          <a:p>
            <a:pPr eaLnBrk="1" hangingPunct="1">
              <a:lnSpc>
                <a:spcPct val="80000"/>
              </a:lnSpc>
            </a:pPr>
            <a:r>
              <a:rPr lang="en-US" sz="2800" b="1" smtClean="0"/>
              <a:t>Selector specificity</a:t>
            </a:r>
            <a:r>
              <a:rPr lang="en-US" sz="2800" smtClean="0"/>
              <a:t>:</a:t>
            </a:r>
          </a:p>
          <a:p>
            <a:pPr eaLnBrk="1" hangingPunct="1">
              <a:lnSpc>
                <a:spcPct val="80000"/>
              </a:lnSpc>
              <a:buFontTx/>
              <a:buNone/>
            </a:pPr>
            <a:r>
              <a:rPr lang="en-US" sz="2400" smtClean="0"/>
              <a:t>em {color: </a:t>
            </a:r>
            <a:r>
              <a:rPr lang="en-US" sz="2400" smtClean="0">
                <a:solidFill>
                  <a:srgbClr val="CC0000"/>
                </a:solidFill>
              </a:rPr>
              <a:t>red</a:t>
            </a:r>
            <a:r>
              <a:rPr lang="en-US" sz="2400" smtClean="0"/>
              <a:t>;}</a:t>
            </a:r>
          </a:p>
          <a:p>
            <a:pPr eaLnBrk="1" hangingPunct="1">
              <a:lnSpc>
                <a:spcPct val="80000"/>
              </a:lnSpc>
              <a:buFontTx/>
              <a:buNone/>
            </a:pPr>
            <a:r>
              <a:rPr lang="en-US" sz="2400" smtClean="0"/>
              <a:t>em strong {color: </a:t>
            </a:r>
            <a:r>
              <a:rPr lang="en-US" sz="2400" smtClean="0">
                <a:solidFill>
                  <a:srgbClr val="009900"/>
                </a:solidFill>
              </a:rPr>
              <a:t>green</a:t>
            </a:r>
            <a:r>
              <a:rPr lang="en-US" sz="2400" smtClean="0"/>
              <a:t>;}</a:t>
            </a:r>
          </a:p>
          <a:p>
            <a:pPr eaLnBrk="1" hangingPunct="1">
              <a:lnSpc>
                <a:spcPct val="80000"/>
              </a:lnSpc>
              <a:buFontTx/>
              <a:buNone/>
            </a:pPr>
            <a:r>
              <a:rPr lang="en-US" sz="2400" smtClean="0"/>
              <a:t>h1 strong em{color: </a:t>
            </a:r>
            <a:r>
              <a:rPr lang="en-US" sz="2400" smtClean="0">
                <a:solidFill>
                  <a:schemeClr val="accent2"/>
                </a:solidFill>
              </a:rPr>
              <a:t>blue</a:t>
            </a:r>
            <a:r>
              <a:rPr lang="en-US" sz="2400" smtClean="0"/>
              <a:t>;}</a:t>
            </a:r>
            <a:br>
              <a:rPr lang="en-US" sz="2400" smtClean="0"/>
            </a:br>
            <a:r>
              <a:rPr lang="en-US" sz="2400" smtClean="0"/>
              <a:t>…</a:t>
            </a:r>
          </a:p>
          <a:p>
            <a:pPr eaLnBrk="1" hangingPunct="1">
              <a:lnSpc>
                <a:spcPct val="80000"/>
              </a:lnSpc>
              <a:buFontTx/>
              <a:buNone/>
            </a:pPr>
            <a:r>
              <a:rPr lang="en-US" sz="2400" smtClean="0"/>
              <a:t>&lt;em&gt;</a:t>
            </a:r>
            <a:r>
              <a:rPr lang="en-US" sz="2400" smtClean="0">
                <a:solidFill>
                  <a:srgbClr val="CC0000"/>
                </a:solidFill>
              </a:rPr>
              <a:t>red, green or blue</a:t>
            </a:r>
            <a:r>
              <a:rPr lang="en-US" sz="2400" smtClean="0"/>
              <a:t>&lt;/em&gt;</a:t>
            </a:r>
          </a:p>
          <a:p>
            <a:pPr eaLnBrk="1" hangingPunct="1">
              <a:lnSpc>
                <a:spcPct val="80000"/>
              </a:lnSpc>
              <a:buFontTx/>
              <a:buNone/>
            </a:pPr>
            <a:r>
              <a:rPr lang="en-US" sz="2400" smtClean="0"/>
              <a:t>&lt;strong&gt;&lt;em&gt; </a:t>
            </a:r>
            <a:r>
              <a:rPr lang="en-US" sz="2400" smtClean="0">
                <a:solidFill>
                  <a:srgbClr val="CC0000"/>
                </a:solidFill>
              </a:rPr>
              <a:t>red, green or blue</a:t>
            </a:r>
            <a:r>
              <a:rPr lang="en-US" sz="2400" smtClean="0"/>
              <a:t>&lt;/em&gt;&lt;/strong&gt;</a:t>
            </a:r>
          </a:p>
          <a:p>
            <a:pPr eaLnBrk="1" hangingPunct="1">
              <a:lnSpc>
                <a:spcPct val="80000"/>
              </a:lnSpc>
              <a:buFontTx/>
              <a:buNone/>
            </a:pPr>
            <a:r>
              <a:rPr lang="en-US" sz="2400" smtClean="0"/>
              <a:t>&lt;h1&gt;&lt;em&gt;&lt;strong&gt;</a:t>
            </a:r>
            <a:r>
              <a:rPr lang="en-US" sz="2400" smtClean="0">
                <a:solidFill>
                  <a:srgbClr val="009900"/>
                </a:solidFill>
              </a:rPr>
              <a:t>red, green or blue</a:t>
            </a:r>
            <a:r>
              <a:rPr lang="en-US" sz="2400" smtClean="0"/>
              <a:t>&lt;/strong&gt;&lt;/em&gt;&lt;/h1&gt;</a:t>
            </a:r>
            <a:br>
              <a:rPr lang="en-US" sz="2400" smtClean="0"/>
            </a:br>
            <a:endParaRPr lang="en-US" sz="2400" smtClean="0"/>
          </a:p>
          <a:p>
            <a:pPr eaLnBrk="1" hangingPunct="1">
              <a:lnSpc>
                <a:spcPct val="80000"/>
              </a:lnSpc>
            </a:pPr>
            <a:r>
              <a:rPr lang="en-US" sz="2800" smtClean="0"/>
              <a:t>The more specific rule wins, </a:t>
            </a:r>
          </a:p>
          <a:p>
            <a:pPr eaLnBrk="1" hangingPunct="1">
              <a:lnSpc>
                <a:spcPct val="80000"/>
              </a:lnSpc>
            </a:pPr>
            <a:r>
              <a:rPr lang="en-US" sz="2800" smtClean="0"/>
              <a:t>But you need to make sure the rule applies.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p:cNvPicPr>
            <a:picLocks noChangeAspect="1" noChangeArrowheads="1"/>
          </p:cNvPicPr>
          <p:nvPr/>
        </p:nvPicPr>
        <p:blipFill>
          <a:blip r:embed="rId2"/>
          <a:srcRect/>
          <a:stretch>
            <a:fillRect/>
          </a:stretch>
        </p:blipFill>
        <p:spPr bwMode="auto">
          <a:xfrm>
            <a:off x="3043238" y="1524000"/>
            <a:ext cx="3057525" cy="3810000"/>
          </a:xfrm>
          <a:prstGeom prst="rect">
            <a:avLst/>
          </a:prstGeom>
          <a:noFill/>
          <a:ln w="28575" algn="ctr">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smtClean="0"/>
              <a:t>3. Block vs. Inline</a:t>
            </a:r>
          </a:p>
        </p:txBody>
      </p:sp>
      <p:sp>
        <p:nvSpPr>
          <p:cNvPr id="55298" name="Rectangle 3"/>
          <p:cNvSpPr>
            <a:spLocks noGrp="1" noChangeArrowheads="1"/>
          </p:cNvSpPr>
          <p:nvPr>
            <p:ph type="body" idx="1"/>
          </p:nvPr>
        </p:nvSpPr>
        <p:spPr>
          <a:xfrm>
            <a:off x="457200" y="1219200"/>
            <a:ext cx="8229600" cy="3124200"/>
          </a:xfrm>
        </p:spPr>
        <p:txBody>
          <a:bodyPr/>
          <a:lstStyle/>
          <a:p>
            <a:pPr eaLnBrk="1" hangingPunct="1">
              <a:lnSpc>
                <a:spcPct val="90000"/>
              </a:lnSpc>
            </a:pPr>
            <a:r>
              <a:rPr lang="en-US" sz="2800" dirty="0" smtClean="0"/>
              <a:t>In general, block elements take up a whole line and have blank lines above and below.</a:t>
            </a:r>
          </a:p>
          <a:p>
            <a:pPr lvl="1" eaLnBrk="1" hangingPunct="1">
              <a:lnSpc>
                <a:spcPct val="90000"/>
              </a:lnSpc>
            </a:pPr>
            <a:r>
              <a:rPr lang="en-US" sz="2400" dirty="0" smtClean="0"/>
              <a:t>However, this really depends on the browser</a:t>
            </a:r>
          </a:p>
          <a:p>
            <a:pPr eaLnBrk="1" hangingPunct="1">
              <a:lnSpc>
                <a:spcPct val="90000"/>
              </a:lnSpc>
            </a:pPr>
            <a:r>
              <a:rPr lang="en-US" sz="2800" dirty="0" smtClean="0"/>
              <a:t>Formally, block elements</a:t>
            </a:r>
          </a:p>
          <a:p>
            <a:pPr lvl="1" eaLnBrk="1" hangingPunct="1">
              <a:lnSpc>
                <a:spcPct val="90000"/>
              </a:lnSpc>
            </a:pPr>
            <a:r>
              <a:rPr lang="en-US" sz="2400" dirty="0" smtClean="0"/>
              <a:t>Generate a line break before and after</a:t>
            </a:r>
          </a:p>
          <a:p>
            <a:pPr lvl="1" eaLnBrk="1" hangingPunct="1">
              <a:lnSpc>
                <a:spcPct val="90000"/>
              </a:lnSpc>
            </a:pPr>
            <a:r>
              <a:rPr lang="en-US" sz="2400" dirty="0" smtClean="0"/>
              <a:t>Fill the available horizontal space</a:t>
            </a:r>
          </a:p>
          <a:p>
            <a:pPr eaLnBrk="1" hangingPunct="1">
              <a:lnSpc>
                <a:spcPct val="90000"/>
              </a:lnSpc>
            </a:pPr>
            <a:endParaRPr lang="en-US" sz="2800" dirty="0" smtClean="0"/>
          </a:p>
        </p:txBody>
      </p:sp>
      <p:sp>
        <p:nvSpPr>
          <p:cNvPr id="55299" name="Text Box 4"/>
          <p:cNvSpPr txBox="1">
            <a:spLocks noChangeArrowheads="1"/>
          </p:cNvSpPr>
          <p:nvPr/>
        </p:nvSpPr>
        <p:spPr bwMode="auto">
          <a:xfrm>
            <a:off x="1066800" y="4191000"/>
            <a:ext cx="6934200" cy="2317750"/>
          </a:xfrm>
          <a:prstGeom prst="rect">
            <a:avLst/>
          </a:prstGeom>
          <a:noFill/>
          <a:ln w="28575" algn="ctr">
            <a:solidFill>
              <a:schemeClr val="tx1"/>
            </a:solidFill>
            <a:miter lim="800000"/>
            <a:headEnd/>
            <a:tailEnd/>
          </a:ln>
        </p:spPr>
        <p:txBody>
          <a:bodyPr>
            <a:spAutoFit/>
          </a:bodyPr>
          <a:lstStyle/>
          <a:p>
            <a:pPr>
              <a:spcBef>
                <a:spcPct val="50000"/>
              </a:spcBef>
            </a:pPr>
            <a:r>
              <a:rPr lang="en-US"/>
              <a:t>Body</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endParaRPr lang="en-US"/>
          </a:p>
        </p:txBody>
      </p:sp>
      <p:sp>
        <p:nvSpPr>
          <p:cNvPr id="55302" name="Text Box 8"/>
          <p:cNvSpPr txBox="1">
            <a:spLocks noChangeArrowheads="1"/>
          </p:cNvSpPr>
          <p:nvPr/>
        </p:nvSpPr>
        <p:spPr bwMode="auto">
          <a:xfrm>
            <a:off x="1219200" y="4572000"/>
            <a:ext cx="6629400" cy="369332"/>
          </a:xfrm>
          <a:prstGeom prst="rect">
            <a:avLst/>
          </a:prstGeom>
          <a:noFill/>
          <a:ln w="28575" algn="ctr">
            <a:solidFill>
              <a:schemeClr val="tx1"/>
            </a:solidFill>
            <a:miter lim="800000"/>
            <a:headEnd/>
            <a:tailEnd/>
          </a:ln>
        </p:spPr>
        <p:txBody>
          <a:bodyPr wrap="square">
            <a:spAutoFit/>
          </a:bodyPr>
          <a:lstStyle/>
          <a:p>
            <a:pPr>
              <a:spcBef>
                <a:spcPct val="50000"/>
              </a:spcBef>
            </a:pPr>
            <a:r>
              <a:rPr lang="en-US"/>
              <a:t>Block</a:t>
            </a:r>
          </a:p>
        </p:txBody>
      </p:sp>
      <p:sp>
        <p:nvSpPr>
          <p:cNvPr id="55303" name="Text Box 9"/>
          <p:cNvSpPr txBox="1">
            <a:spLocks noChangeArrowheads="1"/>
          </p:cNvSpPr>
          <p:nvPr/>
        </p:nvSpPr>
        <p:spPr bwMode="auto">
          <a:xfrm>
            <a:off x="1219200" y="5486400"/>
            <a:ext cx="6629400" cy="369332"/>
          </a:xfrm>
          <a:prstGeom prst="rect">
            <a:avLst/>
          </a:prstGeom>
          <a:noFill/>
          <a:ln w="28575" algn="ctr">
            <a:solidFill>
              <a:schemeClr val="tx1"/>
            </a:solidFill>
            <a:miter lim="800000"/>
            <a:headEnd/>
            <a:tailEnd/>
          </a:ln>
        </p:spPr>
        <p:txBody>
          <a:bodyPr wrap="square">
            <a:spAutoFit/>
          </a:bodyPr>
          <a:lstStyle/>
          <a:p>
            <a:pPr>
              <a:spcBef>
                <a:spcPct val="50000"/>
              </a:spcBef>
            </a:pPr>
            <a:r>
              <a:rPr lang="en-US"/>
              <a:t>Block</a:t>
            </a:r>
          </a:p>
        </p:txBody>
      </p:sp>
      <p:sp>
        <p:nvSpPr>
          <p:cNvPr id="55305" name="Text Box 11"/>
          <p:cNvSpPr txBox="1">
            <a:spLocks noChangeArrowheads="1"/>
          </p:cNvSpPr>
          <p:nvPr/>
        </p:nvSpPr>
        <p:spPr bwMode="auto">
          <a:xfrm>
            <a:off x="1219200" y="5029200"/>
            <a:ext cx="7620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
        <p:nvSpPr>
          <p:cNvPr id="55306" name="Text Box 12"/>
          <p:cNvSpPr txBox="1">
            <a:spLocks noChangeArrowheads="1"/>
          </p:cNvSpPr>
          <p:nvPr/>
        </p:nvSpPr>
        <p:spPr bwMode="auto">
          <a:xfrm>
            <a:off x="2057400" y="5029200"/>
            <a:ext cx="11430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
        <p:nvSpPr>
          <p:cNvPr id="55307" name="Text Box 13"/>
          <p:cNvSpPr txBox="1">
            <a:spLocks noChangeArrowheads="1"/>
          </p:cNvSpPr>
          <p:nvPr/>
        </p:nvSpPr>
        <p:spPr bwMode="auto">
          <a:xfrm>
            <a:off x="3276600" y="5029200"/>
            <a:ext cx="7620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
        <p:nvSpPr>
          <p:cNvPr id="55309" name="Text Box 15"/>
          <p:cNvSpPr txBox="1">
            <a:spLocks noChangeArrowheads="1"/>
          </p:cNvSpPr>
          <p:nvPr/>
        </p:nvSpPr>
        <p:spPr bwMode="auto">
          <a:xfrm>
            <a:off x="1219200" y="5943600"/>
            <a:ext cx="15240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
        <p:nvSpPr>
          <p:cNvPr id="55310" name="Text Box 16"/>
          <p:cNvSpPr txBox="1">
            <a:spLocks noChangeArrowheads="1"/>
          </p:cNvSpPr>
          <p:nvPr/>
        </p:nvSpPr>
        <p:spPr bwMode="auto">
          <a:xfrm>
            <a:off x="2819400" y="5943600"/>
            <a:ext cx="7620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smtClean="0"/>
              <a:t>3. Block vs. Inline</a:t>
            </a:r>
          </a:p>
        </p:txBody>
      </p:sp>
      <p:sp>
        <p:nvSpPr>
          <p:cNvPr id="55298" name="Rectangle 3"/>
          <p:cNvSpPr>
            <a:spLocks noGrp="1" noChangeArrowheads="1"/>
          </p:cNvSpPr>
          <p:nvPr>
            <p:ph type="body" idx="1"/>
          </p:nvPr>
        </p:nvSpPr>
        <p:spPr>
          <a:xfrm>
            <a:off x="457200" y="1219200"/>
            <a:ext cx="8229600" cy="3124200"/>
          </a:xfrm>
        </p:spPr>
        <p:txBody>
          <a:bodyPr/>
          <a:lstStyle/>
          <a:p>
            <a:pPr eaLnBrk="1" hangingPunct="1">
              <a:lnSpc>
                <a:spcPct val="90000"/>
              </a:lnSpc>
            </a:pPr>
            <a:r>
              <a:rPr lang="en-US" sz="2800" dirty="0" smtClean="0"/>
              <a:t>Formally, block elements</a:t>
            </a:r>
          </a:p>
          <a:p>
            <a:pPr lvl="1" eaLnBrk="1" hangingPunct="1">
              <a:lnSpc>
                <a:spcPct val="90000"/>
              </a:lnSpc>
            </a:pPr>
            <a:r>
              <a:rPr lang="en-US" dirty="0" smtClean="0"/>
              <a:t>Generate a line break before and after</a:t>
            </a:r>
          </a:p>
          <a:p>
            <a:pPr lvl="1" eaLnBrk="1" hangingPunct="1">
              <a:lnSpc>
                <a:spcPct val="90000"/>
              </a:lnSpc>
            </a:pPr>
            <a:r>
              <a:rPr lang="en-US" dirty="0" smtClean="0"/>
              <a:t>Fill the available horizontal space, </a:t>
            </a:r>
            <a:r>
              <a:rPr lang="en-US" b="1" dirty="0" smtClean="0"/>
              <a:t>which may not be an entire line</a:t>
            </a:r>
          </a:p>
          <a:p>
            <a:pPr lvl="2" eaLnBrk="1" hangingPunct="1">
              <a:lnSpc>
                <a:spcPct val="90000"/>
              </a:lnSpc>
            </a:pPr>
            <a:r>
              <a:rPr lang="en-US" sz="2800" b="1" dirty="0" smtClean="0"/>
              <a:t>If the block element is inside a div with a fixed width</a:t>
            </a:r>
          </a:p>
          <a:p>
            <a:pPr eaLnBrk="1" hangingPunct="1">
              <a:lnSpc>
                <a:spcPct val="90000"/>
              </a:lnSpc>
            </a:pPr>
            <a:endParaRPr lang="en-US" sz="2800" dirty="0" smtClean="0"/>
          </a:p>
        </p:txBody>
      </p:sp>
      <p:sp>
        <p:nvSpPr>
          <p:cNvPr id="55299" name="Text Box 4"/>
          <p:cNvSpPr txBox="1">
            <a:spLocks noChangeArrowheads="1"/>
          </p:cNvSpPr>
          <p:nvPr/>
        </p:nvSpPr>
        <p:spPr bwMode="auto">
          <a:xfrm>
            <a:off x="1066800" y="4191000"/>
            <a:ext cx="6934200" cy="2317750"/>
          </a:xfrm>
          <a:prstGeom prst="rect">
            <a:avLst/>
          </a:prstGeom>
          <a:noFill/>
          <a:ln w="28575" algn="ctr">
            <a:solidFill>
              <a:schemeClr val="tx1"/>
            </a:solidFill>
            <a:miter lim="800000"/>
            <a:headEnd/>
            <a:tailEnd/>
          </a:ln>
        </p:spPr>
        <p:txBody>
          <a:bodyPr>
            <a:spAutoFit/>
          </a:bodyPr>
          <a:lstStyle/>
          <a:p>
            <a:pPr>
              <a:spcBef>
                <a:spcPct val="50000"/>
              </a:spcBef>
            </a:pPr>
            <a:r>
              <a:rPr lang="en-US"/>
              <a:t>Body</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endParaRPr lang="en-US"/>
          </a:p>
        </p:txBody>
      </p:sp>
      <p:sp>
        <p:nvSpPr>
          <p:cNvPr id="55300" name="Text Box 6"/>
          <p:cNvSpPr txBox="1">
            <a:spLocks noChangeArrowheads="1"/>
          </p:cNvSpPr>
          <p:nvPr/>
        </p:nvSpPr>
        <p:spPr bwMode="auto">
          <a:xfrm>
            <a:off x="1219200" y="4648200"/>
            <a:ext cx="3200400" cy="1768475"/>
          </a:xfrm>
          <a:prstGeom prst="rect">
            <a:avLst/>
          </a:prstGeom>
          <a:noFill/>
          <a:ln w="28575" algn="ctr">
            <a:solidFill>
              <a:schemeClr val="tx1"/>
            </a:solidFill>
            <a:miter lim="800000"/>
            <a:headEnd/>
            <a:tailEnd/>
          </a:ln>
        </p:spPr>
        <p:txBody>
          <a:bodyPr>
            <a:spAutoFit/>
          </a:bodyPr>
          <a:lstStyle/>
          <a:p>
            <a:pPr>
              <a:spcBef>
                <a:spcPct val="50000"/>
              </a:spcBef>
            </a:pPr>
            <a:r>
              <a:rPr lang="en-US"/>
              <a:t>Div</a:t>
            </a:r>
            <a:br>
              <a:rPr lang="en-US"/>
            </a:br>
            <a:r>
              <a:rPr lang="en-US"/>
              <a:t/>
            </a:r>
            <a:br>
              <a:rPr lang="en-US"/>
            </a:br>
            <a:r>
              <a:rPr lang="en-US"/>
              <a:t/>
            </a:r>
            <a:br>
              <a:rPr lang="en-US"/>
            </a:br>
            <a:r>
              <a:rPr lang="en-US"/>
              <a:t/>
            </a:r>
            <a:br>
              <a:rPr lang="en-US"/>
            </a:br>
            <a:r>
              <a:rPr lang="en-US"/>
              <a:t/>
            </a:r>
            <a:br>
              <a:rPr lang="en-US"/>
            </a:br>
            <a:endParaRPr lang="en-US"/>
          </a:p>
        </p:txBody>
      </p:sp>
      <p:sp>
        <p:nvSpPr>
          <p:cNvPr id="55301" name="Text Box 7"/>
          <p:cNvSpPr txBox="1">
            <a:spLocks noChangeArrowheads="1"/>
          </p:cNvSpPr>
          <p:nvPr/>
        </p:nvSpPr>
        <p:spPr bwMode="auto">
          <a:xfrm>
            <a:off x="4495800" y="4648200"/>
            <a:ext cx="3200400" cy="1768475"/>
          </a:xfrm>
          <a:prstGeom prst="rect">
            <a:avLst/>
          </a:prstGeom>
          <a:noFill/>
          <a:ln w="28575" algn="ctr">
            <a:solidFill>
              <a:schemeClr val="tx1"/>
            </a:solidFill>
            <a:miter lim="800000"/>
            <a:headEnd/>
            <a:tailEnd/>
          </a:ln>
        </p:spPr>
        <p:txBody>
          <a:bodyPr>
            <a:spAutoFit/>
          </a:bodyPr>
          <a:lstStyle/>
          <a:p>
            <a:pPr>
              <a:spcBef>
                <a:spcPct val="50000"/>
              </a:spcBef>
            </a:pPr>
            <a:r>
              <a:rPr lang="en-US"/>
              <a:t>Div</a:t>
            </a:r>
            <a:br>
              <a:rPr lang="en-US"/>
            </a:br>
            <a:r>
              <a:rPr lang="en-US"/>
              <a:t/>
            </a:r>
            <a:br>
              <a:rPr lang="en-US"/>
            </a:br>
            <a:r>
              <a:rPr lang="en-US"/>
              <a:t/>
            </a:r>
            <a:br>
              <a:rPr lang="en-US"/>
            </a:br>
            <a:r>
              <a:rPr lang="en-US"/>
              <a:t/>
            </a:r>
            <a:br>
              <a:rPr lang="en-US"/>
            </a:br>
            <a:r>
              <a:rPr lang="en-US"/>
              <a:t/>
            </a:r>
            <a:br>
              <a:rPr lang="en-US"/>
            </a:br>
            <a:endParaRPr lang="en-US"/>
          </a:p>
        </p:txBody>
      </p:sp>
      <p:sp>
        <p:nvSpPr>
          <p:cNvPr id="55302" name="Text Box 8"/>
          <p:cNvSpPr txBox="1">
            <a:spLocks noChangeArrowheads="1"/>
          </p:cNvSpPr>
          <p:nvPr/>
        </p:nvSpPr>
        <p:spPr bwMode="auto">
          <a:xfrm>
            <a:off x="1371600" y="5029200"/>
            <a:ext cx="2895600" cy="395288"/>
          </a:xfrm>
          <a:prstGeom prst="rect">
            <a:avLst/>
          </a:prstGeom>
          <a:noFill/>
          <a:ln w="28575" algn="ctr">
            <a:solidFill>
              <a:schemeClr val="tx1"/>
            </a:solidFill>
            <a:miter lim="800000"/>
            <a:headEnd/>
            <a:tailEnd/>
          </a:ln>
        </p:spPr>
        <p:txBody>
          <a:bodyPr>
            <a:spAutoFit/>
          </a:bodyPr>
          <a:lstStyle/>
          <a:p>
            <a:pPr>
              <a:spcBef>
                <a:spcPct val="50000"/>
              </a:spcBef>
            </a:pPr>
            <a:r>
              <a:rPr lang="en-US"/>
              <a:t>Block</a:t>
            </a:r>
          </a:p>
        </p:txBody>
      </p:sp>
      <p:sp>
        <p:nvSpPr>
          <p:cNvPr id="55303" name="Text Box 9"/>
          <p:cNvSpPr txBox="1">
            <a:spLocks noChangeArrowheads="1"/>
          </p:cNvSpPr>
          <p:nvPr/>
        </p:nvSpPr>
        <p:spPr bwMode="auto">
          <a:xfrm>
            <a:off x="1371600" y="5486400"/>
            <a:ext cx="2895600" cy="395288"/>
          </a:xfrm>
          <a:prstGeom prst="rect">
            <a:avLst/>
          </a:prstGeom>
          <a:noFill/>
          <a:ln w="28575" algn="ctr">
            <a:solidFill>
              <a:schemeClr val="tx1"/>
            </a:solidFill>
            <a:miter lim="800000"/>
            <a:headEnd/>
            <a:tailEnd/>
          </a:ln>
        </p:spPr>
        <p:txBody>
          <a:bodyPr>
            <a:spAutoFit/>
          </a:bodyPr>
          <a:lstStyle/>
          <a:p>
            <a:pPr>
              <a:spcBef>
                <a:spcPct val="50000"/>
              </a:spcBef>
            </a:pPr>
            <a:r>
              <a:rPr lang="en-US"/>
              <a:t>Block</a:t>
            </a:r>
          </a:p>
        </p:txBody>
      </p:sp>
      <p:sp>
        <p:nvSpPr>
          <p:cNvPr id="55304" name="Text Box 10"/>
          <p:cNvSpPr txBox="1">
            <a:spLocks noChangeArrowheads="1"/>
          </p:cNvSpPr>
          <p:nvPr/>
        </p:nvSpPr>
        <p:spPr bwMode="auto">
          <a:xfrm>
            <a:off x="1371600" y="5943600"/>
            <a:ext cx="2895600" cy="395288"/>
          </a:xfrm>
          <a:prstGeom prst="rect">
            <a:avLst/>
          </a:prstGeom>
          <a:noFill/>
          <a:ln w="28575" algn="ctr">
            <a:solidFill>
              <a:schemeClr val="tx1"/>
            </a:solidFill>
            <a:miter lim="800000"/>
            <a:headEnd/>
            <a:tailEnd/>
          </a:ln>
        </p:spPr>
        <p:txBody>
          <a:bodyPr>
            <a:spAutoFit/>
          </a:bodyPr>
          <a:lstStyle/>
          <a:p>
            <a:pPr>
              <a:spcBef>
                <a:spcPct val="50000"/>
              </a:spcBef>
            </a:pPr>
            <a:r>
              <a:rPr lang="en-US"/>
              <a:t>Block</a:t>
            </a:r>
          </a:p>
        </p:txBody>
      </p:sp>
      <p:sp>
        <p:nvSpPr>
          <p:cNvPr id="55305" name="Text Box 11"/>
          <p:cNvSpPr txBox="1">
            <a:spLocks noChangeArrowheads="1"/>
          </p:cNvSpPr>
          <p:nvPr/>
        </p:nvSpPr>
        <p:spPr bwMode="auto">
          <a:xfrm>
            <a:off x="4572000" y="5029200"/>
            <a:ext cx="7620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
        <p:nvSpPr>
          <p:cNvPr id="55306" name="Text Box 12"/>
          <p:cNvSpPr txBox="1">
            <a:spLocks noChangeArrowheads="1"/>
          </p:cNvSpPr>
          <p:nvPr/>
        </p:nvSpPr>
        <p:spPr bwMode="auto">
          <a:xfrm>
            <a:off x="5410200" y="5029200"/>
            <a:ext cx="11430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
        <p:nvSpPr>
          <p:cNvPr id="55307" name="Text Box 13"/>
          <p:cNvSpPr txBox="1">
            <a:spLocks noChangeArrowheads="1"/>
          </p:cNvSpPr>
          <p:nvPr/>
        </p:nvSpPr>
        <p:spPr bwMode="auto">
          <a:xfrm>
            <a:off x="6629400" y="5029200"/>
            <a:ext cx="7620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
        <p:nvSpPr>
          <p:cNvPr id="55308" name="Text Box 14"/>
          <p:cNvSpPr txBox="1">
            <a:spLocks noChangeArrowheads="1"/>
          </p:cNvSpPr>
          <p:nvPr/>
        </p:nvSpPr>
        <p:spPr bwMode="auto">
          <a:xfrm>
            <a:off x="4572000" y="5486400"/>
            <a:ext cx="24384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
        <p:nvSpPr>
          <p:cNvPr id="55309" name="Text Box 15"/>
          <p:cNvSpPr txBox="1">
            <a:spLocks noChangeArrowheads="1"/>
          </p:cNvSpPr>
          <p:nvPr/>
        </p:nvSpPr>
        <p:spPr bwMode="auto">
          <a:xfrm>
            <a:off x="4572000" y="5943600"/>
            <a:ext cx="15240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
        <p:nvSpPr>
          <p:cNvPr id="55310" name="Text Box 16"/>
          <p:cNvSpPr txBox="1">
            <a:spLocks noChangeArrowheads="1"/>
          </p:cNvSpPr>
          <p:nvPr/>
        </p:nvSpPr>
        <p:spPr bwMode="auto">
          <a:xfrm>
            <a:off x="6172200" y="5943600"/>
            <a:ext cx="7620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mtClean="0"/>
              <a:t>3. Block vs. Inline</a:t>
            </a:r>
          </a:p>
        </p:txBody>
      </p:sp>
      <p:sp>
        <p:nvSpPr>
          <p:cNvPr id="56322" name="Rectangle 3"/>
          <p:cNvSpPr>
            <a:spLocks noGrp="1" noChangeArrowheads="1"/>
          </p:cNvSpPr>
          <p:nvPr>
            <p:ph type="body" idx="1"/>
          </p:nvPr>
        </p:nvSpPr>
        <p:spPr/>
        <p:txBody>
          <a:bodyPr/>
          <a:lstStyle/>
          <a:p>
            <a:pPr eaLnBrk="1" hangingPunct="1"/>
            <a:r>
              <a:rPr lang="en-US" smtClean="0"/>
              <a:t>By default, many XHTML tags are block, i.e., &lt;p&gt; &lt;h1&gt; &lt;h2&gt; &lt;ol&gt;</a:t>
            </a:r>
          </a:p>
          <a:p>
            <a:pPr eaLnBrk="1" hangingPunct="1"/>
            <a:r>
              <a:rPr lang="en-US" smtClean="0"/>
              <a:t>CSS allows you to override the display of block tags.</a:t>
            </a:r>
          </a:p>
          <a:p>
            <a:pPr lvl="1" eaLnBrk="1" hangingPunct="1"/>
            <a:r>
              <a:rPr lang="en-US" smtClean="0"/>
              <a:t>h1 {display: inline;}</a:t>
            </a:r>
          </a:p>
          <a:p>
            <a:pPr lvl="1" eaLnBrk="1" hangingPunct="1"/>
            <a:r>
              <a:rPr lang="en-US" smtClean="0"/>
              <a:t>Thus, two &lt;h1&gt; elements could display on the same line.</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smtClean="0"/>
              <a:t>3. Block vs. Inline</a:t>
            </a:r>
          </a:p>
        </p:txBody>
      </p:sp>
      <p:sp>
        <p:nvSpPr>
          <p:cNvPr id="57346" name="Rectangle 3"/>
          <p:cNvSpPr>
            <a:spLocks noGrp="1" noChangeArrowheads="1"/>
          </p:cNvSpPr>
          <p:nvPr>
            <p:ph type="body" idx="1"/>
          </p:nvPr>
        </p:nvSpPr>
        <p:spPr/>
        <p:txBody>
          <a:bodyPr/>
          <a:lstStyle/>
          <a:p>
            <a:pPr eaLnBrk="1" hangingPunct="1"/>
            <a:r>
              <a:rPr lang="en-US" sz="2800" dirty="0" smtClean="0"/>
              <a:t>XHTML rules: block tags can NOT go inside inline tags.</a:t>
            </a:r>
            <a:br>
              <a:rPr lang="en-US" sz="2800" dirty="0" smtClean="0"/>
            </a:br>
            <a:r>
              <a:rPr lang="en-US" sz="2400" b="1" dirty="0" smtClean="0"/>
              <a:t>&lt;b&gt; &lt;h1&gt;Header&lt;/h1&gt; &lt;h1&gt;Another&lt;/h1&gt; &lt;/b&gt;</a:t>
            </a:r>
          </a:p>
          <a:p>
            <a:pPr lvl="1" eaLnBrk="1" hangingPunct="1"/>
            <a:r>
              <a:rPr lang="en-US" sz="2400" dirty="0" smtClean="0"/>
              <a:t>This requirement makes it easier for standards-compliant rendering engines to interpret code</a:t>
            </a:r>
          </a:p>
          <a:p>
            <a:pPr eaLnBrk="1" hangingPunct="1"/>
            <a:r>
              <a:rPr lang="en-US" sz="2800" dirty="0" smtClean="0"/>
              <a:t>Even if you redefine &lt;h1&gt; to be inline, the syntax above is not XHTML compliant.</a:t>
            </a:r>
          </a:p>
          <a:p>
            <a:pPr eaLnBrk="1" hangingPunct="1"/>
            <a:r>
              <a:rPr lang="en-US" sz="2800" dirty="0" smtClean="0"/>
              <a:t>Here is the complaint code:</a:t>
            </a:r>
            <a:br>
              <a:rPr lang="en-US" sz="2800" dirty="0" smtClean="0"/>
            </a:br>
            <a:r>
              <a:rPr lang="en-US" sz="2400" b="1" dirty="0" smtClean="0"/>
              <a:t>&lt;h1&gt;&lt;b&gt;Header&lt;/b&gt;&lt;/h1&gt;&lt;h1&gt;&lt;b&gt;Two&lt;/b&gt;&lt;/h1&gt;</a:t>
            </a:r>
          </a:p>
          <a:p>
            <a:pPr eaLnBrk="1" hangingPunct="1"/>
            <a:endParaRPr lang="en-US" sz="2800" dirty="0" smtClean="0"/>
          </a:p>
          <a:p>
            <a:pPr eaLnBrk="1" hangingPunct="1"/>
            <a:endParaRPr lang="en-US" sz="28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t>Example 3</a:t>
            </a:r>
            <a:endParaRPr lang="en-US" dirty="0" smtClean="0"/>
          </a:p>
        </p:txBody>
      </p:sp>
      <p:sp>
        <p:nvSpPr>
          <p:cNvPr id="19458" name="Text Placeholder 2"/>
          <p:cNvSpPr>
            <a:spLocks noGrp="1"/>
          </p:cNvSpPr>
          <p:nvPr>
            <p:ph type="body" idx="1"/>
          </p:nvPr>
        </p:nvSpPr>
        <p:spPr/>
        <p:txBody>
          <a:bodyPr/>
          <a:lstStyle/>
          <a:p>
            <a:pPr eaLnBrk="1" hangingPunct="1"/>
            <a:r>
              <a:rPr lang="en-US" smtClean="0"/>
              <a:t>How to center stuff</a:t>
            </a:r>
          </a:p>
        </p:txBody>
      </p:sp>
      <p:sp>
        <p:nvSpPr>
          <p:cNvPr id="19459" name="Content Placeholder 3"/>
          <p:cNvSpPr>
            <a:spLocks noGrp="1"/>
          </p:cNvSpPr>
          <p:nvPr>
            <p:ph sz="half" idx="2"/>
          </p:nvPr>
        </p:nvSpPr>
        <p:spPr/>
        <p:txBody>
          <a:bodyPr/>
          <a:lstStyle/>
          <a:p>
            <a:pPr eaLnBrk="1" hangingPunct="1">
              <a:buFontTx/>
              <a:buNone/>
            </a:pPr>
            <a:r>
              <a:rPr lang="en-US" smtClean="0"/>
              <a:t>&lt;div id=“container”&gt;</a:t>
            </a:r>
          </a:p>
          <a:p>
            <a:pPr eaLnBrk="1" hangingPunct="1">
              <a:buFontTx/>
              <a:buNone/>
            </a:pPr>
            <a:r>
              <a:rPr lang="en-US" smtClean="0"/>
              <a:t>Lots of stuff</a:t>
            </a:r>
          </a:p>
          <a:p>
            <a:pPr eaLnBrk="1" hangingPunct="1">
              <a:buFontTx/>
              <a:buNone/>
            </a:pPr>
            <a:r>
              <a:rPr lang="en-US" smtClean="0"/>
              <a:t>&lt;/div&gt;</a:t>
            </a:r>
          </a:p>
        </p:txBody>
      </p:sp>
      <p:sp>
        <p:nvSpPr>
          <p:cNvPr id="19460" name="Text Placeholder 4"/>
          <p:cNvSpPr>
            <a:spLocks noGrp="1"/>
          </p:cNvSpPr>
          <p:nvPr>
            <p:ph type="body" sz="quarter" idx="3"/>
          </p:nvPr>
        </p:nvSpPr>
        <p:spPr/>
        <p:txBody>
          <a:bodyPr/>
          <a:lstStyle/>
          <a:p>
            <a:pPr eaLnBrk="1" hangingPunct="1"/>
            <a:r>
              <a:rPr lang="en-US" smtClean="0"/>
              <a:t>CSS</a:t>
            </a:r>
          </a:p>
        </p:txBody>
      </p:sp>
      <p:sp>
        <p:nvSpPr>
          <p:cNvPr id="19461" name="Content Placeholder 5"/>
          <p:cNvSpPr>
            <a:spLocks noGrp="1"/>
          </p:cNvSpPr>
          <p:nvPr>
            <p:ph sz="quarter" idx="4"/>
          </p:nvPr>
        </p:nvSpPr>
        <p:spPr/>
        <p:txBody>
          <a:bodyPr/>
          <a:lstStyle/>
          <a:p>
            <a:pPr eaLnBrk="1" hangingPunct="1">
              <a:buFontTx/>
              <a:buNone/>
            </a:pPr>
            <a:r>
              <a:rPr lang="en-US" smtClean="0"/>
              <a:t>#container {</a:t>
            </a:r>
          </a:p>
          <a:p>
            <a:pPr eaLnBrk="1" hangingPunct="1">
              <a:buFontTx/>
              <a:buNone/>
            </a:pPr>
            <a:r>
              <a:rPr lang="en-US" smtClean="0"/>
              <a:t>	width: 790px;</a:t>
            </a:r>
          </a:p>
          <a:p>
            <a:pPr eaLnBrk="1" hangingPunct="1">
              <a:buFontTx/>
              <a:buNone/>
            </a:pPr>
            <a:r>
              <a:rPr lang="en-US" smtClean="0"/>
              <a:t>	margin: 0px auto;</a:t>
            </a:r>
          </a:p>
          <a:p>
            <a:pPr eaLnBrk="1" hangingPunct="1">
              <a:buFontTx/>
              <a:buNone/>
            </a:pPr>
            <a:r>
              <a:rPr lang="en-US" smtClean="0"/>
              <a:t>}</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mtClean="0"/>
              <a:t>3. Block vs. Inline</a:t>
            </a:r>
          </a:p>
        </p:txBody>
      </p:sp>
      <p:sp>
        <p:nvSpPr>
          <p:cNvPr id="58370" name="Rectangle 3"/>
          <p:cNvSpPr>
            <a:spLocks noGrp="1" noChangeArrowheads="1"/>
          </p:cNvSpPr>
          <p:nvPr>
            <p:ph type="body" idx="1"/>
          </p:nvPr>
        </p:nvSpPr>
        <p:spPr>
          <a:xfrm>
            <a:off x="457200" y="1219200"/>
            <a:ext cx="8229600" cy="3124200"/>
          </a:xfrm>
        </p:spPr>
        <p:txBody>
          <a:bodyPr/>
          <a:lstStyle/>
          <a:p>
            <a:pPr eaLnBrk="1" hangingPunct="1"/>
            <a:r>
              <a:rPr lang="en-US" sz="2800" smtClean="0"/>
              <a:t>A </a:t>
            </a:r>
            <a:r>
              <a:rPr lang="en-US" sz="2800" b="1" smtClean="0"/>
              <a:t>div</a:t>
            </a:r>
            <a:r>
              <a:rPr lang="en-US" sz="2800" smtClean="0"/>
              <a:t> tag is block by default, but you can make it display inline</a:t>
            </a:r>
          </a:p>
          <a:p>
            <a:pPr lvl="1" eaLnBrk="1" hangingPunct="1"/>
            <a:r>
              <a:rPr lang="en-US" sz="2400" smtClean="0"/>
              <a:t>div {display: inline; width: 300px;}</a:t>
            </a:r>
          </a:p>
          <a:p>
            <a:pPr lvl="1" eaLnBrk="1" hangingPunct="1"/>
            <a:r>
              <a:rPr lang="en-US" sz="2400" smtClean="0"/>
              <a:t>Thus, two </a:t>
            </a:r>
            <a:r>
              <a:rPr lang="en-US" sz="2400" b="1" smtClean="0"/>
              <a:t>div</a:t>
            </a:r>
            <a:r>
              <a:rPr lang="en-US" sz="2400" smtClean="0"/>
              <a:t>’s can be on the same line.</a:t>
            </a:r>
          </a:p>
          <a:p>
            <a:pPr eaLnBrk="1" hangingPunct="1"/>
            <a:r>
              <a:rPr lang="en-US" sz="2800" smtClean="0"/>
              <a:t>Both block and inline elements can be placed in the div since it is block by default</a:t>
            </a:r>
          </a:p>
          <a:p>
            <a:pPr eaLnBrk="1" hangingPunct="1"/>
            <a:endParaRPr lang="en-US" sz="2800" smtClean="0"/>
          </a:p>
        </p:txBody>
      </p:sp>
      <p:sp>
        <p:nvSpPr>
          <p:cNvPr id="58371" name="Text Box 4"/>
          <p:cNvSpPr txBox="1">
            <a:spLocks noChangeArrowheads="1"/>
          </p:cNvSpPr>
          <p:nvPr/>
        </p:nvSpPr>
        <p:spPr bwMode="auto">
          <a:xfrm>
            <a:off x="1066800" y="4191000"/>
            <a:ext cx="6934200" cy="2317750"/>
          </a:xfrm>
          <a:prstGeom prst="rect">
            <a:avLst/>
          </a:prstGeom>
          <a:noFill/>
          <a:ln w="28575" algn="ctr">
            <a:solidFill>
              <a:schemeClr val="tx1"/>
            </a:solidFill>
            <a:miter lim="800000"/>
            <a:headEnd/>
            <a:tailEnd/>
          </a:ln>
        </p:spPr>
        <p:txBody>
          <a:bodyPr>
            <a:spAutoFit/>
          </a:bodyPr>
          <a:lstStyle/>
          <a:p>
            <a:pPr>
              <a:spcBef>
                <a:spcPct val="50000"/>
              </a:spcBef>
            </a:pPr>
            <a:r>
              <a:rPr lang="en-US"/>
              <a:t>Body</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endParaRPr lang="en-US"/>
          </a:p>
        </p:txBody>
      </p:sp>
      <p:sp>
        <p:nvSpPr>
          <p:cNvPr id="58372" name="Text Box 5"/>
          <p:cNvSpPr txBox="1">
            <a:spLocks noChangeArrowheads="1"/>
          </p:cNvSpPr>
          <p:nvPr/>
        </p:nvSpPr>
        <p:spPr bwMode="auto">
          <a:xfrm>
            <a:off x="1219200" y="4648200"/>
            <a:ext cx="3200400" cy="1768475"/>
          </a:xfrm>
          <a:prstGeom prst="rect">
            <a:avLst/>
          </a:prstGeom>
          <a:noFill/>
          <a:ln w="28575" algn="ctr">
            <a:solidFill>
              <a:schemeClr val="tx1"/>
            </a:solidFill>
            <a:miter lim="800000"/>
            <a:headEnd/>
            <a:tailEnd/>
          </a:ln>
        </p:spPr>
        <p:txBody>
          <a:bodyPr>
            <a:spAutoFit/>
          </a:bodyPr>
          <a:lstStyle/>
          <a:p>
            <a:pPr>
              <a:spcBef>
                <a:spcPct val="50000"/>
              </a:spcBef>
            </a:pPr>
            <a:r>
              <a:rPr lang="en-US"/>
              <a:t>Div</a:t>
            </a:r>
            <a:br>
              <a:rPr lang="en-US"/>
            </a:br>
            <a:r>
              <a:rPr lang="en-US"/>
              <a:t/>
            </a:r>
            <a:br>
              <a:rPr lang="en-US"/>
            </a:br>
            <a:r>
              <a:rPr lang="en-US"/>
              <a:t/>
            </a:r>
            <a:br>
              <a:rPr lang="en-US"/>
            </a:br>
            <a:r>
              <a:rPr lang="en-US"/>
              <a:t/>
            </a:r>
            <a:br>
              <a:rPr lang="en-US"/>
            </a:br>
            <a:r>
              <a:rPr lang="en-US"/>
              <a:t/>
            </a:r>
            <a:br>
              <a:rPr lang="en-US"/>
            </a:br>
            <a:endParaRPr lang="en-US"/>
          </a:p>
        </p:txBody>
      </p:sp>
      <p:sp>
        <p:nvSpPr>
          <p:cNvPr id="58373" name="Text Box 6"/>
          <p:cNvSpPr txBox="1">
            <a:spLocks noChangeArrowheads="1"/>
          </p:cNvSpPr>
          <p:nvPr/>
        </p:nvSpPr>
        <p:spPr bwMode="auto">
          <a:xfrm>
            <a:off x="4495800" y="4648200"/>
            <a:ext cx="3200400" cy="1768475"/>
          </a:xfrm>
          <a:prstGeom prst="rect">
            <a:avLst/>
          </a:prstGeom>
          <a:noFill/>
          <a:ln w="28575" algn="ctr">
            <a:solidFill>
              <a:schemeClr val="tx1"/>
            </a:solidFill>
            <a:miter lim="800000"/>
            <a:headEnd/>
            <a:tailEnd/>
          </a:ln>
        </p:spPr>
        <p:txBody>
          <a:bodyPr>
            <a:spAutoFit/>
          </a:bodyPr>
          <a:lstStyle/>
          <a:p>
            <a:pPr>
              <a:spcBef>
                <a:spcPct val="50000"/>
              </a:spcBef>
            </a:pPr>
            <a:r>
              <a:rPr lang="en-US"/>
              <a:t>Div</a:t>
            </a:r>
            <a:br>
              <a:rPr lang="en-US"/>
            </a:br>
            <a:r>
              <a:rPr lang="en-US"/>
              <a:t/>
            </a:r>
            <a:br>
              <a:rPr lang="en-US"/>
            </a:br>
            <a:r>
              <a:rPr lang="en-US"/>
              <a:t/>
            </a:r>
            <a:br>
              <a:rPr lang="en-US"/>
            </a:br>
            <a:r>
              <a:rPr lang="en-US"/>
              <a:t/>
            </a:r>
            <a:br>
              <a:rPr lang="en-US"/>
            </a:br>
            <a:r>
              <a:rPr lang="en-US"/>
              <a:t/>
            </a:r>
            <a:br>
              <a:rPr lang="en-US"/>
            </a:br>
            <a:endParaRPr lang="en-US"/>
          </a:p>
        </p:txBody>
      </p:sp>
      <p:sp>
        <p:nvSpPr>
          <p:cNvPr id="58374" name="Text Box 7"/>
          <p:cNvSpPr txBox="1">
            <a:spLocks noChangeArrowheads="1"/>
          </p:cNvSpPr>
          <p:nvPr/>
        </p:nvSpPr>
        <p:spPr bwMode="auto">
          <a:xfrm>
            <a:off x="1371600" y="5029200"/>
            <a:ext cx="2895600" cy="395288"/>
          </a:xfrm>
          <a:prstGeom prst="rect">
            <a:avLst/>
          </a:prstGeom>
          <a:noFill/>
          <a:ln w="28575" algn="ctr">
            <a:solidFill>
              <a:schemeClr val="tx1"/>
            </a:solidFill>
            <a:miter lim="800000"/>
            <a:headEnd/>
            <a:tailEnd/>
          </a:ln>
        </p:spPr>
        <p:txBody>
          <a:bodyPr>
            <a:spAutoFit/>
          </a:bodyPr>
          <a:lstStyle/>
          <a:p>
            <a:pPr>
              <a:spcBef>
                <a:spcPct val="50000"/>
              </a:spcBef>
            </a:pPr>
            <a:r>
              <a:rPr lang="en-US"/>
              <a:t>Block</a:t>
            </a:r>
          </a:p>
        </p:txBody>
      </p:sp>
      <p:sp>
        <p:nvSpPr>
          <p:cNvPr id="58375" name="Text Box 8"/>
          <p:cNvSpPr txBox="1">
            <a:spLocks noChangeArrowheads="1"/>
          </p:cNvSpPr>
          <p:nvPr/>
        </p:nvSpPr>
        <p:spPr bwMode="auto">
          <a:xfrm>
            <a:off x="1371600" y="5486400"/>
            <a:ext cx="2895600" cy="395288"/>
          </a:xfrm>
          <a:prstGeom prst="rect">
            <a:avLst/>
          </a:prstGeom>
          <a:noFill/>
          <a:ln w="28575" algn="ctr">
            <a:solidFill>
              <a:schemeClr val="tx1"/>
            </a:solidFill>
            <a:miter lim="800000"/>
            <a:headEnd/>
            <a:tailEnd/>
          </a:ln>
        </p:spPr>
        <p:txBody>
          <a:bodyPr>
            <a:spAutoFit/>
          </a:bodyPr>
          <a:lstStyle/>
          <a:p>
            <a:pPr>
              <a:spcBef>
                <a:spcPct val="50000"/>
              </a:spcBef>
            </a:pPr>
            <a:r>
              <a:rPr lang="en-US"/>
              <a:t>Block</a:t>
            </a:r>
          </a:p>
        </p:txBody>
      </p:sp>
      <p:sp>
        <p:nvSpPr>
          <p:cNvPr id="58376" name="Text Box 9"/>
          <p:cNvSpPr txBox="1">
            <a:spLocks noChangeArrowheads="1"/>
          </p:cNvSpPr>
          <p:nvPr/>
        </p:nvSpPr>
        <p:spPr bwMode="auto">
          <a:xfrm>
            <a:off x="1371600" y="5943600"/>
            <a:ext cx="2895600" cy="395288"/>
          </a:xfrm>
          <a:prstGeom prst="rect">
            <a:avLst/>
          </a:prstGeom>
          <a:noFill/>
          <a:ln w="28575" algn="ctr">
            <a:solidFill>
              <a:schemeClr val="tx1"/>
            </a:solidFill>
            <a:miter lim="800000"/>
            <a:headEnd/>
            <a:tailEnd/>
          </a:ln>
        </p:spPr>
        <p:txBody>
          <a:bodyPr>
            <a:spAutoFit/>
          </a:bodyPr>
          <a:lstStyle/>
          <a:p>
            <a:pPr>
              <a:spcBef>
                <a:spcPct val="50000"/>
              </a:spcBef>
            </a:pPr>
            <a:r>
              <a:rPr lang="en-US"/>
              <a:t>Block</a:t>
            </a:r>
          </a:p>
        </p:txBody>
      </p:sp>
      <p:sp>
        <p:nvSpPr>
          <p:cNvPr id="58377" name="Text Box 10"/>
          <p:cNvSpPr txBox="1">
            <a:spLocks noChangeArrowheads="1"/>
          </p:cNvSpPr>
          <p:nvPr/>
        </p:nvSpPr>
        <p:spPr bwMode="auto">
          <a:xfrm>
            <a:off x="4572000" y="5029200"/>
            <a:ext cx="7620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
        <p:nvSpPr>
          <p:cNvPr id="58378" name="Text Box 11"/>
          <p:cNvSpPr txBox="1">
            <a:spLocks noChangeArrowheads="1"/>
          </p:cNvSpPr>
          <p:nvPr/>
        </p:nvSpPr>
        <p:spPr bwMode="auto">
          <a:xfrm>
            <a:off x="5410200" y="5029200"/>
            <a:ext cx="11430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
        <p:nvSpPr>
          <p:cNvPr id="58379" name="Text Box 12"/>
          <p:cNvSpPr txBox="1">
            <a:spLocks noChangeArrowheads="1"/>
          </p:cNvSpPr>
          <p:nvPr/>
        </p:nvSpPr>
        <p:spPr bwMode="auto">
          <a:xfrm>
            <a:off x="6629400" y="5029200"/>
            <a:ext cx="7620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
        <p:nvSpPr>
          <p:cNvPr id="58380" name="Text Box 13"/>
          <p:cNvSpPr txBox="1">
            <a:spLocks noChangeArrowheads="1"/>
          </p:cNvSpPr>
          <p:nvPr/>
        </p:nvSpPr>
        <p:spPr bwMode="auto">
          <a:xfrm>
            <a:off x="4572000" y="5486400"/>
            <a:ext cx="24384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
        <p:nvSpPr>
          <p:cNvPr id="58381" name="Text Box 14"/>
          <p:cNvSpPr txBox="1">
            <a:spLocks noChangeArrowheads="1"/>
          </p:cNvSpPr>
          <p:nvPr/>
        </p:nvSpPr>
        <p:spPr bwMode="auto">
          <a:xfrm>
            <a:off x="4572000" y="5943600"/>
            <a:ext cx="15240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
        <p:nvSpPr>
          <p:cNvPr id="58382" name="Text Box 15"/>
          <p:cNvSpPr txBox="1">
            <a:spLocks noChangeArrowheads="1"/>
          </p:cNvSpPr>
          <p:nvPr/>
        </p:nvSpPr>
        <p:spPr bwMode="auto">
          <a:xfrm>
            <a:off x="6172200" y="5943600"/>
            <a:ext cx="762000" cy="395288"/>
          </a:xfrm>
          <a:prstGeom prst="rect">
            <a:avLst/>
          </a:prstGeom>
          <a:noFill/>
          <a:ln w="28575" algn="ctr">
            <a:solidFill>
              <a:schemeClr val="tx1"/>
            </a:solidFill>
            <a:miter lim="800000"/>
            <a:headEnd/>
            <a:tailEnd/>
          </a:ln>
        </p:spPr>
        <p:txBody>
          <a:bodyPr>
            <a:spAutoFit/>
          </a:bodyPr>
          <a:lstStyle/>
          <a:p>
            <a:pPr>
              <a:spcBef>
                <a:spcPct val="50000"/>
              </a:spcBef>
            </a:pPr>
            <a:r>
              <a:rPr lang="en-US"/>
              <a:t>Inline</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smtClean="0"/>
              <a:t>3. Block vs. Inline</a:t>
            </a:r>
          </a:p>
        </p:txBody>
      </p:sp>
      <p:sp>
        <p:nvSpPr>
          <p:cNvPr id="59394" name="Rectangle 3"/>
          <p:cNvSpPr>
            <a:spLocks noGrp="1" noChangeArrowheads="1"/>
          </p:cNvSpPr>
          <p:nvPr>
            <p:ph type="body" idx="1"/>
          </p:nvPr>
        </p:nvSpPr>
        <p:spPr/>
        <p:txBody>
          <a:bodyPr/>
          <a:lstStyle/>
          <a:p>
            <a:pPr eaLnBrk="1" hangingPunct="1"/>
            <a:r>
              <a:rPr lang="en-US" sz="2800" b="1" smtClean="0"/>
              <a:t>Golden Rule</a:t>
            </a:r>
            <a:r>
              <a:rPr lang="en-US" sz="2800" smtClean="0"/>
              <a:t>:</a:t>
            </a:r>
            <a:br>
              <a:rPr lang="en-US" sz="2800" smtClean="0"/>
            </a:br>
            <a:r>
              <a:rPr lang="en-US" sz="2800" smtClean="0"/>
              <a:t>Always create XHTML compliant code, i.e., block elements can not go inside inline elements</a:t>
            </a:r>
          </a:p>
          <a:p>
            <a:pPr lvl="1" eaLnBrk="1" hangingPunct="1"/>
            <a:r>
              <a:rPr lang="en-US" sz="2400" smtClean="0"/>
              <a:t>To achieve certain layouts you can redefine block elements to display inline or vice versa</a:t>
            </a:r>
          </a:p>
          <a:p>
            <a:pPr eaLnBrk="1" hangingPunct="1"/>
            <a:r>
              <a:rPr lang="en-US" sz="2800" smtClean="0"/>
              <a:t>But, never violate the golden rule for the sake of appearance.</a:t>
            </a:r>
          </a:p>
          <a:p>
            <a:pPr eaLnBrk="1" hangingPunct="1"/>
            <a:r>
              <a:rPr lang="en-US" sz="2800" smtClean="0"/>
              <a:t>Almost every functional layout can be achieve with style sheets using XHTML compliant code.</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mtClean="0"/>
              <a:t>4. Box Model</a:t>
            </a:r>
          </a:p>
        </p:txBody>
      </p:sp>
      <p:sp>
        <p:nvSpPr>
          <p:cNvPr id="60418" name="Text Box 4"/>
          <p:cNvSpPr txBox="1">
            <a:spLocks noChangeArrowheads="1"/>
          </p:cNvSpPr>
          <p:nvPr/>
        </p:nvSpPr>
        <p:spPr bwMode="auto">
          <a:xfrm>
            <a:off x="838200" y="1295400"/>
            <a:ext cx="6477000" cy="5348288"/>
          </a:xfrm>
          <a:prstGeom prst="rect">
            <a:avLst/>
          </a:prstGeom>
          <a:noFill/>
          <a:ln w="28575" algn="ctr">
            <a:solidFill>
              <a:schemeClr val="tx1"/>
            </a:solidFill>
            <a:miter lim="800000"/>
            <a:headEnd/>
            <a:tailEnd/>
          </a:ln>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60419" name="Text Box 6"/>
          <p:cNvSpPr txBox="1">
            <a:spLocks noChangeArrowheads="1"/>
          </p:cNvSpPr>
          <p:nvPr/>
        </p:nvSpPr>
        <p:spPr bwMode="auto">
          <a:xfrm>
            <a:off x="1143000" y="1676400"/>
            <a:ext cx="5791200" cy="485775"/>
          </a:xfrm>
          <a:prstGeom prst="rect">
            <a:avLst/>
          </a:prstGeom>
          <a:noFill/>
          <a:ln w="28575" algn="ctr">
            <a:solidFill>
              <a:schemeClr val="tx1"/>
            </a:solidFill>
            <a:miter lim="800000"/>
            <a:headEnd/>
            <a:tailEnd/>
          </a:ln>
        </p:spPr>
        <p:txBody>
          <a:bodyPr>
            <a:spAutoFit/>
          </a:bodyPr>
          <a:lstStyle/>
          <a:p>
            <a:pPr>
              <a:spcBef>
                <a:spcPct val="50000"/>
              </a:spcBef>
            </a:pPr>
            <a:r>
              <a:rPr lang="en-US" sz="2400"/>
              <a:t>Headline</a:t>
            </a:r>
          </a:p>
        </p:txBody>
      </p:sp>
      <p:sp>
        <p:nvSpPr>
          <p:cNvPr id="60420" name="Text Box 7"/>
          <p:cNvSpPr txBox="1">
            <a:spLocks noChangeArrowheads="1"/>
          </p:cNvSpPr>
          <p:nvPr/>
        </p:nvSpPr>
        <p:spPr bwMode="auto">
          <a:xfrm>
            <a:off x="1143000" y="2514600"/>
            <a:ext cx="5791200" cy="1219200"/>
          </a:xfrm>
          <a:prstGeom prst="rect">
            <a:avLst/>
          </a:prstGeom>
          <a:noFill/>
          <a:ln w="28575" algn="ctr">
            <a:solidFill>
              <a:schemeClr val="tx1"/>
            </a:solidFill>
            <a:miter lim="800000"/>
            <a:headEnd/>
            <a:tailEnd/>
          </a:ln>
        </p:spPr>
        <p:txBody>
          <a:bodyPr>
            <a:spAutoFit/>
          </a:bodyPr>
          <a:lstStyle/>
          <a:p>
            <a:pPr>
              <a:spcBef>
                <a:spcPct val="50000"/>
              </a:spcBef>
            </a:pPr>
            <a:r>
              <a:rPr lang="en-US"/>
              <a:t>This is a paragraph. </a:t>
            </a:r>
            <a:r>
              <a:rPr lang="en-US" i="1"/>
              <a:t>This is a paragraph</a:t>
            </a:r>
            <a:r>
              <a:rPr lang="en-US"/>
              <a:t>. This is a paragraph. This is a paragraph. This is a paragraph. This is a paragraph. This is a paragraph. </a:t>
            </a:r>
            <a:r>
              <a:rPr lang="en-US" b="1"/>
              <a:t>This is a paragraph.</a:t>
            </a:r>
            <a:r>
              <a:rPr lang="en-US"/>
              <a:t> This is a paragraph. </a:t>
            </a:r>
          </a:p>
        </p:txBody>
      </p:sp>
      <p:sp>
        <p:nvSpPr>
          <p:cNvPr id="60421" name="Text Box 8"/>
          <p:cNvSpPr txBox="1">
            <a:spLocks noChangeArrowheads="1"/>
          </p:cNvSpPr>
          <p:nvPr/>
        </p:nvSpPr>
        <p:spPr bwMode="auto">
          <a:xfrm>
            <a:off x="1143000" y="4191000"/>
            <a:ext cx="5791200" cy="2046288"/>
          </a:xfrm>
          <a:prstGeom prst="rect">
            <a:avLst/>
          </a:prstGeom>
          <a:noFill/>
          <a:ln w="28575" algn="ctr">
            <a:solidFill>
              <a:schemeClr val="tx1"/>
            </a:solidFill>
            <a:miter lim="800000"/>
            <a:headEnd/>
            <a:tailEnd/>
          </a:ln>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60422" name="Text Box 9"/>
          <p:cNvSpPr txBox="1">
            <a:spLocks noChangeArrowheads="1"/>
          </p:cNvSpPr>
          <p:nvPr/>
        </p:nvSpPr>
        <p:spPr bwMode="auto">
          <a:xfrm>
            <a:off x="1371600" y="4343400"/>
            <a:ext cx="5410200" cy="395288"/>
          </a:xfrm>
          <a:prstGeom prst="rect">
            <a:avLst/>
          </a:prstGeom>
          <a:noFill/>
          <a:ln w="28575" algn="ctr">
            <a:solidFill>
              <a:schemeClr val="tx1"/>
            </a:solidFill>
            <a:miter lim="800000"/>
            <a:headEnd/>
            <a:tailEnd/>
          </a:ln>
        </p:spPr>
        <p:txBody>
          <a:bodyPr>
            <a:spAutoFit/>
          </a:bodyPr>
          <a:lstStyle/>
          <a:p>
            <a:pPr>
              <a:spcBef>
                <a:spcPct val="50000"/>
              </a:spcBef>
            </a:pPr>
            <a:r>
              <a:rPr lang="en-US"/>
              <a:t>List item </a:t>
            </a:r>
          </a:p>
        </p:txBody>
      </p:sp>
      <p:sp>
        <p:nvSpPr>
          <p:cNvPr id="60423" name="Oval 10"/>
          <p:cNvSpPr>
            <a:spLocks noChangeArrowheads="1"/>
          </p:cNvSpPr>
          <p:nvPr/>
        </p:nvSpPr>
        <p:spPr bwMode="auto">
          <a:xfrm>
            <a:off x="1219200" y="4495800"/>
            <a:ext cx="76200" cy="76200"/>
          </a:xfrm>
          <a:prstGeom prst="ellipse">
            <a:avLst/>
          </a:prstGeom>
          <a:solidFill>
            <a:schemeClr val="tx1"/>
          </a:solidFill>
          <a:ln w="28575" algn="ctr">
            <a:solidFill>
              <a:schemeClr val="tx1"/>
            </a:solidFill>
            <a:round/>
            <a:headEnd/>
            <a:tailEnd/>
          </a:ln>
        </p:spPr>
        <p:txBody>
          <a:bodyPr wrap="none" anchor="ctr">
            <a:spAutoFit/>
          </a:bodyPr>
          <a:lstStyle/>
          <a:p>
            <a:pPr>
              <a:spcBef>
                <a:spcPct val="50000"/>
              </a:spcBef>
            </a:pPr>
            <a:endParaRPr lang="en-US"/>
          </a:p>
        </p:txBody>
      </p:sp>
      <p:sp>
        <p:nvSpPr>
          <p:cNvPr id="60424" name="Text Box 11"/>
          <p:cNvSpPr txBox="1">
            <a:spLocks noChangeArrowheads="1"/>
          </p:cNvSpPr>
          <p:nvPr/>
        </p:nvSpPr>
        <p:spPr bwMode="auto">
          <a:xfrm>
            <a:off x="1371600" y="4786313"/>
            <a:ext cx="5410200" cy="395287"/>
          </a:xfrm>
          <a:prstGeom prst="rect">
            <a:avLst/>
          </a:prstGeom>
          <a:noFill/>
          <a:ln w="28575" algn="ctr">
            <a:solidFill>
              <a:schemeClr val="tx1"/>
            </a:solidFill>
            <a:miter lim="800000"/>
            <a:headEnd/>
            <a:tailEnd/>
          </a:ln>
        </p:spPr>
        <p:txBody>
          <a:bodyPr>
            <a:spAutoFit/>
          </a:bodyPr>
          <a:lstStyle/>
          <a:p>
            <a:pPr>
              <a:spcBef>
                <a:spcPct val="50000"/>
              </a:spcBef>
            </a:pPr>
            <a:r>
              <a:rPr lang="en-US"/>
              <a:t>List item </a:t>
            </a:r>
          </a:p>
        </p:txBody>
      </p:sp>
      <p:sp>
        <p:nvSpPr>
          <p:cNvPr id="60425" name="Text Box 12"/>
          <p:cNvSpPr txBox="1">
            <a:spLocks noChangeArrowheads="1"/>
          </p:cNvSpPr>
          <p:nvPr/>
        </p:nvSpPr>
        <p:spPr bwMode="auto">
          <a:xfrm>
            <a:off x="1371600" y="5243513"/>
            <a:ext cx="5410200" cy="395287"/>
          </a:xfrm>
          <a:prstGeom prst="rect">
            <a:avLst/>
          </a:prstGeom>
          <a:noFill/>
          <a:ln w="28575" algn="ctr">
            <a:solidFill>
              <a:schemeClr val="tx1"/>
            </a:solidFill>
            <a:miter lim="800000"/>
            <a:headEnd/>
            <a:tailEnd/>
          </a:ln>
        </p:spPr>
        <p:txBody>
          <a:bodyPr>
            <a:spAutoFit/>
          </a:bodyPr>
          <a:lstStyle/>
          <a:p>
            <a:pPr>
              <a:spcBef>
                <a:spcPct val="50000"/>
              </a:spcBef>
            </a:pPr>
            <a:r>
              <a:rPr lang="en-US"/>
              <a:t>List item </a:t>
            </a:r>
          </a:p>
        </p:txBody>
      </p:sp>
      <p:sp>
        <p:nvSpPr>
          <p:cNvPr id="60426" name="Text Box 13"/>
          <p:cNvSpPr txBox="1">
            <a:spLocks noChangeArrowheads="1"/>
          </p:cNvSpPr>
          <p:nvPr/>
        </p:nvSpPr>
        <p:spPr bwMode="auto">
          <a:xfrm>
            <a:off x="1371600" y="5700713"/>
            <a:ext cx="5410200" cy="395287"/>
          </a:xfrm>
          <a:prstGeom prst="rect">
            <a:avLst/>
          </a:prstGeom>
          <a:noFill/>
          <a:ln w="28575" algn="ctr">
            <a:solidFill>
              <a:schemeClr val="tx1"/>
            </a:solidFill>
            <a:miter lim="800000"/>
            <a:headEnd/>
            <a:tailEnd/>
          </a:ln>
        </p:spPr>
        <p:txBody>
          <a:bodyPr>
            <a:spAutoFit/>
          </a:bodyPr>
          <a:lstStyle/>
          <a:p>
            <a:pPr>
              <a:spcBef>
                <a:spcPct val="50000"/>
              </a:spcBef>
            </a:pPr>
            <a:r>
              <a:rPr lang="en-US"/>
              <a:t>List item </a:t>
            </a:r>
          </a:p>
        </p:txBody>
      </p:sp>
      <p:sp>
        <p:nvSpPr>
          <p:cNvPr id="60427" name="Oval 14"/>
          <p:cNvSpPr>
            <a:spLocks noChangeArrowheads="1"/>
          </p:cNvSpPr>
          <p:nvPr/>
        </p:nvSpPr>
        <p:spPr bwMode="auto">
          <a:xfrm>
            <a:off x="1219200" y="4953000"/>
            <a:ext cx="76200" cy="76200"/>
          </a:xfrm>
          <a:prstGeom prst="ellipse">
            <a:avLst/>
          </a:prstGeom>
          <a:solidFill>
            <a:schemeClr val="tx1"/>
          </a:solidFill>
          <a:ln w="28575" algn="ctr">
            <a:solidFill>
              <a:schemeClr val="tx1"/>
            </a:solidFill>
            <a:round/>
            <a:headEnd/>
            <a:tailEnd/>
          </a:ln>
        </p:spPr>
        <p:txBody>
          <a:bodyPr wrap="none" anchor="ctr">
            <a:spAutoFit/>
          </a:bodyPr>
          <a:lstStyle/>
          <a:p>
            <a:pPr>
              <a:spcBef>
                <a:spcPct val="50000"/>
              </a:spcBef>
            </a:pPr>
            <a:endParaRPr lang="en-US"/>
          </a:p>
        </p:txBody>
      </p:sp>
      <p:sp>
        <p:nvSpPr>
          <p:cNvPr id="60428" name="Oval 15"/>
          <p:cNvSpPr>
            <a:spLocks noChangeArrowheads="1"/>
          </p:cNvSpPr>
          <p:nvPr/>
        </p:nvSpPr>
        <p:spPr bwMode="auto">
          <a:xfrm>
            <a:off x="1219200" y="5410200"/>
            <a:ext cx="76200" cy="76200"/>
          </a:xfrm>
          <a:prstGeom prst="ellipse">
            <a:avLst/>
          </a:prstGeom>
          <a:solidFill>
            <a:schemeClr val="tx1"/>
          </a:solidFill>
          <a:ln w="28575" algn="ctr">
            <a:solidFill>
              <a:schemeClr val="tx1"/>
            </a:solidFill>
            <a:round/>
            <a:headEnd/>
            <a:tailEnd/>
          </a:ln>
        </p:spPr>
        <p:txBody>
          <a:bodyPr wrap="none" anchor="ctr">
            <a:spAutoFit/>
          </a:bodyPr>
          <a:lstStyle/>
          <a:p>
            <a:pPr>
              <a:spcBef>
                <a:spcPct val="50000"/>
              </a:spcBef>
            </a:pPr>
            <a:endParaRPr lang="en-US"/>
          </a:p>
        </p:txBody>
      </p:sp>
      <p:sp>
        <p:nvSpPr>
          <p:cNvPr id="60429" name="Oval 16"/>
          <p:cNvSpPr>
            <a:spLocks noChangeArrowheads="1"/>
          </p:cNvSpPr>
          <p:nvPr/>
        </p:nvSpPr>
        <p:spPr bwMode="auto">
          <a:xfrm>
            <a:off x="1219200" y="5867400"/>
            <a:ext cx="76200" cy="76200"/>
          </a:xfrm>
          <a:prstGeom prst="ellipse">
            <a:avLst/>
          </a:prstGeom>
          <a:solidFill>
            <a:schemeClr val="tx1"/>
          </a:solidFill>
          <a:ln w="28575" algn="ctr">
            <a:solidFill>
              <a:schemeClr val="tx1"/>
            </a:solidFill>
            <a:round/>
            <a:headEnd/>
            <a:tailEnd/>
          </a:ln>
        </p:spPr>
        <p:txBody>
          <a:bodyPr wrap="none" anchor="ctr">
            <a:spAutoFit/>
          </a:bodyPr>
          <a:lstStyle/>
          <a:p>
            <a:pPr>
              <a:spcBef>
                <a:spcPct val="50000"/>
              </a:spcBef>
            </a:pPr>
            <a:endParaRPr lang="en-US"/>
          </a:p>
        </p:txBody>
      </p:sp>
      <p:sp>
        <p:nvSpPr>
          <p:cNvPr id="60430" name="Text Box 17"/>
          <p:cNvSpPr txBox="1">
            <a:spLocks noChangeArrowheads="1"/>
          </p:cNvSpPr>
          <p:nvPr/>
        </p:nvSpPr>
        <p:spPr bwMode="auto">
          <a:xfrm>
            <a:off x="7848600" y="457200"/>
            <a:ext cx="685800" cy="366713"/>
          </a:xfrm>
          <a:prstGeom prst="rect">
            <a:avLst/>
          </a:prstGeom>
          <a:noFill/>
          <a:ln w="28575" algn="ctr">
            <a:noFill/>
            <a:miter lim="800000"/>
            <a:headEnd/>
            <a:tailEnd/>
          </a:ln>
        </p:spPr>
        <p:txBody>
          <a:bodyPr>
            <a:spAutoFit/>
          </a:bodyPr>
          <a:lstStyle/>
          <a:p>
            <a:pPr>
              <a:spcBef>
                <a:spcPct val="50000"/>
              </a:spcBef>
            </a:pPr>
            <a:r>
              <a:rPr lang="en-US"/>
              <a:t>body</a:t>
            </a:r>
          </a:p>
        </p:txBody>
      </p:sp>
      <p:sp>
        <p:nvSpPr>
          <p:cNvPr id="60431" name="Text Box 18"/>
          <p:cNvSpPr txBox="1">
            <a:spLocks noChangeArrowheads="1"/>
          </p:cNvSpPr>
          <p:nvPr/>
        </p:nvSpPr>
        <p:spPr bwMode="auto">
          <a:xfrm>
            <a:off x="7848600" y="1676400"/>
            <a:ext cx="685800" cy="366713"/>
          </a:xfrm>
          <a:prstGeom prst="rect">
            <a:avLst/>
          </a:prstGeom>
          <a:noFill/>
          <a:ln w="28575" algn="ctr">
            <a:noFill/>
            <a:miter lim="800000"/>
            <a:headEnd/>
            <a:tailEnd/>
          </a:ln>
        </p:spPr>
        <p:txBody>
          <a:bodyPr>
            <a:spAutoFit/>
          </a:bodyPr>
          <a:lstStyle/>
          <a:p>
            <a:pPr>
              <a:spcBef>
                <a:spcPct val="50000"/>
              </a:spcBef>
            </a:pPr>
            <a:r>
              <a:rPr lang="en-US"/>
              <a:t>h1</a:t>
            </a:r>
          </a:p>
        </p:txBody>
      </p:sp>
      <p:sp>
        <p:nvSpPr>
          <p:cNvPr id="60432" name="Text Box 19"/>
          <p:cNvSpPr txBox="1">
            <a:spLocks noChangeArrowheads="1"/>
          </p:cNvSpPr>
          <p:nvPr/>
        </p:nvSpPr>
        <p:spPr bwMode="auto">
          <a:xfrm>
            <a:off x="7848600" y="2819400"/>
            <a:ext cx="685800" cy="366713"/>
          </a:xfrm>
          <a:prstGeom prst="rect">
            <a:avLst/>
          </a:prstGeom>
          <a:noFill/>
          <a:ln w="28575" algn="ctr">
            <a:noFill/>
            <a:miter lim="800000"/>
            <a:headEnd/>
            <a:tailEnd/>
          </a:ln>
        </p:spPr>
        <p:txBody>
          <a:bodyPr>
            <a:spAutoFit/>
          </a:bodyPr>
          <a:lstStyle/>
          <a:p>
            <a:pPr>
              <a:spcBef>
                <a:spcPct val="50000"/>
              </a:spcBef>
            </a:pPr>
            <a:r>
              <a:rPr lang="en-US"/>
              <a:t>p</a:t>
            </a:r>
          </a:p>
        </p:txBody>
      </p:sp>
      <p:sp>
        <p:nvSpPr>
          <p:cNvPr id="60433" name="Text Box 20"/>
          <p:cNvSpPr txBox="1">
            <a:spLocks noChangeArrowheads="1"/>
          </p:cNvSpPr>
          <p:nvPr/>
        </p:nvSpPr>
        <p:spPr bwMode="auto">
          <a:xfrm>
            <a:off x="7848600" y="3886200"/>
            <a:ext cx="685800" cy="366713"/>
          </a:xfrm>
          <a:prstGeom prst="rect">
            <a:avLst/>
          </a:prstGeom>
          <a:noFill/>
          <a:ln w="28575" algn="ctr">
            <a:noFill/>
            <a:miter lim="800000"/>
            <a:headEnd/>
            <a:tailEnd/>
          </a:ln>
        </p:spPr>
        <p:txBody>
          <a:bodyPr>
            <a:spAutoFit/>
          </a:bodyPr>
          <a:lstStyle/>
          <a:p>
            <a:pPr>
              <a:spcBef>
                <a:spcPct val="50000"/>
              </a:spcBef>
            </a:pPr>
            <a:r>
              <a:rPr lang="en-US"/>
              <a:t>ul</a:t>
            </a:r>
          </a:p>
        </p:txBody>
      </p:sp>
      <p:sp>
        <p:nvSpPr>
          <p:cNvPr id="60434" name="Text Box 21"/>
          <p:cNvSpPr txBox="1">
            <a:spLocks noChangeArrowheads="1"/>
          </p:cNvSpPr>
          <p:nvPr/>
        </p:nvSpPr>
        <p:spPr bwMode="auto">
          <a:xfrm>
            <a:off x="7848600" y="4800600"/>
            <a:ext cx="685800" cy="366713"/>
          </a:xfrm>
          <a:prstGeom prst="rect">
            <a:avLst/>
          </a:prstGeom>
          <a:noFill/>
          <a:ln w="28575" algn="ctr">
            <a:noFill/>
            <a:miter lim="800000"/>
            <a:headEnd/>
            <a:tailEnd/>
          </a:ln>
        </p:spPr>
        <p:txBody>
          <a:bodyPr>
            <a:spAutoFit/>
          </a:bodyPr>
          <a:lstStyle/>
          <a:p>
            <a:pPr>
              <a:spcBef>
                <a:spcPct val="50000"/>
              </a:spcBef>
            </a:pPr>
            <a:r>
              <a:rPr lang="en-US"/>
              <a:t>li</a:t>
            </a:r>
          </a:p>
        </p:txBody>
      </p:sp>
      <p:sp>
        <p:nvSpPr>
          <p:cNvPr id="60435" name="Text Box 22"/>
          <p:cNvSpPr txBox="1">
            <a:spLocks noChangeArrowheads="1"/>
          </p:cNvSpPr>
          <p:nvPr/>
        </p:nvSpPr>
        <p:spPr bwMode="auto">
          <a:xfrm>
            <a:off x="7772400" y="2209800"/>
            <a:ext cx="685800" cy="366713"/>
          </a:xfrm>
          <a:prstGeom prst="rect">
            <a:avLst/>
          </a:prstGeom>
          <a:noFill/>
          <a:ln w="28575" algn="ctr">
            <a:noFill/>
            <a:miter lim="800000"/>
            <a:headEnd/>
            <a:tailEnd/>
          </a:ln>
        </p:spPr>
        <p:txBody>
          <a:bodyPr>
            <a:spAutoFit/>
          </a:bodyPr>
          <a:lstStyle/>
          <a:p>
            <a:pPr>
              <a:spcBef>
                <a:spcPct val="50000"/>
              </a:spcBef>
            </a:pPr>
            <a:r>
              <a:rPr lang="en-US"/>
              <a:t>em</a:t>
            </a:r>
          </a:p>
        </p:txBody>
      </p:sp>
      <p:sp>
        <p:nvSpPr>
          <p:cNvPr id="60436" name="Text Box 23"/>
          <p:cNvSpPr txBox="1">
            <a:spLocks noChangeArrowheads="1"/>
          </p:cNvSpPr>
          <p:nvPr/>
        </p:nvSpPr>
        <p:spPr bwMode="auto">
          <a:xfrm>
            <a:off x="7848600" y="3429000"/>
            <a:ext cx="838200" cy="366713"/>
          </a:xfrm>
          <a:prstGeom prst="rect">
            <a:avLst/>
          </a:prstGeom>
          <a:noFill/>
          <a:ln w="28575" algn="ctr">
            <a:noFill/>
            <a:miter lim="800000"/>
            <a:headEnd/>
            <a:tailEnd/>
          </a:ln>
        </p:spPr>
        <p:txBody>
          <a:bodyPr>
            <a:spAutoFit/>
          </a:bodyPr>
          <a:lstStyle/>
          <a:p>
            <a:pPr>
              <a:spcBef>
                <a:spcPct val="50000"/>
              </a:spcBef>
            </a:pPr>
            <a:r>
              <a:rPr lang="en-US"/>
              <a:t>strong</a:t>
            </a:r>
          </a:p>
        </p:txBody>
      </p:sp>
      <p:sp>
        <p:nvSpPr>
          <p:cNvPr id="60437" name="Line 24"/>
          <p:cNvSpPr>
            <a:spLocks noChangeShapeType="1"/>
          </p:cNvSpPr>
          <p:nvPr/>
        </p:nvSpPr>
        <p:spPr bwMode="auto">
          <a:xfrm flipH="1">
            <a:off x="7315200" y="685800"/>
            <a:ext cx="457200" cy="533400"/>
          </a:xfrm>
          <a:prstGeom prst="line">
            <a:avLst/>
          </a:prstGeom>
          <a:noFill/>
          <a:ln w="28575">
            <a:solidFill>
              <a:schemeClr val="tx1"/>
            </a:solidFill>
            <a:round/>
            <a:headEnd/>
            <a:tailEnd type="triangle" w="med" len="med"/>
          </a:ln>
        </p:spPr>
        <p:txBody>
          <a:bodyPr>
            <a:spAutoFit/>
          </a:bodyPr>
          <a:lstStyle/>
          <a:p>
            <a:endParaRPr lang="en-US"/>
          </a:p>
        </p:txBody>
      </p:sp>
      <p:sp>
        <p:nvSpPr>
          <p:cNvPr id="60438" name="Line 25"/>
          <p:cNvSpPr>
            <a:spLocks noChangeShapeType="1"/>
          </p:cNvSpPr>
          <p:nvPr/>
        </p:nvSpPr>
        <p:spPr bwMode="auto">
          <a:xfrm flipH="1">
            <a:off x="6934200" y="1905000"/>
            <a:ext cx="990600" cy="0"/>
          </a:xfrm>
          <a:prstGeom prst="line">
            <a:avLst/>
          </a:prstGeom>
          <a:noFill/>
          <a:ln w="28575">
            <a:solidFill>
              <a:schemeClr val="tx1"/>
            </a:solidFill>
            <a:round/>
            <a:headEnd/>
            <a:tailEnd type="triangle" w="med" len="med"/>
          </a:ln>
        </p:spPr>
        <p:txBody>
          <a:bodyPr>
            <a:spAutoFit/>
          </a:bodyPr>
          <a:lstStyle/>
          <a:p>
            <a:endParaRPr lang="en-US"/>
          </a:p>
        </p:txBody>
      </p:sp>
      <p:sp>
        <p:nvSpPr>
          <p:cNvPr id="60439" name="Line 26"/>
          <p:cNvSpPr>
            <a:spLocks noChangeShapeType="1"/>
          </p:cNvSpPr>
          <p:nvPr/>
        </p:nvSpPr>
        <p:spPr bwMode="auto">
          <a:xfrm flipH="1">
            <a:off x="5334000" y="2362200"/>
            <a:ext cx="2514600" cy="228600"/>
          </a:xfrm>
          <a:prstGeom prst="line">
            <a:avLst/>
          </a:prstGeom>
          <a:noFill/>
          <a:ln w="28575">
            <a:solidFill>
              <a:schemeClr val="tx1"/>
            </a:solidFill>
            <a:round/>
            <a:headEnd/>
            <a:tailEnd type="triangle" w="med" len="med"/>
          </a:ln>
        </p:spPr>
        <p:txBody>
          <a:bodyPr>
            <a:spAutoFit/>
          </a:bodyPr>
          <a:lstStyle/>
          <a:p>
            <a:endParaRPr lang="en-US"/>
          </a:p>
        </p:txBody>
      </p:sp>
      <p:sp>
        <p:nvSpPr>
          <p:cNvPr id="60440" name="Rectangle 27"/>
          <p:cNvSpPr>
            <a:spLocks noChangeArrowheads="1"/>
          </p:cNvSpPr>
          <p:nvPr/>
        </p:nvSpPr>
        <p:spPr bwMode="auto">
          <a:xfrm>
            <a:off x="3352800" y="2590800"/>
            <a:ext cx="1981200" cy="304800"/>
          </a:xfrm>
          <a:prstGeom prst="rect">
            <a:avLst/>
          </a:prstGeom>
          <a:noFill/>
          <a:ln w="6350" algn="ctr">
            <a:solidFill>
              <a:schemeClr val="tx1"/>
            </a:solidFill>
            <a:miter lim="800000"/>
            <a:headEnd/>
            <a:tailEnd/>
          </a:ln>
        </p:spPr>
        <p:txBody>
          <a:bodyPr wrap="none" anchor="ctr">
            <a:spAutoFit/>
          </a:bodyPr>
          <a:lstStyle/>
          <a:p>
            <a:pPr>
              <a:spcBef>
                <a:spcPct val="50000"/>
              </a:spcBef>
            </a:pPr>
            <a:endParaRPr lang="en-US"/>
          </a:p>
        </p:txBody>
      </p:sp>
      <p:sp>
        <p:nvSpPr>
          <p:cNvPr id="60441" name="Rectangle 28"/>
          <p:cNvSpPr>
            <a:spLocks noChangeArrowheads="1"/>
          </p:cNvSpPr>
          <p:nvPr/>
        </p:nvSpPr>
        <p:spPr bwMode="auto">
          <a:xfrm>
            <a:off x="5410200" y="3124200"/>
            <a:ext cx="1524000" cy="304800"/>
          </a:xfrm>
          <a:prstGeom prst="rect">
            <a:avLst/>
          </a:prstGeom>
          <a:noFill/>
          <a:ln w="6350" algn="ctr">
            <a:solidFill>
              <a:schemeClr val="tx1"/>
            </a:solidFill>
            <a:miter lim="800000"/>
            <a:headEnd/>
            <a:tailEnd/>
          </a:ln>
        </p:spPr>
        <p:txBody>
          <a:bodyPr anchor="ctr">
            <a:spAutoFit/>
          </a:bodyPr>
          <a:lstStyle/>
          <a:p>
            <a:pPr>
              <a:spcBef>
                <a:spcPct val="50000"/>
              </a:spcBef>
            </a:pPr>
            <a:endParaRPr lang="en-US"/>
          </a:p>
        </p:txBody>
      </p:sp>
      <p:sp>
        <p:nvSpPr>
          <p:cNvPr id="60442" name="Rectangle 29"/>
          <p:cNvSpPr>
            <a:spLocks noChangeArrowheads="1"/>
          </p:cNvSpPr>
          <p:nvPr/>
        </p:nvSpPr>
        <p:spPr bwMode="auto">
          <a:xfrm>
            <a:off x="1143000" y="3429000"/>
            <a:ext cx="1295400" cy="304800"/>
          </a:xfrm>
          <a:prstGeom prst="rect">
            <a:avLst/>
          </a:prstGeom>
          <a:noFill/>
          <a:ln w="6350" algn="ctr">
            <a:solidFill>
              <a:schemeClr val="tx1"/>
            </a:solidFill>
            <a:miter lim="800000"/>
            <a:headEnd/>
            <a:tailEnd/>
          </a:ln>
        </p:spPr>
        <p:txBody>
          <a:bodyPr anchor="ctr">
            <a:spAutoFit/>
          </a:bodyPr>
          <a:lstStyle/>
          <a:p>
            <a:pPr>
              <a:spcBef>
                <a:spcPct val="50000"/>
              </a:spcBef>
            </a:pPr>
            <a:endParaRPr lang="en-US"/>
          </a:p>
        </p:txBody>
      </p:sp>
      <p:sp>
        <p:nvSpPr>
          <p:cNvPr id="60443" name="Line 30"/>
          <p:cNvSpPr>
            <a:spLocks noChangeShapeType="1"/>
          </p:cNvSpPr>
          <p:nvPr/>
        </p:nvSpPr>
        <p:spPr bwMode="auto">
          <a:xfrm flipH="1" flipV="1">
            <a:off x="6553200" y="3429000"/>
            <a:ext cx="1371600" cy="228600"/>
          </a:xfrm>
          <a:prstGeom prst="line">
            <a:avLst/>
          </a:prstGeom>
          <a:noFill/>
          <a:ln w="28575">
            <a:solidFill>
              <a:schemeClr val="tx1"/>
            </a:solidFill>
            <a:round/>
            <a:headEnd/>
            <a:tailEnd type="triangle" w="med" len="med"/>
          </a:ln>
        </p:spPr>
        <p:txBody>
          <a:bodyPr>
            <a:spAutoFit/>
          </a:bodyPr>
          <a:lstStyle/>
          <a:p>
            <a:endParaRPr lang="en-US"/>
          </a:p>
        </p:txBody>
      </p:sp>
      <p:sp>
        <p:nvSpPr>
          <p:cNvPr id="60444" name="Line 31"/>
          <p:cNvSpPr>
            <a:spLocks noChangeShapeType="1"/>
          </p:cNvSpPr>
          <p:nvPr/>
        </p:nvSpPr>
        <p:spPr bwMode="auto">
          <a:xfrm flipH="1">
            <a:off x="6934200" y="3048000"/>
            <a:ext cx="990600" cy="0"/>
          </a:xfrm>
          <a:prstGeom prst="line">
            <a:avLst/>
          </a:prstGeom>
          <a:noFill/>
          <a:ln w="28575">
            <a:solidFill>
              <a:schemeClr val="tx1"/>
            </a:solidFill>
            <a:round/>
            <a:headEnd/>
            <a:tailEnd type="triangle" w="med" len="med"/>
          </a:ln>
        </p:spPr>
        <p:txBody>
          <a:bodyPr>
            <a:spAutoFit/>
          </a:bodyPr>
          <a:lstStyle/>
          <a:p>
            <a:endParaRPr lang="en-US"/>
          </a:p>
        </p:txBody>
      </p:sp>
      <p:sp>
        <p:nvSpPr>
          <p:cNvPr id="60445" name="Line 32"/>
          <p:cNvSpPr>
            <a:spLocks noChangeShapeType="1"/>
          </p:cNvSpPr>
          <p:nvPr/>
        </p:nvSpPr>
        <p:spPr bwMode="auto">
          <a:xfrm flipH="1">
            <a:off x="6934200" y="4114800"/>
            <a:ext cx="914400" cy="228600"/>
          </a:xfrm>
          <a:prstGeom prst="line">
            <a:avLst/>
          </a:prstGeom>
          <a:noFill/>
          <a:ln w="28575">
            <a:solidFill>
              <a:schemeClr val="tx1"/>
            </a:solidFill>
            <a:round/>
            <a:headEnd/>
            <a:tailEnd type="triangle" w="med" len="med"/>
          </a:ln>
        </p:spPr>
        <p:txBody>
          <a:bodyPr>
            <a:spAutoFit/>
          </a:bodyPr>
          <a:lstStyle/>
          <a:p>
            <a:endParaRPr lang="en-US"/>
          </a:p>
        </p:txBody>
      </p:sp>
      <p:sp>
        <p:nvSpPr>
          <p:cNvPr id="60446" name="Line 33"/>
          <p:cNvSpPr>
            <a:spLocks noChangeShapeType="1"/>
          </p:cNvSpPr>
          <p:nvPr/>
        </p:nvSpPr>
        <p:spPr bwMode="auto">
          <a:xfrm flipH="1" flipV="1">
            <a:off x="6781800" y="4572000"/>
            <a:ext cx="1066800" cy="457200"/>
          </a:xfrm>
          <a:prstGeom prst="line">
            <a:avLst/>
          </a:prstGeom>
          <a:noFill/>
          <a:ln w="28575">
            <a:solidFill>
              <a:schemeClr val="tx1"/>
            </a:solidFill>
            <a:round/>
            <a:headEnd/>
            <a:tailEnd type="triangle" w="med" len="med"/>
          </a:ln>
        </p:spPr>
        <p:txBody>
          <a:bodyPr>
            <a:spAutoFit/>
          </a:bodyPr>
          <a:lstStyle/>
          <a:p>
            <a:endParaRPr lang="en-US"/>
          </a:p>
        </p:txBody>
      </p:sp>
      <p:sp>
        <p:nvSpPr>
          <p:cNvPr id="60447" name="Line 34"/>
          <p:cNvSpPr>
            <a:spLocks noChangeShapeType="1"/>
          </p:cNvSpPr>
          <p:nvPr/>
        </p:nvSpPr>
        <p:spPr bwMode="auto">
          <a:xfrm flipH="1">
            <a:off x="6781800" y="5029200"/>
            <a:ext cx="1066800" cy="0"/>
          </a:xfrm>
          <a:prstGeom prst="line">
            <a:avLst/>
          </a:prstGeom>
          <a:noFill/>
          <a:ln w="28575">
            <a:solidFill>
              <a:schemeClr val="tx1"/>
            </a:solidFill>
            <a:round/>
            <a:headEnd/>
            <a:tailEnd type="triangle" w="med" len="med"/>
          </a:ln>
        </p:spPr>
        <p:txBody>
          <a:bodyPr>
            <a:spAutoFit/>
          </a:bodyPr>
          <a:lstStyle/>
          <a:p>
            <a:endParaRPr lang="en-US"/>
          </a:p>
        </p:txBody>
      </p:sp>
      <p:sp>
        <p:nvSpPr>
          <p:cNvPr id="60448" name="Line 35"/>
          <p:cNvSpPr>
            <a:spLocks noChangeShapeType="1"/>
          </p:cNvSpPr>
          <p:nvPr/>
        </p:nvSpPr>
        <p:spPr bwMode="auto">
          <a:xfrm flipH="1">
            <a:off x="6781800" y="5029200"/>
            <a:ext cx="1066800" cy="381000"/>
          </a:xfrm>
          <a:prstGeom prst="line">
            <a:avLst/>
          </a:prstGeom>
          <a:noFill/>
          <a:ln w="28575">
            <a:solidFill>
              <a:schemeClr val="tx1"/>
            </a:solidFill>
            <a:round/>
            <a:headEnd/>
            <a:tailEnd type="triangle" w="med" len="med"/>
          </a:ln>
        </p:spPr>
        <p:txBody>
          <a:bodyPr>
            <a:spAutoFit/>
          </a:bodyPr>
          <a:lstStyle/>
          <a:p>
            <a:endParaRPr lang="en-US"/>
          </a:p>
        </p:txBody>
      </p:sp>
      <p:sp>
        <p:nvSpPr>
          <p:cNvPr id="60449" name="Line 36"/>
          <p:cNvSpPr>
            <a:spLocks noChangeShapeType="1"/>
          </p:cNvSpPr>
          <p:nvPr/>
        </p:nvSpPr>
        <p:spPr bwMode="auto">
          <a:xfrm flipH="1">
            <a:off x="6781800" y="5029200"/>
            <a:ext cx="1066800" cy="838200"/>
          </a:xfrm>
          <a:prstGeom prst="line">
            <a:avLst/>
          </a:prstGeom>
          <a:noFill/>
          <a:ln w="28575">
            <a:solidFill>
              <a:schemeClr val="tx1"/>
            </a:solidFill>
            <a:round/>
            <a:headEnd/>
            <a:tailEnd type="triangle" w="med" len="med"/>
          </a:ln>
        </p:spPr>
        <p:txBody>
          <a:bodyP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smtClean="0"/>
              <a:t>4. Box Model</a:t>
            </a:r>
          </a:p>
        </p:txBody>
      </p:sp>
      <p:sp>
        <p:nvSpPr>
          <p:cNvPr id="61442" name="Text Box 4"/>
          <p:cNvSpPr txBox="1">
            <a:spLocks noChangeArrowheads="1"/>
          </p:cNvSpPr>
          <p:nvPr/>
        </p:nvSpPr>
        <p:spPr bwMode="auto">
          <a:xfrm>
            <a:off x="609600" y="2085975"/>
            <a:ext cx="6248400" cy="3400425"/>
          </a:xfrm>
          <a:prstGeom prst="rect">
            <a:avLst/>
          </a:prstGeom>
          <a:noFill/>
          <a:ln w="12700" cap="rnd" algn="ctr">
            <a:solidFill>
              <a:schemeClr val="tx1"/>
            </a:solidFill>
            <a:prstDash val="sysDot"/>
            <a:miter lim="800000"/>
            <a:headEnd/>
            <a:tailEnd/>
          </a:ln>
        </p:spPr>
        <p:txBody>
          <a:bodyPr>
            <a:spAutoFit/>
          </a:bodyPr>
          <a:lstStyle/>
          <a:p>
            <a:pPr>
              <a:spcBef>
                <a:spcPct val="50000"/>
              </a:spcBef>
            </a:pPr>
            <a:r>
              <a:rPr lang="en-US"/>
              <a:t>Margin Area</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endParaRPr lang="en-US"/>
          </a:p>
        </p:txBody>
      </p:sp>
      <p:sp>
        <p:nvSpPr>
          <p:cNvPr id="61443" name="Text Box 5"/>
          <p:cNvSpPr txBox="1">
            <a:spLocks noChangeArrowheads="1"/>
          </p:cNvSpPr>
          <p:nvPr/>
        </p:nvSpPr>
        <p:spPr bwMode="auto">
          <a:xfrm>
            <a:off x="1143000" y="2670175"/>
            <a:ext cx="5181600" cy="2320925"/>
          </a:xfrm>
          <a:prstGeom prst="rect">
            <a:avLst/>
          </a:prstGeom>
          <a:noFill/>
          <a:ln w="38100" algn="ctr">
            <a:solidFill>
              <a:schemeClr val="tx1"/>
            </a:solidFill>
            <a:miter lim="800000"/>
            <a:headEnd/>
            <a:tailEnd/>
          </a:ln>
        </p:spPr>
        <p:txBody>
          <a:bodyPr>
            <a:spAutoFit/>
          </a:bodyPr>
          <a:lstStyle/>
          <a:p>
            <a:pPr>
              <a:spcBef>
                <a:spcPct val="50000"/>
              </a:spcBef>
            </a:pPr>
            <a:r>
              <a:rPr lang="en-US" sz="2400"/>
              <a:t>Padding Area</a:t>
            </a:r>
            <a:br>
              <a:rPr lang="en-US" sz="2400"/>
            </a:br>
            <a:r>
              <a:rPr lang="en-US" sz="2400"/>
              <a:t/>
            </a:r>
            <a:br>
              <a:rPr lang="en-US" sz="2400"/>
            </a:br>
            <a:r>
              <a:rPr lang="en-US" sz="2400"/>
              <a:t/>
            </a:r>
            <a:br>
              <a:rPr lang="en-US" sz="2400"/>
            </a:br>
            <a:r>
              <a:rPr lang="en-US" sz="2400"/>
              <a:t/>
            </a:r>
            <a:br>
              <a:rPr lang="en-US" sz="2400"/>
            </a:br>
            <a:r>
              <a:rPr lang="en-US" sz="2400"/>
              <a:t/>
            </a:r>
            <a:br>
              <a:rPr lang="en-US" sz="2400"/>
            </a:br>
            <a:endParaRPr lang="en-US" sz="2400"/>
          </a:p>
        </p:txBody>
      </p:sp>
      <p:sp>
        <p:nvSpPr>
          <p:cNvPr id="61444" name="Text Box 6"/>
          <p:cNvSpPr txBox="1">
            <a:spLocks noChangeArrowheads="1"/>
          </p:cNvSpPr>
          <p:nvPr/>
        </p:nvSpPr>
        <p:spPr bwMode="auto">
          <a:xfrm>
            <a:off x="1752600" y="3444875"/>
            <a:ext cx="4038600" cy="822325"/>
          </a:xfrm>
          <a:prstGeom prst="rect">
            <a:avLst/>
          </a:prstGeom>
          <a:solidFill>
            <a:srgbClr val="C0C0C0"/>
          </a:solidFill>
          <a:ln w="28575" algn="ctr">
            <a:noFill/>
            <a:miter lim="800000"/>
            <a:headEnd/>
            <a:tailEnd/>
          </a:ln>
        </p:spPr>
        <p:txBody>
          <a:bodyPr>
            <a:spAutoFit/>
          </a:bodyPr>
          <a:lstStyle/>
          <a:p>
            <a:pPr>
              <a:spcBef>
                <a:spcPct val="50000"/>
              </a:spcBef>
            </a:pPr>
            <a:r>
              <a:rPr lang="en-US" sz="2400"/>
              <a:t>This is some content that runs over two lines.</a:t>
            </a:r>
          </a:p>
        </p:txBody>
      </p:sp>
      <p:sp>
        <p:nvSpPr>
          <p:cNvPr id="61445" name="Text Box 7"/>
          <p:cNvSpPr txBox="1">
            <a:spLocks noChangeArrowheads="1"/>
          </p:cNvSpPr>
          <p:nvPr/>
        </p:nvSpPr>
        <p:spPr bwMode="auto">
          <a:xfrm>
            <a:off x="7010400" y="1219200"/>
            <a:ext cx="1447800" cy="366713"/>
          </a:xfrm>
          <a:prstGeom prst="rect">
            <a:avLst/>
          </a:prstGeom>
          <a:noFill/>
          <a:ln w="28575" algn="ctr">
            <a:noFill/>
            <a:miter lim="800000"/>
            <a:headEnd/>
            <a:tailEnd/>
          </a:ln>
        </p:spPr>
        <p:txBody>
          <a:bodyPr>
            <a:spAutoFit/>
          </a:bodyPr>
          <a:lstStyle/>
          <a:p>
            <a:pPr>
              <a:spcBef>
                <a:spcPct val="50000"/>
              </a:spcBef>
            </a:pPr>
            <a:r>
              <a:rPr lang="en-US"/>
              <a:t>Outer edge</a:t>
            </a:r>
          </a:p>
        </p:txBody>
      </p:sp>
      <p:sp>
        <p:nvSpPr>
          <p:cNvPr id="61446" name="Text Box 8"/>
          <p:cNvSpPr txBox="1">
            <a:spLocks noChangeArrowheads="1"/>
          </p:cNvSpPr>
          <p:nvPr/>
        </p:nvSpPr>
        <p:spPr bwMode="auto">
          <a:xfrm>
            <a:off x="7010400" y="3733800"/>
            <a:ext cx="1371600" cy="366713"/>
          </a:xfrm>
          <a:prstGeom prst="rect">
            <a:avLst/>
          </a:prstGeom>
          <a:noFill/>
          <a:ln w="28575" algn="ctr">
            <a:noFill/>
            <a:miter lim="800000"/>
            <a:headEnd/>
            <a:tailEnd/>
          </a:ln>
        </p:spPr>
        <p:txBody>
          <a:bodyPr>
            <a:spAutoFit/>
          </a:bodyPr>
          <a:lstStyle/>
          <a:p>
            <a:pPr>
              <a:spcBef>
                <a:spcPct val="50000"/>
              </a:spcBef>
            </a:pPr>
            <a:r>
              <a:rPr lang="en-US"/>
              <a:t>Inner edge</a:t>
            </a:r>
          </a:p>
        </p:txBody>
      </p:sp>
      <p:sp>
        <p:nvSpPr>
          <p:cNvPr id="61447" name="Text Box 9"/>
          <p:cNvSpPr txBox="1">
            <a:spLocks noChangeArrowheads="1"/>
          </p:cNvSpPr>
          <p:nvPr/>
        </p:nvSpPr>
        <p:spPr bwMode="auto">
          <a:xfrm>
            <a:off x="7086600" y="2438400"/>
            <a:ext cx="1447800" cy="366713"/>
          </a:xfrm>
          <a:prstGeom prst="rect">
            <a:avLst/>
          </a:prstGeom>
          <a:noFill/>
          <a:ln w="28575" algn="ctr">
            <a:noFill/>
            <a:miter lim="800000"/>
            <a:headEnd/>
            <a:tailEnd/>
          </a:ln>
        </p:spPr>
        <p:txBody>
          <a:bodyPr>
            <a:spAutoFit/>
          </a:bodyPr>
          <a:lstStyle/>
          <a:p>
            <a:pPr>
              <a:spcBef>
                <a:spcPct val="50000"/>
              </a:spcBef>
            </a:pPr>
            <a:r>
              <a:rPr lang="en-US"/>
              <a:t>Border</a:t>
            </a:r>
          </a:p>
        </p:txBody>
      </p:sp>
      <p:sp>
        <p:nvSpPr>
          <p:cNvPr id="61448" name="Line 10"/>
          <p:cNvSpPr>
            <a:spLocks noChangeShapeType="1"/>
          </p:cNvSpPr>
          <p:nvPr/>
        </p:nvSpPr>
        <p:spPr bwMode="auto">
          <a:xfrm flipH="1">
            <a:off x="6248400" y="1447800"/>
            <a:ext cx="762000" cy="609600"/>
          </a:xfrm>
          <a:prstGeom prst="line">
            <a:avLst/>
          </a:prstGeom>
          <a:noFill/>
          <a:ln w="28575">
            <a:solidFill>
              <a:schemeClr val="tx1"/>
            </a:solidFill>
            <a:round/>
            <a:headEnd/>
            <a:tailEnd type="triangle" w="med" len="med"/>
          </a:ln>
        </p:spPr>
        <p:txBody>
          <a:bodyPr>
            <a:spAutoFit/>
          </a:bodyPr>
          <a:lstStyle/>
          <a:p>
            <a:endParaRPr lang="en-US"/>
          </a:p>
        </p:txBody>
      </p:sp>
      <p:sp>
        <p:nvSpPr>
          <p:cNvPr id="61449" name="Line 11"/>
          <p:cNvSpPr>
            <a:spLocks noChangeShapeType="1"/>
          </p:cNvSpPr>
          <p:nvPr/>
        </p:nvSpPr>
        <p:spPr bwMode="auto">
          <a:xfrm flipH="1">
            <a:off x="5791200" y="3962400"/>
            <a:ext cx="1219200" cy="0"/>
          </a:xfrm>
          <a:prstGeom prst="line">
            <a:avLst/>
          </a:prstGeom>
          <a:noFill/>
          <a:ln w="28575">
            <a:solidFill>
              <a:schemeClr val="tx1"/>
            </a:solidFill>
            <a:round/>
            <a:headEnd/>
            <a:tailEnd type="triangle" w="med" len="med"/>
          </a:ln>
        </p:spPr>
        <p:txBody>
          <a:bodyPr>
            <a:spAutoFit/>
          </a:bodyPr>
          <a:lstStyle/>
          <a:p>
            <a:endParaRPr lang="en-US"/>
          </a:p>
        </p:txBody>
      </p:sp>
      <p:sp>
        <p:nvSpPr>
          <p:cNvPr id="61450" name="Line 12"/>
          <p:cNvSpPr>
            <a:spLocks noChangeShapeType="1"/>
          </p:cNvSpPr>
          <p:nvPr/>
        </p:nvSpPr>
        <p:spPr bwMode="auto">
          <a:xfrm flipH="1">
            <a:off x="6324600" y="2667000"/>
            <a:ext cx="762000" cy="533400"/>
          </a:xfrm>
          <a:prstGeom prst="line">
            <a:avLst/>
          </a:prstGeom>
          <a:noFill/>
          <a:ln w="28575">
            <a:solidFill>
              <a:schemeClr val="tx1"/>
            </a:solidFill>
            <a:round/>
            <a:headEnd/>
            <a:tailEnd type="triangle" w="med" len="med"/>
          </a:ln>
        </p:spPr>
        <p:txBody>
          <a:bodyP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mtClean="0"/>
              <a:t>Wrap Up</a:t>
            </a:r>
          </a:p>
        </p:txBody>
      </p:sp>
      <p:sp>
        <p:nvSpPr>
          <p:cNvPr id="62466" name="Rectangle 3"/>
          <p:cNvSpPr>
            <a:spLocks noGrp="1" noChangeArrowheads="1"/>
          </p:cNvSpPr>
          <p:nvPr>
            <p:ph type="body" idx="1"/>
          </p:nvPr>
        </p:nvSpPr>
        <p:spPr>
          <a:xfrm>
            <a:off x="457200" y="1600200"/>
            <a:ext cx="8229600" cy="4724400"/>
          </a:xfrm>
        </p:spPr>
        <p:txBody>
          <a:bodyPr/>
          <a:lstStyle/>
          <a:p>
            <a:pPr eaLnBrk="1" hangingPunct="1">
              <a:lnSpc>
                <a:spcPct val="90000"/>
              </a:lnSpc>
            </a:pPr>
            <a:r>
              <a:rPr lang="en-US" sz="2400" dirty="0" smtClean="0"/>
              <a:t>Always write XHTML strict code.</a:t>
            </a:r>
          </a:p>
          <a:p>
            <a:pPr lvl="1" eaLnBrk="1" hangingPunct="1">
              <a:lnSpc>
                <a:spcPct val="90000"/>
              </a:lnSpc>
            </a:pPr>
            <a:r>
              <a:rPr lang="en-US" sz="2000" dirty="0" smtClean="0"/>
              <a:t>Never put block tags inside inline tags</a:t>
            </a:r>
          </a:p>
          <a:p>
            <a:pPr eaLnBrk="1" hangingPunct="1">
              <a:lnSpc>
                <a:spcPct val="90000"/>
              </a:lnSpc>
            </a:pPr>
            <a:r>
              <a:rPr lang="en-US" sz="2400" dirty="0" smtClean="0"/>
              <a:t>Use link to attach a style sheet</a:t>
            </a:r>
          </a:p>
          <a:p>
            <a:pPr lvl="1" eaLnBrk="1" hangingPunct="1">
              <a:lnSpc>
                <a:spcPct val="90000"/>
              </a:lnSpc>
            </a:pPr>
            <a:r>
              <a:rPr lang="en-US" sz="2000" dirty="0" smtClean="0"/>
              <a:t>Or use embedded styles for specific exceptions </a:t>
            </a:r>
          </a:p>
          <a:p>
            <a:pPr eaLnBrk="1" hangingPunct="1">
              <a:lnSpc>
                <a:spcPct val="90000"/>
              </a:lnSpc>
            </a:pPr>
            <a:r>
              <a:rPr lang="en-US" sz="2400" dirty="0" smtClean="0"/>
              <a:t>Use the structure of your document to save time (adding style globally)</a:t>
            </a:r>
          </a:p>
          <a:p>
            <a:pPr eaLnBrk="1" hangingPunct="1">
              <a:lnSpc>
                <a:spcPct val="90000"/>
              </a:lnSpc>
            </a:pPr>
            <a:r>
              <a:rPr lang="en-US" sz="2400" dirty="0" smtClean="0"/>
              <a:t>By very familiar (i.e., memorize) the conflict rules, i.e., the Cascade.</a:t>
            </a:r>
          </a:p>
          <a:p>
            <a:pPr eaLnBrk="1" hangingPunct="1">
              <a:lnSpc>
                <a:spcPct val="90000"/>
              </a:lnSpc>
            </a:pPr>
            <a:r>
              <a:rPr lang="en-US" sz="2400" dirty="0" smtClean="0"/>
              <a:t>Every XHTML element is in a box</a:t>
            </a:r>
          </a:p>
          <a:p>
            <a:pPr lvl="1" eaLnBrk="1" hangingPunct="1">
              <a:lnSpc>
                <a:spcPct val="90000"/>
              </a:lnSpc>
            </a:pPr>
            <a:r>
              <a:rPr lang="en-US" sz="2000" dirty="0" smtClean="0"/>
              <a:t>Inline boxes can be side-by-side in the flow of paragraphs</a:t>
            </a:r>
          </a:p>
          <a:p>
            <a:pPr lvl="1" eaLnBrk="1" hangingPunct="1">
              <a:lnSpc>
                <a:spcPct val="90000"/>
              </a:lnSpc>
            </a:pPr>
            <a:r>
              <a:rPr lang="en-US" sz="2000" dirty="0" smtClean="0"/>
              <a:t>Block boxes create line breaks and usually take up all the horizontal space</a:t>
            </a:r>
          </a:p>
          <a:p>
            <a:pPr eaLnBrk="1" hangingPunct="1">
              <a:lnSpc>
                <a:spcPct val="90000"/>
              </a:lnSpc>
            </a:pPr>
            <a:endParaRPr lang="en-US" sz="24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46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6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46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4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ctrTitle"/>
          </p:nvPr>
        </p:nvSpPr>
        <p:spPr/>
        <p:txBody>
          <a:bodyPr/>
          <a:lstStyle/>
          <a:p>
            <a:pPr eaLnBrk="1" hangingPunct="1"/>
            <a:r>
              <a:rPr lang="en-US" dirty="0" smtClean="0"/>
              <a:t>More CSS tricks</a:t>
            </a:r>
          </a:p>
        </p:txBody>
      </p:sp>
      <p:sp>
        <p:nvSpPr>
          <p:cNvPr id="63490" name="Rectangle 3"/>
          <p:cNvSpPr>
            <a:spLocks noGrp="1" noChangeArrowheads="1"/>
          </p:cNvSpPr>
          <p:nvPr>
            <p:ph type="subTitle" idx="1"/>
          </p:nvPr>
        </p:nvSpPr>
        <p:spPr/>
        <p:txBody>
          <a:bodyPr/>
          <a:lstStyle/>
          <a:p>
            <a:pPr eaLnBrk="1" hangingPunct="1"/>
            <a:r>
              <a:rPr lang="en-US" smtClean="0"/>
              <a:t>Browse the Weasel Book pages 296-418</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smtClean="0"/>
              <a:t>Major Motivation: Functionality</a:t>
            </a:r>
          </a:p>
        </p:txBody>
      </p:sp>
      <p:sp>
        <p:nvSpPr>
          <p:cNvPr id="64514" name="Rectangle 3"/>
          <p:cNvSpPr>
            <a:spLocks noGrp="1" noChangeArrowheads="1"/>
          </p:cNvSpPr>
          <p:nvPr>
            <p:ph type="body" idx="1"/>
          </p:nvPr>
        </p:nvSpPr>
        <p:spPr/>
        <p:txBody>
          <a:bodyPr/>
          <a:lstStyle/>
          <a:p>
            <a:pPr eaLnBrk="1" hangingPunct="1"/>
            <a:r>
              <a:rPr lang="en-US" smtClean="0"/>
              <a:t>While CSS is all about style and appearance, the guiding motivation is functionality:</a:t>
            </a:r>
          </a:p>
          <a:p>
            <a:pPr lvl="1" eaLnBrk="1" hangingPunct="1"/>
            <a:r>
              <a:rPr lang="en-US" smtClean="0"/>
              <a:t>Styles help you emphasize important content</a:t>
            </a:r>
          </a:p>
          <a:p>
            <a:pPr lvl="1" eaLnBrk="1" hangingPunct="1"/>
            <a:r>
              <a:rPr lang="en-US" smtClean="0"/>
              <a:t>CSS helps you design intuitive layouts</a:t>
            </a:r>
          </a:p>
          <a:p>
            <a:pPr lvl="1" eaLnBrk="1" hangingPunct="1"/>
            <a:r>
              <a:rPr lang="en-US" smtClean="0"/>
              <a:t>The presentation of you content should make your page easier to read, not harder.</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smtClean="0"/>
              <a:t>Hyperlink Appearance</a:t>
            </a:r>
          </a:p>
        </p:txBody>
      </p:sp>
      <p:sp>
        <p:nvSpPr>
          <p:cNvPr id="65538" name="Rectangle 3"/>
          <p:cNvSpPr>
            <a:spLocks noGrp="1" noChangeArrowheads="1"/>
          </p:cNvSpPr>
          <p:nvPr>
            <p:ph type="body" idx="1"/>
          </p:nvPr>
        </p:nvSpPr>
        <p:spPr/>
        <p:txBody>
          <a:bodyPr/>
          <a:lstStyle/>
          <a:p>
            <a:pPr eaLnBrk="1" hangingPunct="1"/>
            <a:r>
              <a:rPr lang="en-US" smtClean="0"/>
              <a:t>It is natural to emphasize hyperlinks.</a:t>
            </a:r>
          </a:p>
          <a:p>
            <a:pPr lvl="1" eaLnBrk="1" hangingPunct="1"/>
            <a:r>
              <a:rPr lang="en-US" smtClean="0"/>
              <a:t>By default, hyperlinks are underlined and colored.</a:t>
            </a:r>
          </a:p>
          <a:p>
            <a:pPr eaLnBrk="1" hangingPunct="1"/>
            <a:r>
              <a:rPr lang="en-US" smtClean="0"/>
              <a:t>A great way to emphasize a hyperlink is to make it look more like a button.</a:t>
            </a:r>
          </a:p>
          <a:p>
            <a:pPr lvl="1" eaLnBrk="1" hangingPunct="1"/>
            <a:r>
              <a:rPr lang="en-US" smtClean="0"/>
              <a:t>Here is how…</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mtClean="0"/>
              <a:t>Hyperlink Appearance</a:t>
            </a:r>
          </a:p>
        </p:txBody>
      </p:sp>
      <p:sp>
        <p:nvSpPr>
          <p:cNvPr id="66562" name="Rectangle 3"/>
          <p:cNvSpPr>
            <a:spLocks noGrp="1" noChangeArrowheads="1"/>
          </p:cNvSpPr>
          <p:nvPr>
            <p:ph type="body" sz="half" idx="1"/>
          </p:nvPr>
        </p:nvSpPr>
        <p:spPr/>
        <p:txBody>
          <a:bodyPr/>
          <a:lstStyle/>
          <a:p>
            <a:pPr eaLnBrk="1" hangingPunct="1">
              <a:lnSpc>
                <a:spcPct val="90000"/>
              </a:lnSpc>
              <a:buFontTx/>
              <a:buNone/>
            </a:pPr>
            <a:r>
              <a:rPr lang="en-US" sz="2400" b="1" smtClean="0">
                <a:solidFill>
                  <a:srgbClr val="CC0066"/>
                </a:solidFill>
              </a:rPr>
              <a:t>a</a:t>
            </a:r>
            <a:r>
              <a:rPr lang="en-US" sz="2400" smtClean="0">
                <a:solidFill>
                  <a:srgbClr val="CC0066"/>
                </a:solidFill>
              </a:rPr>
              <a:t> {</a:t>
            </a:r>
          </a:p>
          <a:p>
            <a:pPr eaLnBrk="1" hangingPunct="1">
              <a:lnSpc>
                <a:spcPct val="90000"/>
              </a:lnSpc>
              <a:buFontTx/>
              <a:buNone/>
            </a:pPr>
            <a:r>
              <a:rPr lang="en-US" sz="2400" smtClean="0">
                <a:solidFill>
                  <a:srgbClr val="CC0066"/>
                </a:solidFill>
              </a:rPr>
              <a:t>	</a:t>
            </a:r>
            <a:r>
              <a:rPr lang="en-US" sz="2400" smtClean="0">
                <a:solidFill>
                  <a:srgbClr val="660066"/>
                </a:solidFill>
              </a:rPr>
              <a:t>float</a:t>
            </a:r>
            <a:r>
              <a:rPr lang="en-US" sz="2400" smtClean="0">
                <a:solidFill>
                  <a:srgbClr val="CC0066"/>
                </a:solidFill>
              </a:rPr>
              <a:t>: </a:t>
            </a:r>
            <a:r>
              <a:rPr lang="en-US" sz="2400" smtClean="0">
                <a:solidFill>
                  <a:srgbClr val="0000FF"/>
                </a:solidFill>
              </a:rPr>
              <a:t>right;</a:t>
            </a:r>
          </a:p>
          <a:p>
            <a:pPr eaLnBrk="1" hangingPunct="1">
              <a:lnSpc>
                <a:spcPct val="90000"/>
              </a:lnSpc>
              <a:buFontTx/>
              <a:buNone/>
            </a:pPr>
            <a:r>
              <a:rPr lang="en-US" sz="2400" smtClean="0">
                <a:solidFill>
                  <a:srgbClr val="CC0066"/>
                </a:solidFill>
              </a:rPr>
              <a:t>	</a:t>
            </a:r>
            <a:r>
              <a:rPr lang="en-US" sz="2400" smtClean="0">
                <a:solidFill>
                  <a:srgbClr val="660066"/>
                </a:solidFill>
              </a:rPr>
              <a:t>font-weight</a:t>
            </a:r>
            <a:r>
              <a:rPr lang="en-US" sz="2400" smtClean="0">
                <a:solidFill>
                  <a:srgbClr val="CC0066"/>
                </a:solidFill>
              </a:rPr>
              <a:t>: </a:t>
            </a:r>
            <a:r>
              <a:rPr lang="en-US" sz="2400" smtClean="0">
                <a:solidFill>
                  <a:srgbClr val="0000FF"/>
                </a:solidFill>
              </a:rPr>
              <a:t>bold;</a:t>
            </a:r>
          </a:p>
          <a:p>
            <a:pPr eaLnBrk="1" hangingPunct="1">
              <a:lnSpc>
                <a:spcPct val="90000"/>
              </a:lnSpc>
              <a:buFontTx/>
              <a:buNone/>
            </a:pPr>
            <a:r>
              <a:rPr lang="en-US" sz="2400" smtClean="0">
                <a:solidFill>
                  <a:srgbClr val="CC0066"/>
                </a:solidFill>
              </a:rPr>
              <a:t>	</a:t>
            </a:r>
            <a:r>
              <a:rPr lang="en-US" sz="2400" smtClean="0">
                <a:solidFill>
                  <a:srgbClr val="660066"/>
                </a:solidFill>
              </a:rPr>
              <a:t>padding</a:t>
            </a:r>
            <a:r>
              <a:rPr lang="en-US" sz="2400" smtClean="0">
                <a:solidFill>
                  <a:srgbClr val="CC0066"/>
                </a:solidFill>
              </a:rPr>
              <a:t>: </a:t>
            </a:r>
            <a:r>
              <a:rPr lang="en-US" sz="2400" smtClean="0">
                <a:solidFill>
                  <a:srgbClr val="0000FF"/>
                </a:solidFill>
              </a:rPr>
              <a:t>2px 20px;</a:t>
            </a:r>
          </a:p>
          <a:p>
            <a:pPr eaLnBrk="1" hangingPunct="1">
              <a:lnSpc>
                <a:spcPct val="90000"/>
              </a:lnSpc>
              <a:buFontTx/>
              <a:buNone/>
            </a:pPr>
            <a:r>
              <a:rPr lang="en-US" sz="2400" smtClean="0">
                <a:solidFill>
                  <a:srgbClr val="CC0066"/>
                </a:solidFill>
              </a:rPr>
              <a:t>	</a:t>
            </a:r>
            <a:r>
              <a:rPr lang="en-US" sz="2400" smtClean="0">
                <a:solidFill>
                  <a:srgbClr val="660066"/>
                </a:solidFill>
              </a:rPr>
              <a:t>background-color</a:t>
            </a:r>
            <a:r>
              <a:rPr lang="en-US" sz="2400" smtClean="0">
                <a:solidFill>
                  <a:srgbClr val="CC0066"/>
                </a:solidFill>
              </a:rPr>
              <a:t>: </a:t>
            </a:r>
            <a:r>
              <a:rPr lang="en-US" sz="2400" smtClean="0">
                <a:solidFill>
                  <a:srgbClr val="0000FF"/>
                </a:solidFill>
              </a:rPr>
              <a:t>#444488;</a:t>
            </a:r>
          </a:p>
          <a:p>
            <a:pPr eaLnBrk="1" hangingPunct="1">
              <a:lnSpc>
                <a:spcPct val="90000"/>
              </a:lnSpc>
              <a:buFontTx/>
              <a:buNone/>
            </a:pPr>
            <a:r>
              <a:rPr lang="en-US" sz="2400" smtClean="0">
                <a:solidFill>
                  <a:srgbClr val="CC0066"/>
                </a:solidFill>
              </a:rPr>
              <a:t>	</a:t>
            </a:r>
            <a:r>
              <a:rPr lang="en-US" sz="2400" smtClean="0">
                <a:solidFill>
                  <a:srgbClr val="660066"/>
                </a:solidFill>
              </a:rPr>
              <a:t>color</a:t>
            </a:r>
            <a:r>
              <a:rPr lang="en-US" sz="2400" smtClean="0">
                <a:solidFill>
                  <a:srgbClr val="CC0066"/>
                </a:solidFill>
              </a:rPr>
              <a:t>: </a:t>
            </a:r>
            <a:r>
              <a:rPr lang="en-US" sz="2400" smtClean="0">
                <a:solidFill>
                  <a:srgbClr val="0000FF"/>
                </a:solidFill>
              </a:rPr>
              <a:t>#CCCCFF;</a:t>
            </a:r>
          </a:p>
          <a:p>
            <a:pPr eaLnBrk="1" hangingPunct="1">
              <a:lnSpc>
                <a:spcPct val="90000"/>
              </a:lnSpc>
              <a:buFontTx/>
              <a:buNone/>
            </a:pPr>
            <a:r>
              <a:rPr lang="en-US" sz="2400" smtClean="0">
                <a:solidFill>
                  <a:srgbClr val="CC0066"/>
                </a:solidFill>
              </a:rPr>
              <a:t>	</a:t>
            </a:r>
            <a:r>
              <a:rPr lang="en-US" sz="2400" smtClean="0">
                <a:solidFill>
                  <a:srgbClr val="660066"/>
                </a:solidFill>
              </a:rPr>
              <a:t>text-decoration</a:t>
            </a:r>
            <a:r>
              <a:rPr lang="en-US" sz="2400" smtClean="0">
                <a:solidFill>
                  <a:srgbClr val="CC0066"/>
                </a:solidFill>
              </a:rPr>
              <a:t>: </a:t>
            </a:r>
            <a:r>
              <a:rPr lang="en-US" sz="2400" smtClean="0">
                <a:solidFill>
                  <a:srgbClr val="0000FF"/>
                </a:solidFill>
              </a:rPr>
              <a:t>none;</a:t>
            </a:r>
          </a:p>
          <a:p>
            <a:pPr eaLnBrk="1" hangingPunct="1">
              <a:lnSpc>
                <a:spcPct val="90000"/>
              </a:lnSpc>
              <a:buFontTx/>
              <a:buNone/>
            </a:pPr>
            <a:r>
              <a:rPr lang="en-US" sz="2400" smtClean="0">
                <a:solidFill>
                  <a:srgbClr val="CC0066"/>
                </a:solidFill>
              </a:rPr>
              <a:t>}</a:t>
            </a:r>
          </a:p>
        </p:txBody>
      </p:sp>
      <p:sp>
        <p:nvSpPr>
          <p:cNvPr id="66563" name="Rectangle 4"/>
          <p:cNvSpPr>
            <a:spLocks noGrp="1" noChangeArrowheads="1"/>
          </p:cNvSpPr>
          <p:nvPr>
            <p:ph type="body" sz="half" idx="2"/>
          </p:nvPr>
        </p:nvSpPr>
        <p:spPr>
          <a:xfrm>
            <a:off x="4343400" y="1600200"/>
            <a:ext cx="4267200" cy="4525963"/>
          </a:xfrm>
        </p:spPr>
        <p:txBody>
          <a:bodyPr/>
          <a:lstStyle/>
          <a:p>
            <a:pPr eaLnBrk="1" hangingPunct="1">
              <a:buFontTx/>
              <a:buNone/>
            </a:pPr>
            <a:r>
              <a:rPr lang="en-US" sz="2400" b="1" smtClean="0">
                <a:solidFill>
                  <a:srgbClr val="CC0066"/>
                </a:solidFill>
              </a:rPr>
              <a:t>a:hover</a:t>
            </a:r>
            <a:r>
              <a:rPr lang="en-US" sz="2400" smtClean="0">
                <a:solidFill>
                  <a:srgbClr val="CC0066"/>
                </a:solidFill>
              </a:rPr>
              <a:t> {</a:t>
            </a:r>
          </a:p>
          <a:p>
            <a:pPr eaLnBrk="1" hangingPunct="1">
              <a:buFontTx/>
              <a:buNone/>
            </a:pPr>
            <a:r>
              <a:rPr lang="en-US" sz="2400" smtClean="0">
                <a:solidFill>
                  <a:srgbClr val="CC0066"/>
                </a:solidFill>
              </a:rPr>
              <a:t>	</a:t>
            </a:r>
            <a:r>
              <a:rPr lang="en-US" sz="2400" smtClean="0">
                <a:solidFill>
                  <a:srgbClr val="660066"/>
                </a:solidFill>
              </a:rPr>
              <a:t>float</a:t>
            </a:r>
            <a:r>
              <a:rPr lang="en-US" sz="2400" smtClean="0">
                <a:solidFill>
                  <a:srgbClr val="CC0066"/>
                </a:solidFill>
              </a:rPr>
              <a:t>: </a:t>
            </a:r>
            <a:r>
              <a:rPr lang="en-US" sz="2400" smtClean="0">
                <a:solidFill>
                  <a:srgbClr val="0000FF"/>
                </a:solidFill>
              </a:rPr>
              <a:t>right;</a:t>
            </a:r>
          </a:p>
          <a:p>
            <a:pPr eaLnBrk="1" hangingPunct="1">
              <a:buFontTx/>
              <a:buNone/>
            </a:pPr>
            <a:r>
              <a:rPr lang="en-US" sz="2400" smtClean="0">
                <a:solidFill>
                  <a:srgbClr val="CC0066"/>
                </a:solidFill>
              </a:rPr>
              <a:t>	</a:t>
            </a:r>
            <a:r>
              <a:rPr lang="en-US" sz="2400" smtClean="0">
                <a:solidFill>
                  <a:srgbClr val="660066"/>
                </a:solidFill>
              </a:rPr>
              <a:t>font-weight</a:t>
            </a:r>
            <a:r>
              <a:rPr lang="en-US" sz="2400" smtClean="0">
                <a:solidFill>
                  <a:srgbClr val="CC0066"/>
                </a:solidFill>
              </a:rPr>
              <a:t>: </a:t>
            </a:r>
            <a:r>
              <a:rPr lang="en-US" sz="2400" smtClean="0">
                <a:solidFill>
                  <a:srgbClr val="0000FF"/>
                </a:solidFill>
              </a:rPr>
              <a:t>bold;</a:t>
            </a:r>
          </a:p>
          <a:p>
            <a:pPr eaLnBrk="1" hangingPunct="1">
              <a:buFontTx/>
              <a:buNone/>
            </a:pPr>
            <a:r>
              <a:rPr lang="en-US" sz="2400" smtClean="0">
                <a:solidFill>
                  <a:srgbClr val="CC0066"/>
                </a:solidFill>
              </a:rPr>
              <a:t>	</a:t>
            </a:r>
            <a:r>
              <a:rPr lang="en-US" sz="2400" smtClean="0">
                <a:solidFill>
                  <a:srgbClr val="660066"/>
                </a:solidFill>
              </a:rPr>
              <a:t>padding</a:t>
            </a:r>
            <a:r>
              <a:rPr lang="en-US" sz="2400" smtClean="0">
                <a:solidFill>
                  <a:srgbClr val="CC0066"/>
                </a:solidFill>
              </a:rPr>
              <a:t>: </a:t>
            </a:r>
            <a:r>
              <a:rPr lang="en-US" sz="2400" smtClean="0">
                <a:solidFill>
                  <a:srgbClr val="0000FF"/>
                </a:solidFill>
              </a:rPr>
              <a:t>2px 20px;</a:t>
            </a:r>
          </a:p>
          <a:p>
            <a:pPr eaLnBrk="1" hangingPunct="1">
              <a:buFontTx/>
              <a:buNone/>
            </a:pPr>
            <a:r>
              <a:rPr lang="en-US" sz="2400" smtClean="0">
                <a:solidFill>
                  <a:srgbClr val="CC0066"/>
                </a:solidFill>
              </a:rPr>
              <a:t>	</a:t>
            </a:r>
            <a:r>
              <a:rPr lang="en-US" sz="2400" smtClean="0">
                <a:solidFill>
                  <a:srgbClr val="660066"/>
                </a:solidFill>
              </a:rPr>
              <a:t>background-color</a:t>
            </a:r>
            <a:r>
              <a:rPr lang="en-US" sz="2400" smtClean="0">
                <a:solidFill>
                  <a:srgbClr val="CC0066"/>
                </a:solidFill>
              </a:rPr>
              <a:t>: </a:t>
            </a:r>
            <a:r>
              <a:rPr lang="en-US" sz="2400" smtClean="0">
                <a:solidFill>
                  <a:srgbClr val="0000FF"/>
                </a:solidFill>
              </a:rPr>
              <a:t>#CCCCFF;</a:t>
            </a:r>
          </a:p>
          <a:p>
            <a:pPr eaLnBrk="1" hangingPunct="1">
              <a:buFontTx/>
              <a:buNone/>
            </a:pPr>
            <a:r>
              <a:rPr lang="en-US" sz="2400" smtClean="0">
                <a:solidFill>
                  <a:srgbClr val="CC0066"/>
                </a:solidFill>
              </a:rPr>
              <a:t>	</a:t>
            </a:r>
            <a:r>
              <a:rPr lang="en-US" sz="2400" smtClean="0">
                <a:solidFill>
                  <a:srgbClr val="660066"/>
                </a:solidFill>
              </a:rPr>
              <a:t>color</a:t>
            </a:r>
            <a:r>
              <a:rPr lang="en-US" sz="2400" smtClean="0">
                <a:solidFill>
                  <a:srgbClr val="CC0066"/>
                </a:solidFill>
              </a:rPr>
              <a:t>: </a:t>
            </a:r>
            <a:r>
              <a:rPr lang="en-US" sz="2400" smtClean="0">
                <a:solidFill>
                  <a:srgbClr val="0000FF"/>
                </a:solidFill>
              </a:rPr>
              <a:t>#444488;</a:t>
            </a:r>
          </a:p>
          <a:p>
            <a:pPr eaLnBrk="1" hangingPunct="1">
              <a:buFontTx/>
              <a:buNone/>
            </a:pPr>
            <a:r>
              <a:rPr lang="en-US" sz="2400" smtClean="0">
                <a:solidFill>
                  <a:srgbClr val="CC0066"/>
                </a:solidFill>
              </a:rPr>
              <a:t>	</a:t>
            </a:r>
            <a:r>
              <a:rPr lang="en-US" sz="2400" smtClean="0">
                <a:solidFill>
                  <a:srgbClr val="660066"/>
                </a:solidFill>
              </a:rPr>
              <a:t>text-decoration</a:t>
            </a:r>
            <a:r>
              <a:rPr lang="en-US" sz="2400" smtClean="0">
                <a:solidFill>
                  <a:srgbClr val="CC0066"/>
                </a:solidFill>
              </a:rPr>
              <a:t>: </a:t>
            </a:r>
            <a:r>
              <a:rPr lang="en-US" sz="2400" smtClean="0">
                <a:solidFill>
                  <a:srgbClr val="0000FF"/>
                </a:solidFill>
              </a:rPr>
              <a:t>underline;</a:t>
            </a:r>
          </a:p>
          <a:p>
            <a:pPr eaLnBrk="1" hangingPunct="1">
              <a:buFontTx/>
              <a:buNone/>
            </a:pPr>
            <a:r>
              <a:rPr lang="en-US" sz="2400" smtClean="0">
                <a:solidFill>
                  <a:srgbClr val="CC0066"/>
                </a:solidFill>
              </a:rPr>
              <a:t>}</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smtClean="0"/>
              <a:t>Hyperlink Appearance</a:t>
            </a:r>
          </a:p>
        </p:txBody>
      </p:sp>
      <p:sp>
        <p:nvSpPr>
          <p:cNvPr id="67586" name="Rectangle 3"/>
          <p:cNvSpPr>
            <a:spLocks noGrp="1" noChangeArrowheads="1"/>
          </p:cNvSpPr>
          <p:nvPr>
            <p:ph type="body" sz="half" idx="1"/>
          </p:nvPr>
        </p:nvSpPr>
        <p:spPr>
          <a:xfrm>
            <a:off x="457200" y="1600200"/>
            <a:ext cx="8534400" cy="4525963"/>
          </a:xfrm>
        </p:spPr>
        <p:txBody>
          <a:bodyPr/>
          <a:lstStyle/>
          <a:p>
            <a:pPr eaLnBrk="1" hangingPunct="1">
              <a:lnSpc>
                <a:spcPct val="90000"/>
              </a:lnSpc>
              <a:buFontTx/>
              <a:buNone/>
              <a:tabLst>
                <a:tab pos="3490913" algn="l"/>
              </a:tabLst>
            </a:pPr>
            <a:r>
              <a:rPr lang="en-US" sz="2400" b="1" smtClean="0">
                <a:solidFill>
                  <a:srgbClr val="CC0066"/>
                </a:solidFill>
              </a:rPr>
              <a:t>a</a:t>
            </a:r>
            <a:r>
              <a:rPr lang="en-US" sz="2400" smtClean="0">
                <a:solidFill>
                  <a:srgbClr val="CC0066"/>
                </a:solidFill>
              </a:rPr>
              <a:t> {</a:t>
            </a:r>
          </a:p>
          <a:p>
            <a:pPr eaLnBrk="1" hangingPunct="1">
              <a:lnSpc>
                <a:spcPct val="90000"/>
              </a:lnSpc>
              <a:buFontTx/>
              <a:buNone/>
              <a:tabLst>
                <a:tab pos="3490913" algn="l"/>
              </a:tabLst>
            </a:pPr>
            <a:r>
              <a:rPr lang="en-US" sz="2400" smtClean="0">
                <a:solidFill>
                  <a:srgbClr val="CC0066"/>
                </a:solidFill>
              </a:rPr>
              <a:t>	</a:t>
            </a:r>
            <a:r>
              <a:rPr lang="en-US" sz="2400" smtClean="0">
                <a:solidFill>
                  <a:srgbClr val="660066"/>
                </a:solidFill>
              </a:rPr>
              <a:t>float</a:t>
            </a:r>
            <a:r>
              <a:rPr lang="en-US" sz="2400" smtClean="0">
                <a:solidFill>
                  <a:srgbClr val="CC0066"/>
                </a:solidFill>
              </a:rPr>
              <a:t>: </a:t>
            </a:r>
            <a:r>
              <a:rPr lang="en-US" sz="2400" smtClean="0">
                <a:solidFill>
                  <a:srgbClr val="0000FF"/>
                </a:solidFill>
              </a:rPr>
              <a:t>right; 	</a:t>
            </a:r>
            <a:r>
              <a:rPr lang="en-US" sz="2400" smtClean="0">
                <a:solidFill>
                  <a:schemeClr val="bg2"/>
                </a:solidFill>
              </a:rPr>
              <a:t>/* right, left, none, inherit */</a:t>
            </a:r>
          </a:p>
          <a:p>
            <a:pPr eaLnBrk="1" hangingPunct="1">
              <a:lnSpc>
                <a:spcPct val="90000"/>
              </a:lnSpc>
              <a:buFontTx/>
              <a:buNone/>
              <a:tabLst>
                <a:tab pos="3490913" algn="l"/>
              </a:tabLst>
            </a:pPr>
            <a:r>
              <a:rPr lang="en-US" sz="2400" smtClean="0">
                <a:solidFill>
                  <a:srgbClr val="CC0066"/>
                </a:solidFill>
              </a:rPr>
              <a:t>	</a:t>
            </a:r>
            <a:r>
              <a:rPr lang="en-US" sz="2400" smtClean="0">
                <a:solidFill>
                  <a:srgbClr val="660066"/>
                </a:solidFill>
              </a:rPr>
              <a:t>font-weight</a:t>
            </a:r>
            <a:r>
              <a:rPr lang="en-US" sz="2400" smtClean="0">
                <a:solidFill>
                  <a:srgbClr val="CC0066"/>
                </a:solidFill>
              </a:rPr>
              <a:t>: </a:t>
            </a:r>
            <a:r>
              <a:rPr lang="en-US" sz="2400" smtClean="0">
                <a:solidFill>
                  <a:srgbClr val="0000FF"/>
                </a:solidFill>
              </a:rPr>
              <a:t>bold;	</a:t>
            </a:r>
            <a:r>
              <a:rPr lang="en-US" sz="2400" smtClean="0">
                <a:solidFill>
                  <a:schemeClr val="bg2"/>
                </a:solidFill>
              </a:rPr>
              <a:t>/* normal, bold, bolder, lighter…*/</a:t>
            </a:r>
          </a:p>
          <a:p>
            <a:pPr eaLnBrk="1" hangingPunct="1">
              <a:lnSpc>
                <a:spcPct val="90000"/>
              </a:lnSpc>
              <a:buFontTx/>
              <a:buNone/>
              <a:tabLst>
                <a:tab pos="3490913" algn="l"/>
              </a:tabLst>
            </a:pPr>
            <a:r>
              <a:rPr lang="en-US" sz="2400" smtClean="0">
                <a:solidFill>
                  <a:srgbClr val="CC0066"/>
                </a:solidFill>
              </a:rPr>
              <a:t>	</a:t>
            </a:r>
            <a:r>
              <a:rPr lang="en-US" sz="2400" smtClean="0">
                <a:solidFill>
                  <a:srgbClr val="660066"/>
                </a:solidFill>
              </a:rPr>
              <a:t>padding</a:t>
            </a:r>
            <a:r>
              <a:rPr lang="en-US" sz="2400" smtClean="0">
                <a:solidFill>
                  <a:srgbClr val="CC0066"/>
                </a:solidFill>
              </a:rPr>
              <a:t>: </a:t>
            </a:r>
            <a:r>
              <a:rPr lang="en-US" sz="2400" smtClean="0">
                <a:solidFill>
                  <a:srgbClr val="0000FF"/>
                </a:solidFill>
              </a:rPr>
              <a:t>2px 20px;	</a:t>
            </a:r>
            <a:r>
              <a:rPr lang="en-US" sz="2400" smtClean="0">
                <a:solidFill>
                  <a:schemeClr val="bg2"/>
                </a:solidFill>
              </a:rPr>
              <a:t>/* padding: top/bot  left/right</a:t>
            </a:r>
            <a:br>
              <a:rPr lang="en-US" sz="2400" smtClean="0">
                <a:solidFill>
                  <a:schemeClr val="bg2"/>
                </a:solidFill>
              </a:rPr>
            </a:br>
            <a:r>
              <a:rPr lang="en-US" sz="2400" smtClean="0">
                <a:solidFill>
                  <a:schemeClr val="bg2"/>
                </a:solidFill>
              </a:rPr>
              <a:t>	   padding: top  left  bot  right </a:t>
            </a:r>
            <a:br>
              <a:rPr lang="en-US" sz="2400" smtClean="0">
                <a:solidFill>
                  <a:schemeClr val="bg2"/>
                </a:solidFill>
              </a:rPr>
            </a:br>
            <a:r>
              <a:rPr lang="en-US" sz="2400" smtClean="0">
                <a:solidFill>
                  <a:schemeClr val="bg2"/>
                </a:solidFill>
              </a:rPr>
              <a:t>		 padding: all */</a:t>
            </a:r>
          </a:p>
          <a:p>
            <a:pPr eaLnBrk="1" hangingPunct="1">
              <a:lnSpc>
                <a:spcPct val="90000"/>
              </a:lnSpc>
              <a:buFontTx/>
              <a:buNone/>
              <a:tabLst>
                <a:tab pos="3490913" algn="l"/>
              </a:tabLst>
            </a:pPr>
            <a:r>
              <a:rPr lang="en-US" sz="2400" smtClean="0">
                <a:solidFill>
                  <a:srgbClr val="CC0066"/>
                </a:solidFill>
              </a:rPr>
              <a:t>	</a:t>
            </a:r>
            <a:r>
              <a:rPr lang="en-US" sz="2400" smtClean="0">
                <a:solidFill>
                  <a:srgbClr val="660066"/>
                </a:solidFill>
              </a:rPr>
              <a:t>background-color</a:t>
            </a:r>
            <a:r>
              <a:rPr lang="en-US" sz="2400" smtClean="0">
                <a:solidFill>
                  <a:srgbClr val="CC0066"/>
                </a:solidFill>
              </a:rPr>
              <a:t>: 	</a:t>
            </a:r>
            <a:r>
              <a:rPr lang="en-US" sz="2400" smtClean="0">
                <a:solidFill>
                  <a:schemeClr val="bg2"/>
                </a:solidFill>
              </a:rPr>
              <a:t>/* #RRGGBB */</a:t>
            </a:r>
            <a:br>
              <a:rPr lang="en-US" sz="2400" smtClean="0">
                <a:solidFill>
                  <a:schemeClr val="bg2"/>
                </a:solidFill>
              </a:rPr>
            </a:br>
            <a:r>
              <a:rPr lang="en-US" sz="2400" smtClean="0">
                <a:solidFill>
                  <a:srgbClr val="0000FF"/>
                </a:solidFill>
              </a:rPr>
              <a:t>#444488;</a:t>
            </a:r>
          </a:p>
          <a:p>
            <a:pPr eaLnBrk="1" hangingPunct="1">
              <a:lnSpc>
                <a:spcPct val="90000"/>
              </a:lnSpc>
              <a:buFontTx/>
              <a:buNone/>
              <a:tabLst>
                <a:tab pos="3490913" algn="l"/>
              </a:tabLst>
            </a:pPr>
            <a:r>
              <a:rPr lang="en-US" sz="2400" smtClean="0">
                <a:solidFill>
                  <a:srgbClr val="CC0066"/>
                </a:solidFill>
              </a:rPr>
              <a:t>	</a:t>
            </a:r>
            <a:r>
              <a:rPr lang="en-US" sz="2400" smtClean="0">
                <a:solidFill>
                  <a:srgbClr val="660066"/>
                </a:solidFill>
              </a:rPr>
              <a:t>color</a:t>
            </a:r>
            <a:r>
              <a:rPr lang="en-US" sz="2400" smtClean="0">
                <a:solidFill>
                  <a:srgbClr val="CC0066"/>
                </a:solidFill>
              </a:rPr>
              <a:t>: </a:t>
            </a:r>
            <a:r>
              <a:rPr lang="en-US" sz="2400" smtClean="0">
                <a:solidFill>
                  <a:srgbClr val="0000FF"/>
                </a:solidFill>
              </a:rPr>
              <a:t>#CCCCFF;</a:t>
            </a:r>
          </a:p>
          <a:p>
            <a:pPr eaLnBrk="1" hangingPunct="1">
              <a:lnSpc>
                <a:spcPct val="90000"/>
              </a:lnSpc>
              <a:buFontTx/>
              <a:buNone/>
              <a:tabLst>
                <a:tab pos="3490913" algn="l"/>
              </a:tabLst>
            </a:pPr>
            <a:r>
              <a:rPr lang="en-US" sz="2400" smtClean="0">
                <a:solidFill>
                  <a:srgbClr val="CC0066"/>
                </a:solidFill>
              </a:rPr>
              <a:t>	</a:t>
            </a:r>
            <a:r>
              <a:rPr lang="en-US" sz="2400" smtClean="0">
                <a:solidFill>
                  <a:srgbClr val="660066"/>
                </a:solidFill>
              </a:rPr>
              <a:t>text-decoration</a:t>
            </a:r>
            <a:r>
              <a:rPr lang="en-US" sz="2400" smtClean="0">
                <a:solidFill>
                  <a:srgbClr val="CC0066"/>
                </a:solidFill>
              </a:rPr>
              <a:t>: </a:t>
            </a:r>
            <a:r>
              <a:rPr lang="en-US" sz="2400" smtClean="0">
                <a:solidFill>
                  <a:srgbClr val="0000FF"/>
                </a:solidFill>
              </a:rPr>
              <a:t>none;	</a:t>
            </a:r>
            <a:r>
              <a:rPr lang="en-US" sz="2400" smtClean="0">
                <a:solidFill>
                  <a:schemeClr val="bg2"/>
                </a:solidFill>
              </a:rPr>
              <a:t>/* underline, overline, line-through,</a:t>
            </a:r>
          </a:p>
          <a:p>
            <a:pPr eaLnBrk="1" hangingPunct="1">
              <a:lnSpc>
                <a:spcPct val="90000"/>
              </a:lnSpc>
              <a:buFontTx/>
              <a:buNone/>
              <a:tabLst>
                <a:tab pos="3490913" algn="l"/>
              </a:tabLst>
            </a:pPr>
            <a:r>
              <a:rPr lang="en-US" sz="2400" smtClean="0">
                <a:solidFill>
                  <a:schemeClr val="bg2"/>
                </a:solidFill>
              </a:rPr>
              <a:t>		   none, blink */</a:t>
            </a:r>
          </a:p>
          <a:p>
            <a:pPr eaLnBrk="1" hangingPunct="1">
              <a:lnSpc>
                <a:spcPct val="90000"/>
              </a:lnSpc>
              <a:buFontTx/>
              <a:buNone/>
              <a:tabLst>
                <a:tab pos="3490913" algn="l"/>
              </a:tabLst>
            </a:pPr>
            <a:r>
              <a:rPr lang="en-US" sz="2400" smtClean="0">
                <a:solidFill>
                  <a:srgbClr val="CC0066"/>
                </a:solidFill>
              </a:rPr>
              <a: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smtClean="0"/>
              <a:t>Example 4</a:t>
            </a:r>
            <a:endParaRPr lang="en-US" dirty="0" smtClean="0"/>
          </a:p>
        </p:txBody>
      </p:sp>
      <p:sp>
        <p:nvSpPr>
          <p:cNvPr id="20482" name="Text Placeholder 2"/>
          <p:cNvSpPr>
            <a:spLocks noGrp="1"/>
          </p:cNvSpPr>
          <p:nvPr>
            <p:ph type="body" idx="1"/>
          </p:nvPr>
        </p:nvSpPr>
        <p:spPr>
          <a:xfrm>
            <a:off x="457200" y="1535113"/>
            <a:ext cx="5257800" cy="639762"/>
          </a:xfrm>
        </p:spPr>
        <p:txBody>
          <a:bodyPr/>
          <a:lstStyle/>
          <a:p>
            <a:pPr eaLnBrk="1" hangingPunct="1"/>
            <a:r>
              <a:rPr lang="en-US" smtClean="0"/>
              <a:t>Remove annoying blank lines</a:t>
            </a:r>
          </a:p>
        </p:txBody>
      </p:sp>
      <p:sp>
        <p:nvSpPr>
          <p:cNvPr id="20483" name="Content Placeholder 3"/>
          <p:cNvSpPr>
            <a:spLocks noGrp="1"/>
          </p:cNvSpPr>
          <p:nvPr>
            <p:ph sz="half" idx="2"/>
          </p:nvPr>
        </p:nvSpPr>
        <p:spPr/>
        <p:txBody>
          <a:bodyPr/>
          <a:lstStyle/>
          <a:p>
            <a:pPr eaLnBrk="1" hangingPunct="1">
              <a:buFontTx/>
              <a:buNone/>
            </a:pPr>
            <a:r>
              <a:rPr lang="en-US" smtClean="0"/>
              <a:t>&lt;h1&gt;Header&lt;/h1&gt;</a:t>
            </a:r>
          </a:p>
          <a:p>
            <a:pPr eaLnBrk="1" hangingPunct="1">
              <a:buFontTx/>
              <a:buNone/>
            </a:pPr>
            <a:r>
              <a:rPr lang="en-US" smtClean="0"/>
              <a:t>&lt;p&gt;</a:t>
            </a:r>
          </a:p>
          <a:p>
            <a:pPr eaLnBrk="1" hangingPunct="1">
              <a:buFontTx/>
              <a:buNone/>
            </a:pPr>
            <a:r>
              <a:rPr lang="en-US" smtClean="0"/>
              <a:t>	Some paragraph text.</a:t>
            </a:r>
          </a:p>
          <a:p>
            <a:pPr eaLnBrk="1" hangingPunct="1">
              <a:buFontTx/>
              <a:buNone/>
            </a:pPr>
            <a:r>
              <a:rPr lang="en-US" smtClean="0"/>
              <a:t>&lt;/p&gt;</a:t>
            </a:r>
          </a:p>
        </p:txBody>
      </p:sp>
      <p:sp>
        <p:nvSpPr>
          <p:cNvPr id="20484" name="Text Placeholder 4"/>
          <p:cNvSpPr>
            <a:spLocks noGrp="1"/>
          </p:cNvSpPr>
          <p:nvPr>
            <p:ph type="body" sz="quarter" idx="3"/>
          </p:nvPr>
        </p:nvSpPr>
        <p:spPr>
          <a:xfrm>
            <a:off x="5791200" y="1535113"/>
            <a:ext cx="2895600" cy="639762"/>
          </a:xfrm>
        </p:spPr>
        <p:txBody>
          <a:bodyPr/>
          <a:lstStyle/>
          <a:p>
            <a:pPr eaLnBrk="1" hangingPunct="1"/>
            <a:r>
              <a:rPr lang="en-US" smtClean="0"/>
              <a:t>CSS</a:t>
            </a:r>
          </a:p>
        </p:txBody>
      </p:sp>
      <p:sp>
        <p:nvSpPr>
          <p:cNvPr id="20485" name="Content Placeholder 5"/>
          <p:cNvSpPr>
            <a:spLocks noGrp="1"/>
          </p:cNvSpPr>
          <p:nvPr>
            <p:ph sz="quarter" idx="4"/>
          </p:nvPr>
        </p:nvSpPr>
        <p:spPr/>
        <p:txBody>
          <a:bodyPr/>
          <a:lstStyle/>
          <a:p>
            <a:pPr eaLnBrk="1" hangingPunct="1">
              <a:buFontTx/>
              <a:buNone/>
            </a:pPr>
            <a:r>
              <a:rPr lang="en-US" smtClean="0"/>
              <a:t>h1, p {</a:t>
            </a:r>
          </a:p>
          <a:p>
            <a:pPr eaLnBrk="1" hangingPunct="1">
              <a:buFontTx/>
              <a:buNone/>
            </a:pPr>
            <a:r>
              <a:rPr lang="en-US" smtClean="0"/>
              <a:t>	margins: 0px;</a:t>
            </a:r>
          </a:p>
          <a:p>
            <a:pPr eaLnBrk="1" hangingPunct="1">
              <a:buFontTx/>
              <a:buNone/>
            </a:pPr>
            <a:r>
              <a:rPr lang="en-US" smtClean="0"/>
              <a:t>}</a:t>
            </a:r>
          </a:p>
          <a:p>
            <a:pPr eaLnBrk="1" hangingPunct="1">
              <a:buFontTx/>
              <a:buNone/>
            </a:pPr>
            <a:endParaRPr lang="en-US" smtClean="0"/>
          </a:p>
          <a:p>
            <a:pPr eaLnBrk="1" hangingPunct="1">
              <a:buFontTx/>
              <a:buNone/>
            </a:pPr>
            <a:r>
              <a:rPr lang="en-US" smtClean="0"/>
              <a:t>Add an indent:</a:t>
            </a:r>
          </a:p>
          <a:p>
            <a:pPr eaLnBrk="1" hangingPunct="1">
              <a:buFontTx/>
              <a:buNone/>
            </a:pPr>
            <a:endParaRPr lang="en-US" smtClean="0"/>
          </a:p>
          <a:p>
            <a:pPr eaLnBrk="1" hangingPunct="1">
              <a:buFontTx/>
              <a:buNone/>
            </a:pPr>
            <a:r>
              <a:rPr lang="en-US" smtClean="0"/>
              <a:t>p {</a:t>
            </a:r>
          </a:p>
          <a:p>
            <a:pPr eaLnBrk="1" hangingPunct="1">
              <a:buFontTx/>
              <a:buNone/>
            </a:pPr>
            <a:r>
              <a:rPr lang="en-US" smtClean="0"/>
              <a:t>	text-indent: 10px;</a:t>
            </a:r>
          </a:p>
          <a:p>
            <a:pPr eaLnBrk="1" hangingPunct="1">
              <a:buFontTx/>
              <a:buNone/>
            </a:pPr>
            <a:r>
              <a:rPr lang="en-US" smtClean="0"/>
              <a:t>}</a:t>
            </a:r>
          </a:p>
        </p:txBody>
      </p:sp>
      <p:sp>
        <p:nvSpPr>
          <p:cNvPr id="20486" name="TextBox 6"/>
          <p:cNvSpPr txBox="1">
            <a:spLocks noChangeArrowheads="1"/>
          </p:cNvSpPr>
          <p:nvPr/>
        </p:nvSpPr>
        <p:spPr bwMode="auto">
          <a:xfrm>
            <a:off x="685800" y="5181600"/>
            <a:ext cx="2743200" cy="369888"/>
          </a:xfrm>
          <a:prstGeom prst="rect">
            <a:avLst/>
          </a:prstGeom>
          <a:noFill/>
          <a:ln w="9525">
            <a:noFill/>
            <a:miter lim="800000"/>
            <a:headEnd/>
            <a:tailEnd/>
          </a:ln>
        </p:spPr>
        <p:txBody>
          <a:bodyPr>
            <a:spAutoFit/>
          </a:bodyPr>
          <a:lstStyle/>
          <a:p>
            <a:pPr>
              <a:spcBef>
                <a:spcPct val="50000"/>
              </a:spcBef>
            </a:pPr>
            <a:r>
              <a:rPr lang="en-US"/>
              <a:t>Two rules could conflict</a:t>
            </a:r>
          </a:p>
        </p:txBody>
      </p:sp>
      <p:cxnSp>
        <p:nvCxnSpPr>
          <p:cNvPr id="20487" name="Straight Arrow Connector 8"/>
          <p:cNvCxnSpPr>
            <a:cxnSpLocks noChangeShapeType="1"/>
          </p:cNvCxnSpPr>
          <p:nvPr/>
        </p:nvCxnSpPr>
        <p:spPr bwMode="auto">
          <a:xfrm rot="5400000" flipH="1" flipV="1">
            <a:off x="3048000" y="2895600"/>
            <a:ext cx="2438400" cy="1828800"/>
          </a:xfrm>
          <a:prstGeom prst="straightConnector1">
            <a:avLst/>
          </a:prstGeom>
          <a:noFill/>
          <a:ln w="28575" algn="ctr">
            <a:solidFill>
              <a:schemeClr val="tx1"/>
            </a:solidFill>
            <a:round/>
            <a:headEnd/>
            <a:tailEnd type="arrow" w="med" len="med"/>
          </a:ln>
        </p:spPr>
      </p:cxnSp>
      <p:cxnSp>
        <p:nvCxnSpPr>
          <p:cNvPr id="20488" name="Straight Arrow Connector 10"/>
          <p:cNvCxnSpPr>
            <a:cxnSpLocks noChangeShapeType="1"/>
            <a:stCxn id="20486" idx="3"/>
          </p:cNvCxnSpPr>
          <p:nvPr/>
        </p:nvCxnSpPr>
        <p:spPr bwMode="auto">
          <a:xfrm flipV="1">
            <a:off x="3429000" y="5105400"/>
            <a:ext cx="1143000" cy="260350"/>
          </a:xfrm>
          <a:prstGeom prst="straightConnector1">
            <a:avLst/>
          </a:prstGeom>
          <a:noFill/>
          <a:ln w="28575" algn="ctr">
            <a:solidFill>
              <a:schemeClr val="tx1"/>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smtClean="0"/>
              <a:t>Selector Specificity</a:t>
            </a:r>
          </a:p>
        </p:txBody>
      </p:sp>
      <p:sp>
        <p:nvSpPr>
          <p:cNvPr id="68610" name="Rectangle 3"/>
          <p:cNvSpPr>
            <a:spLocks noGrp="1" noChangeArrowheads="1"/>
          </p:cNvSpPr>
          <p:nvPr>
            <p:ph type="body" idx="1"/>
          </p:nvPr>
        </p:nvSpPr>
        <p:spPr/>
        <p:txBody>
          <a:bodyPr/>
          <a:lstStyle/>
          <a:p>
            <a:pPr eaLnBrk="1" hangingPunct="1"/>
            <a:r>
              <a:rPr lang="en-US" smtClean="0"/>
              <a:t>A big problem with redefining the &lt;a&gt; tag is that it may not look good in every situation.</a:t>
            </a:r>
          </a:p>
          <a:p>
            <a:pPr eaLnBrk="1" hangingPunct="1"/>
            <a:r>
              <a:rPr lang="en-US" smtClean="0"/>
              <a:t>But, you can use selector specificity to control specific &lt;a&gt; tags</a:t>
            </a:r>
          </a:p>
          <a:p>
            <a:pPr eaLnBrk="1" hangingPunct="1"/>
            <a:r>
              <a:rPr lang="en-US" smtClean="0">
                <a:solidFill>
                  <a:srgbClr val="CC0066"/>
                </a:solidFill>
              </a:rPr>
              <a:t>li a { </a:t>
            </a:r>
            <a:r>
              <a:rPr lang="en-US" smtClean="0">
                <a:solidFill>
                  <a:srgbClr val="660066"/>
                </a:solidFill>
              </a:rPr>
              <a:t>float</a:t>
            </a:r>
            <a:r>
              <a:rPr lang="en-US" smtClean="0">
                <a:solidFill>
                  <a:srgbClr val="CC0066"/>
                </a:solidFill>
              </a:rPr>
              <a:t>: </a:t>
            </a:r>
            <a:r>
              <a:rPr lang="en-US" smtClean="0">
                <a:solidFill>
                  <a:srgbClr val="0000FF"/>
                </a:solidFill>
              </a:rPr>
              <a:t>none</a:t>
            </a:r>
            <a:r>
              <a:rPr lang="en-US" smtClean="0">
                <a:solidFill>
                  <a:srgbClr val="CC0066"/>
                </a:solidFill>
              </a:rPr>
              <a:t>; }</a:t>
            </a:r>
          </a:p>
          <a:p>
            <a:pPr lvl="1" eaLnBrk="1" hangingPunct="1"/>
            <a:r>
              <a:rPr lang="en-US" smtClean="0"/>
              <a:t>This will only affect &lt;a&gt; tags embedded inside of &lt;li&gt; tags.</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smtClean="0"/>
              <a:t>Selector Specificity</a:t>
            </a:r>
          </a:p>
        </p:txBody>
      </p:sp>
      <p:sp>
        <p:nvSpPr>
          <p:cNvPr id="69634" name="Rectangle 3"/>
          <p:cNvSpPr>
            <a:spLocks noGrp="1" noChangeArrowheads="1"/>
          </p:cNvSpPr>
          <p:nvPr>
            <p:ph type="body" sz="half" idx="1"/>
          </p:nvPr>
        </p:nvSpPr>
        <p:spPr>
          <a:xfrm>
            <a:off x="457200" y="1600200"/>
            <a:ext cx="4800600" cy="4525963"/>
          </a:xfrm>
        </p:spPr>
        <p:txBody>
          <a:bodyPr/>
          <a:lstStyle/>
          <a:p>
            <a:pPr marL="231775" indent="-231775" eaLnBrk="1" hangingPunct="1">
              <a:buFontTx/>
              <a:buNone/>
            </a:pPr>
            <a:r>
              <a:rPr lang="en-US" b="1" smtClean="0">
                <a:solidFill>
                  <a:srgbClr val="CC0066"/>
                </a:solidFill>
              </a:rPr>
              <a:t>li a</a:t>
            </a:r>
            <a:r>
              <a:rPr lang="en-US" smtClean="0">
                <a:solidFill>
                  <a:srgbClr val="CC0066"/>
                </a:solidFill>
              </a:rPr>
              <a:t> {</a:t>
            </a:r>
          </a:p>
          <a:p>
            <a:pPr marL="231775" indent="-231775" eaLnBrk="1" hangingPunct="1">
              <a:buFontTx/>
              <a:buNone/>
            </a:pPr>
            <a:r>
              <a:rPr lang="en-US" smtClean="0">
                <a:solidFill>
                  <a:srgbClr val="CC0066"/>
                </a:solidFill>
              </a:rPr>
              <a:t>	</a:t>
            </a:r>
            <a:r>
              <a:rPr lang="en-US" smtClean="0">
                <a:solidFill>
                  <a:srgbClr val="660066"/>
                </a:solidFill>
              </a:rPr>
              <a:t>float</a:t>
            </a:r>
            <a:r>
              <a:rPr lang="en-US" smtClean="0">
                <a:solidFill>
                  <a:srgbClr val="CC0066"/>
                </a:solidFill>
              </a:rPr>
              <a:t>: </a:t>
            </a:r>
            <a:r>
              <a:rPr lang="en-US" smtClean="0">
                <a:solidFill>
                  <a:srgbClr val="0000FF"/>
                </a:solidFill>
              </a:rPr>
              <a:t>none;</a:t>
            </a:r>
          </a:p>
          <a:p>
            <a:pPr marL="231775" indent="-231775" eaLnBrk="1" hangingPunct="1">
              <a:buFontTx/>
              <a:buNone/>
            </a:pPr>
            <a:r>
              <a:rPr lang="en-US" smtClean="0">
                <a:solidFill>
                  <a:srgbClr val="CC0066"/>
                </a:solidFill>
              </a:rPr>
              <a:t>	</a:t>
            </a:r>
            <a:r>
              <a:rPr lang="en-US" smtClean="0">
                <a:solidFill>
                  <a:srgbClr val="660066"/>
                </a:solidFill>
              </a:rPr>
              <a:t>font-weight</a:t>
            </a:r>
            <a:r>
              <a:rPr lang="en-US" smtClean="0">
                <a:solidFill>
                  <a:srgbClr val="CC0066"/>
                </a:solidFill>
              </a:rPr>
              <a:t>: </a:t>
            </a:r>
            <a:r>
              <a:rPr lang="en-US" smtClean="0">
                <a:solidFill>
                  <a:srgbClr val="0000FF"/>
                </a:solidFill>
              </a:rPr>
              <a:t>normal;</a:t>
            </a:r>
          </a:p>
          <a:p>
            <a:pPr marL="231775" indent="-231775" eaLnBrk="1" hangingPunct="1">
              <a:buFontTx/>
              <a:buNone/>
            </a:pPr>
            <a:r>
              <a:rPr lang="en-US" smtClean="0">
                <a:solidFill>
                  <a:srgbClr val="CC0066"/>
                </a:solidFill>
              </a:rPr>
              <a:t>	</a:t>
            </a:r>
            <a:r>
              <a:rPr lang="en-US" smtClean="0">
                <a:solidFill>
                  <a:srgbClr val="660066"/>
                </a:solidFill>
              </a:rPr>
              <a:t>padding</a:t>
            </a:r>
            <a:r>
              <a:rPr lang="en-US" smtClean="0">
                <a:solidFill>
                  <a:srgbClr val="CC0066"/>
                </a:solidFill>
              </a:rPr>
              <a:t>: </a:t>
            </a:r>
            <a:r>
              <a:rPr lang="en-US" smtClean="0">
                <a:solidFill>
                  <a:srgbClr val="0000FF"/>
                </a:solidFill>
              </a:rPr>
              <a:t>0px;</a:t>
            </a:r>
          </a:p>
          <a:p>
            <a:pPr marL="231775" indent="-231775" eaLnBrk="1" hangingPunct="1">
              <a:buFontTx/>
              <a:buNone/>
            </a:pPr>
            <a:r>
              <a:rPr lang="en-US" smtClean="0">
                <a:solidFill>
                  <a:srgbClr val="CC0066"/>
                </a:solidFill>
              </a:rPr>
              <a:t>	</a:t>
            </a:r>
            <a:r>
              <a:rPr lang="en-US" smtClean="0">
                <a:solidFill>
                  <a:srgbClr val="660066"/>
                </a:solidFill>
              </a:rPr>
              <a:t>background-color</a:t>
            </a:r>
            <a:r>
              <a:rPr lang="en-US" smtClean="0">
                <a:solidFill>
                  <a:srgbClr val="CC0066"/>
                </a:solidFill>
              </a:rPr>
              <a:t>: </a:t>
            </a:r>
            <a:r>
              <a:rPr lang="en-US" smtClean="0">
                <a:solidFill>
                  <a:srgbClr val="0000FF"/>
                </a:solidFill>
              </a:rPr>
              <a:t>#FFFFFF;</a:t>
            </a:r>
          </a:p>
          <a:p>
            <a:pPr marL="231775" indent="-231775" eaLnBrk="1" hangingPunct="1">
              <a:buFontTx/>
              <a:buNone/>
            </a:pPr>
            <a:r>
              <a:rPr lang="en-US" smtClean="0">
                <a:solidFill>
                  <a:srgbClr val="CC0066"/>
                </a:solidFill>
              </a:rPr>
              <a:t>	</a:t>
            </a:r>
            <a:r>
              <a:rPr lang="en-US" smtClean="0">
                <a:solidFill>
                  <a:srgbClr val="660066"/>
                </a:solidFill>
              </a:rPr>
              <a:t>color</a:t>
            </a:r>
            <a:r>
              <a:rPr lang="en-US" smtClean="0">
                <a:solidFill>
                  <a:srgbClr val="CC0066"/>
                </a:solidFill>
              </a:rPr>
              <a:t>: </a:t>
            </a:r>
            <a:r>
              <a:rPr lang="en-US" smtClean="0">
                <a:solidFill>
                  <a:srgbClr val="0000FF"/>
                </a:solidFill>
              </a:rPr>
              <a:t>#444488;</a:t>
            </a:r>
          </a:p>
          <a:p>
            <a:pPr marL="231775" indent="-231775" eaLnBrk="1" hangingPunct="1">
              <a:buFontTx/>
              <a:buNone/>
            </a:pPr>
            <a:r>
              <a:rPr lang="en-US" smtClean="0">
                <a:solidFill>
                  <a:srgbClr val="CC0066"/>
                </a:solidFill>
              </a:rPr>
              <a:t>}</a:t>
            </a:r>
          </a:p>
        </p:txBody>
      </p:sp>
      <p:sp>
        <p:nvSpPr>
          <p:cNvPr id="69635" name="Rectangle 4"/>
          <p:cNvSpPr>
            <a:spLocks noGrp="1" noChangeArrowheads="1"/>
          </p:cNvSpPr>
          <p:nvPr>
            <p:ph type="body" sz="half" idx="2"/>
          </p:nvPr>
        </p:nvSpPr>
        <p:spPr>
          <a:xfrm>
            <a:off x="4648200" y="1600200"/>
            <a:ext cx="4495800" cy="4525963"/>
          </a:xfrm>
        </p:spPr>
        <p:txBody>
          <a:bodyPr/>
          <a:lstStyle/>
          <a:p>
            <a:pPr marL="231775" indent="-231775" eaLnBrk="1" hangingPunct="1">
              <a:buFontTx/>
              <a:buNone/>
            </a:pPr>
            <a:r>
              <a:rPr lang="en-US" b="1" smtClean="0">
                <a:solidFill>
                  <a:srgbClr val="CC0066"/>
                </a:solidFill>
              </a:rPr>
              <a:t>li a:hover</a:t>
            </a:r>
            <a:r>
              <a:rPr lang="en-US" smtClean="0">
                <a:solidFill>
                  <a:srgbClr val="CC0066"/>
                </a:solidFill>
              </a:rPr>
              <a:t> {</a:t>
            </a:r>
          </a:p>
          <a:p>
            <a:pPr marL="231775" indent="-231775" eaLnBrk="1" hangingPunct="1">
              <a:buFontTx/>
              <a:buNone/>
            </a:pPr>
            <a:r>
              <a:rPr lang="en-US" smtClean="0">
                <a:solidFill>
                  <a:srgbClr val="CC0066"/>
                </a:solidFill>
              </a:rPr>
              <a:t>	</a:t>
            </a:r>
            <a:r>
              <a:rPr lang="en-US" smtClean="0">
                <a:solidFill>
                  <a:srgbClr val="660066"/>
                </a:solidFill>
              </a:rPr>
              <a:t>float</a:t>
            </a:r>
            <a:r>
              <a:rPr lang="en-US" smtClean="0">
                <a:solidFill>
                  <a:srgbClr val="CC0066"/>
                </a:solidFill>
              </a:rPr>
              <a:t>: </a:t>
            </a:r>
            <a:r>
              <a:rPr lang="en-US" smtClean="0">
                <a:solidFill>
                  <a:srgbClr val="0000FF"/>
                </a:solidFill>
              </a:rPr>
              <a:t>none;</a:t>
            </a:r>
          </a:p>
          <a:p>
            <a:pPr marL="231775" indent="-231775" eaLnBrk="1" hangingPunct="1">
              <a:buFontTx/>
              <a:buNone/>
            </a:pPr>
            <a:r>
              <a:rPr lang="en-US" smtClean="0">
                <a:solidFill>
                  <a:srgbClr val="CC0066"/>
                </a:solidFill>
              </a:rPr>
              <a:t>	</a:t>
            </a:r>
            <a:r>
              <a:rPr lang="en-US" smtClean="0">
                <a:solidFill>
                  <a:srgbClr val="660066"/>
                </a:solidFill>
              </a:rPr>
              <a:t>font-weight</a:t>
            </a:r>
            <a:r>
              <a:rPr lang="en-US" smtClean="0">
                <a:solidFill>
                  <a:srgbClr val="CC0066"/>
                </a:solidFill>
              </a:rPr>
              <a:t>: </a:t>
            </a:r>
            <a:r>
              <a:rPr lang="en-US" smtClean="0">
                <a:solidFill>
                  <a:srgbClr val="0000FF"/>
                </a:solidFill>
              </a:rPr>
              <a:t>normal;</a:t>
            </a:r>
          </a:p>
          <a:p>
            <a:pPr marL="231775" indent="-231775" eaLnBrk="1" hangingPunct="1">
              <a:buFontTx/>
              <a:buNone/>
            </a:pPr>
            <a:r>
              <a:rPr lang="en-US" smtClean="0">
                <a:solidFill>
                  <a:srgbClr val="CC0066"/>
                </a:solidFill>
              </a:rPr>
              <a:t>	</a:t>
            </a:r>
            <a:r>
              <a:rPr lang="en-US" smtClean="0">
                <a:solidFill>
                  <a:srgbClr val="660066"/>
                </a:solidFill>
              </a:rPr>
              <a:t>padding</a:t>
            </a:r>
            <a:r>
              <a:rPr lang="en-US" smtClean="0">
                <a:solidFill>
                  <a:srgbClr val="CC0066"/>
                </a:solidFill>
              </a:rPr>
              <a:t>: </a:t>
            </a:r>
            <a:r>
              <a:rPr lang="en-US" smtClean="0">
                <a:solidFill>
                  <a:srgbClr val="0000FF"/>
                </a:solidFill>
              </a:rPr>
              <a:t>0px;</a:t>
            </a:r>
          </a:p>
          <a:p>
            <a:pPr marL="231775" indent="-231775" eaLnBrk="1" hangingPunct="1">
              <a:buFontTx/>
              <a:buNone/>
            </a:pPr>
            <a:r>
              <a:rPr lang="en-US" smtClean="0">
                <a:solidFill>
                  <a:srgbClr val="CC0066"/>
                </a:solidFill>
              </a:rPr>
              <a:t>	</a:t>
            </a:r>
            <a:r>
              <a:rPr lang="en-US" smtClean="0">
                <a:solidFill>
                  <a:srgbClr val="660066"/>
                </a:solidFill>
              </a:rPr>
              <a:t>background-color</a:t>
            </a:r>
            <a:r>
              <a:rPr lang="en-US" smtClean="0">
                <a:solidFill>
                  <a:srgbClr val="CC0066"/>
                </a:solidFill>
              </a:rPr>
              <a:t>: </a:t>
            </a:r>
            <a:r>
              <a:rPr lang="en-US" smtClean="0">
                <a:solidFill>
                  <a:srgbClr val="0000FF"/>
                </a:solidFill>
              </a:rPr>
              <a:t>#CCCCFF;</a:t>
            </a:r>
          </a:p>
          <a:p>
            <a:pPr marL="231775" indent="-231775" eaLnBrk="1" hangingPunct="1">
              <a:buFontTx/>
              <a:buNone/>
            </a:pPr>
            <a:r>
              <a:rPr lang="en-US" smtClean="0">
                <a:solidFill>
                  <a:srgbClr val="CC0066"/>
                </a:solidFill>
              </a:rPr>
              <a:t>	</a:t>
            </a:r>
            <a:r>
              <a:rPr lang="en-US" smtClean="0">
                <a:solidFill>
                  <a:srgbClr val="660066"/>
                </a:solidFill>
              </a:rPr>
              <a:t>color</a:t>
            </a:r>
            <a:r>
              <a:rPr lang="en-US" smtClean="0">
                <a:solidFill>
                  <a:srgbClr val="CC0066"/>
                </a:solidFill>
              </a:rPr>
              <a:t>: </a:t>
            </a:r>
            <a:r>
              <a:rPr lang="en-US" smtClean="0">
                <a:solidFill>
                  <a:srgbClr val="0000FF"/>
                </a:solidFill>
              </a:rPr>
              <a:t>#444488;</a:t>
            </a:r>
          </a:p>
          <a:p>
            <a:pPr marL="231775" indent="-231775" eaLnBrk="1" hangingPunct="1">
              <a:buFontTx/>
              <a:buNone/>
            </a:pPr>
            <a:r>
              <a:rPr lang="en-US" smtClean="0">
                <a:solidFill>
                  <a:srgbClr val="CC0066"/>
                </a:solidFill>
              </a:rPr>
              <a:t>}</a:t>
            </a:r>
          </a:p>
          <a:p>
            <a:pPr marL="231775" indent="-231775" eaLnBrk="1" hangingPunct="1">
              <a:buFontTx/>
              <a:buNone/>
            </a:pPr>
            <a:endParaRPr lang="en-US" smtClean="0">
              <a:solidFill>
                <a:srgbClr val="CC0066"/>
              </a:solidFill>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smtClean="0"/>
              <a:t>Decorating Block Elements</a:t>
            </a:r>
          </a:p>
        </p:txBody>
      </p:sp>
      <p:sp>
        <p:nvSpPr>
          <p:cNvPr id="70658" name="Rectangle 3"/>
          <p:cNvSpPr>
            <a:spLocks noGrp="1" noChangeArrowheads="1"/>
          </p:cNvSpPr>
          <p:nvPr>
            <p:ph type="body" sz="half" idx="1"/>
          </p:nvPr>
        </p:nvSpPr>
        <p:spPr>
          <a:xfrm>
            <a:off x="457200" y="3581400"/>
            <a:ext cx="5181600" cy="2895600"/>
          </a:xfrm>
        </p:spPr>
        <p:txBody>
          <a:bodyPr/>
          <a:lstStyle/>
          <a:p>
            <a:pPr eaLnBrk="1" hangingPunct="1">
              <a:lnSpc>
                <a:spcPct val="90000"/>
              </a:lnSpc>
              <a:buFontTx/>
              <a:buNone/>
            </a:pPr>
            <a:r>
              <a:rPr lang="en-US" sz="2400" smtClean="0">
                <a:solidFill>
                  <a:srgbClr val="CC0066"/>
                </a:solidFill>
              </a:rPr>
              <a:t>h1 {</a:t>
            </a:r>
          </a:p>
          <a:p>
            <a:pPr eaLnBrk="1" hangingPunct="1">
              <a:lnSpc>
                <a:spcPct val="90000"/>
              </a:lnSpc>
              <a:buFontTx/>
              <a:buNone/>
            </a:pPr>
            <a:r>
              <a:rPr lang="en-US" sz="2400" smtClean="0">
                <a:solidFill>
                  <a:srgbClr val="CC0066"/>
                </a:solidFill>
              </a:rPr>
              <a:t>	</a:t>
            </a:r>
            <a:r>
              <a:rPr lang="en-US" sz="2400" smtClean="0">
                <a:solidFill>
                  <a:srgbClr val="660066"/>
                </a:solidFill>
              </a:rPr>
              <a:t>margin</a:t>
            </a:r>
            <a:r>
              <a:rPr lang="en-US" sz="2400" smtClean="0">
                <a:solidFill>
                  <a:srgbClr val="CC0066"/>
                </a:solidFill>
              </a:rPr>
              <a:t>: </a:t>
            </a:r>
            <a:r>
              <a:rPr lang="en-US" sz="2400" smtClean="0">
                <a:solidFill>
                  <a:srgbClr val="0000FF"/>
                </a:solidFill>
              </a:rPr>
              <a:t>0px;</a:t>
            </a:r>
          </a:p>
          <a:p>
            <a:pPr eaLnBrk="1" hangingPunct="1">
              <a:lnSpc>
                <a:spcPct val="90000"/>
              </a:lnSpc>
              <a:buFontTx/>
              <a:buNone/>
            </a:pPr>
            <a:r>
              <a:rPr lang="en-US" sz="2400" smtClean="0">
                <a:solidFill>
                  <a:srgbClr val="CC0066"/>
                </a:solidFill>
              </a:rPr>
              <a:t>	</a:t>
            </a:r>
            <a:r>
              <a:rPr lang="en-US" sz="2400" smtClean="0">
                <a:solidFill>
                  <a:srgbClr val="660066"/>
                </a:solidFill>
              </a:rPr>
              <a:t>color</a:t>
            </a:r>
            <a:r>
              <a:rPr lang="en-US" sz="2400" smtClean="0">
                <a:solidFill>
                  <a:srgbClr val="CC0066"/>
                </a:solidFill>
              </a:rPr>
              <a:t>: </a:t>
            </a:r>
            <a:r>
              <a:rPr lang="en-US" sz="2400" smtClean="0">
                <a:solidFill>
                  <a:srgbClr val="0000FF"/>
                </a:solidFill>
              </a:rPr>
              <a:t>#444488;</a:t>
            </a:r>
          </a:p>
          <a:p>
            <a:pPr eaLnBrk="1" hangingPunct="1">
              <a:lnSpc>
                <a:spcPct val="90000"/>
              </a:lnSpc>
              <a:buFontTx/>
              <a:buNone/>
            </a:pPr>
            <a:r>
              <a:rPr lang="en-US" sz="2400" smtClean="0">
                <a:solidFill>
                  <a:srgbClr val="CC0066"/>
                </a:solidFill>
              </a:rPr>
              <a:t>	</a:t>
            </a:r>
            <a:r>
              <a:rPr lang="en-US" sz="2400" smtClean="0">
                <a:solidFill>
                  <a:srgbClr val="660066"/>
                </a:solidFill>
              </a:rPr>
              <a:t>background-color</a:t>
            </a:r>
            <a:r>
              <a:rPr lang="en-US" sz="2400" smtClean="0">
                <a:solidFill>
                  <a:srgbClr val="CC0066"/>
                </a:solidFill>
              </a:rPr>
              <a:t>: </a:t>
            </a:r>
            <a:r>
              <a:rPr lang="en-US" sz="2400" smtClean="0">
                <a:solidFill>
                  <a:srgbClr val="0000FF"/>
                </a:solidFill>
              </a:rPr>
              <a:t>#CCCCFF;</a:t>
            </a:r>
          </a:p>
          <a:p>
            <a:pPr eaLnBrk="1" hangingPunct="1">
              <a:lnSpc>
                <a:spcPct val="90000"/>
              </a:lnSpc>
              <a:buFontTx/>
              <a:buNone/>
            </a:pPr>
            <a:r>
              <a:rPr lang="en-US" sz="2400" smtClean="0">
                <a:solidFill>
                  <a:srgbClr val="CC0066"/>
                </a:solidFill>
              </a:rPr>
              <a:t>	</a:t>
            </a:r>
            <a:r>
              <a:rPr lang="en-US" sz="2400" smtClean="0">
                <a:solidFill>
                  <a:srgbClr val="660066"/>
                </a:solidFill>
              </a:rPr>
              <a:t>border-top</a:t>
            </a:r>
            <a:r>
              <a:rPr lang="en-US" sz="2400" smtClean="0">
                <a:solidFill>
                  <a:srgbClr val="CC0066"/>
                </a:solidFill>
              </a:rPr>
              <a:t>: </a:t>
            </a:r>
            <a:r>
              <a:rPr lang="en-US" sz="2400" smtClean="0">
                <a:solidFill>
                  <a:srgbClr val="0000FF"/>
                </a:solidFill>
              </a:rPr>
              <a:t>5px solid #444488;</a:t>
            </a:r>
          </a:p>
          <a:p>
            <a:pPr eaLnBrk="1" hangingPunct="1">
              <a:lnSpc>
                <a:spcPct val="90000"/>
              </a:lnSpc>
              <a:buFontTx/>
              <a:buNone/>
            </a:pPr>
            <a:r>
              <a:rPr lang="en-US" sz="2400" smtClean="0">
                <a:solidFill>
                  <a:srgbClr val="CC0066"/>
                </a:solidFill>
              </a:rPr>
              <a:t>	</a:t>
            </a:r>
            <a:r>
              <a:rPr lang="en-US" sz="2400" smtClean="0">
                <a:solidFill>
                  <a:srgbClr val="660066"/>
                </a:solidFill>
              </a:rPr>
              <a:t>text-align</a:t>
            </a:r>
            <a:r>
              <a:rPr lang="en-US" sz="2400" smtClean="0">
                <a:solidFill>
                  <a:srgbClr val="CC0066"/>
                </a:solidFill>
              </a:rPr>
              <a:t>: </a:t>
            </a:r>
            <a:r>
              <a:rPr lang="en-US" sz="2400" smtClean="0">
                <a:solidFill>
                  <a:srgbClr val="0000FF"/>
                </a:solidFill>
              </a:rPr>
              <a:t>center;</a:t>
            </a:r>
          </a:p>
          <a:p>
            <a:pPr eaLnBrk="1" hangingPunct="1">
              <a:lnSpc>
                <a:spcPct val="90000"/>
              </a:lnSpc>
              <a:buFontTx/>
              <a:buNone/>
            </a:pPr>
            <a:r>
              <a:rPr lang="en-US" sz="2400" smtClean="0">
                <a:solidFill>
                  <a:srgbClr val="CC0066"/>
                </a:solidFill>
              </a:rPr>
              <a:t>}</a:t>
            </a:r>
          </a:p>
        </p:txBody>
      </p:sp>
      <p:sp>
        <p:nvSpPr>
          <p:cNvPr id="70659" name="Rectangle 4"/>
          <p:cNvSpPr>
            <a:spLocks noGrp="1" noChangeArrowheads="1"/>
          </p:cNvSpPr>
          <p:nvPr>
            <p:ph type="body" sz="half" idx="2"/>
          </p:nvPr>
        </p:nvSpPr>
        <p:spPr>
          <a:xfrm>
            <a:off x="3352800" y="3810000"/>
            <a:ext cx="5257800" cy="533400"/>
          </a:xfrm>
          <a:solidFill>
            <a:schemeClr val="accent1"/>
          </a:solidFill>
        </p:spPr>
        <p:txBody>
          <a:bodyPr/>
          <a:lstStyle/>
          <a:p>
            <a:pPr algn="ctr" eaLnBrk="1" hangingPunct="1">
              <a:lnSpc>
                <a:spcPct val="90000"/>
              </a:lnSpc>
              <a:buFontTx/>
              <a:buNone/>
            </a:pPr>
            <a:r>
              <a:rPr lang="en-US" smtClean="0">
                <a:solidFill>
                  <a:schemeClr val="accent2"/>
                </a:solidFill>
              </a:rPr>
              <a:t>XHTML Guide</a:t>
            </a:r>
          </a:p>
        </p:txBody>
      </p:sp>
      <p:sp>
        <p:nvSpPr>
          <p:cNvPr id="70660" name="Rectangle 5"/>
          <p:cNvSpPr>
            <a:spLocks noChangeArrowheads="1"/>
          </p:cNvSpPr>
          <p:nvPr/>
        </p:nvSpPr>
        <p:spPr bwMode="auto">
          <a:xfrm>
            <a:off x="457200" y="1600200"/>
            <a:ext cx="8229600" cy="4953000"/>
          </a:xfrm>
          <a:prstGeom prst="rect">
            <a:avLst/>
          </a:prstGeom>
          <a:noFill/>
          <a:ln w="9525">
            <a:noFill/>
            <a:miter lim="800000"/>
            <a:headEnd/>
            <a:tailEnd/>
          </a:ln>
        </p:spPr>
        <p:txBody>
          <a:bodyPr/>
          <a:lstStyle/>
          <a:p>
            <a:pPr marL="342900" indent="-342900">
              <a:spcBef>
                <a:spcPct val="20000"/>
              </a:spcBef>
              <a:buFontTx/>
              <a:buChar char="•"/>
            </a:pPr>
            <a:r>
              <a:rPr lang="en-US" sz="2800"/>
              <a:t>Block elements (&lt;h1&gt;, &lt;h2&gt;, etc.) are designed to break the flow of the text.</a:t>
            </a:r>
          </a:p>
          <a:p>
            <a:pPr marL="342900" indent="-342900">
              <a:spcBef>
                <a:spcPct val="20000"/>
              </a:spcBef>
              <a:buFontTx/>
              <a:buChar char="•"/>
            </a:pPr>
            <a:r>
              <a:rPr lang="en-US" sz="2800"/>
              <a:t>By decorating these tags with horizontal lines, you can add attractive functionality.</a:t>
            </a:r>
          </a:p>
        </p:txBody>
      </p:sp>
      <p:sp>
        <p:nvSpPr>
          <p:cNvPr id="70661" name="Line 6"/>
          <p:cNvSpPr>
            <a:spLocks noChangeShapeType="1"/>
          </p:cNvSpPr>
          <p:nvPr/>
        </p:nvSpPr>
        <p:spPr bwMode="auto">
          <a:xfrm>
            <a:off x="3352800" y="3810000"/>
            <a:ext cx="5257800" cy="0"/>
          </a:xfrm>
          <a:prstGeom prst="line">
            <a:avLst/>
          </a:prstGeom>
          <a:noFill/>
          <a:ln w="50800">
            <a:solidFill>
              <a:srgbClr val="000080"/>
            </a:solidFill>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4800600" y="4267200"/>
            <a:ext cx="4114800" cy="914400"/>
          </a:xfrm>
          <a:prstGeom prst="rect">
            <a:avLst/>
          </a:prstGeom>
          <a:solidFill>
            <a:srgbClr val="808080"/>
          </a:solidFill>
          <a:ln w="9525">
            <a:noFill/>
            <a:miter lim="800000"/>
            <a:headEnd/>
            <a:tailEnd/>
          </a:ln>
        </p:spPr>
        <p:txBody>
          <a:bodyPr wrap="none" anchor="ctr"/>
          <a:lstStyle/>
          <a:p>
            <a:pPr>
              <a:spcBef>
                <a:spcPct val="50000"/>
              </a:spcBef>
            </a:pPr>
            <a:endParaRPr lang="en-US"/>
          </a:p>
        </p:txBody>
      </p:sp>
      <p:sp>
        <p:nvSpPr>
          <p:cNvPr id="71682" name="Rectangle 3"/>
          <p:cNvSpPr>
            <a:spLocks noGrp="1" noChangeArrowheads="1"/>
          </p:cNvSpPr>
          <p:nvPr>
            <p:ph type="title"/>
          </p:nvPr>
        </p:nvSpPr>
        <p:spPr/>
        <p:txBody>
          <a:bodyPr/>
          <a:lstStyle/>
          <a:p>
            <a:pPr eaLnBrk="1" hangingPunct="1"/>
            <a:r>
              <a:rPr lang="en-US" smtClean="0"/>
              <a:t>Decorating Block Elements</a:t>
            </a:r>
          </a:p>
        </p:txBody>
      </p:sp>
      <p:sp>
        <p:nvSpPr>
          <p:cNvPr id="71683" name="Rectangle 4"/>
          <p:cNvSpPr>
            <a:spLocks noGrp="1" noChangeArrowheads="1"/>
          </p:cNvSpPr>
          <p:nvPr>
            <p:ph type="body" sz="half" idx="1"/>
          </p:nvPr>
        </p:nvSpPr>
        <p:spPr>
          <a:xfrm>
            <a:off x="457200" y="1600200"/>
            <a:ext cx="4572000" cy="4525963"/>
          </a:xfrm>
        </p:spPr>
        <p:txBody>
          <a:bodyPr/>
          <a:lstStyle/>
          <a:p>
            <a:pPr eaLnBrk="1" hangingPunct="1">
              <a:lnSpc>
                <a:spcPct val="90000"/>
              </a:lnSpc>
              <a:buFontTx/>
              <a:buNone/>
            </a:pPr>
            <a:r>
              <a:rPr lang="en-US" sz="2400" smtClean="0">
                <a:solidFill>
                  <a:srgbClr val="CC0066"/>
                </a:solidFill>
              </a:rPr>
              <a:t>h2 {</a:t>
            </a:r>
          </a:p>
          <a:p>
            <a:pPr eaLnBrk="1" hangingPunct="1">
              <a:lnSpc>
                <a:spcPct val="90000"/>
              </a:lnSpc>
              <a:buFontTx/>
              <a:buNone/>
            </a:pPr>
            <a:r>
              <a:rPr lang="en-US" sz="2400" smtClean="0">
                <a:solidFill>
                  <a:srgbClr val="CC0066"/>
                </a:solidFill>
              </a:rPr>
              <a:t>	</a:t>
            </a:r>
            <a:r>
              <a:rPr lang="en-US" sz="2400" smtClean="0">
                <a:solidFill>
                  <a:srgbClr val="660066"/>
                </a:solidFill>
              </a:rPr>
              <a:t>float</a:t>
            </a:r>
            <a:r>
              <a:rPr lang="en-US" sz="2400" smtClean="0">
                <a:solidFill>
                  <a:srgbClr val="CC0066"/>
                </a:solidFill>
              </a:rPr>
              <a:t>: </a:t>
            </a:r>
            <a:r>
              <a:rPr lang="en-US" sz="2400" smtClean="0">
                <a:solidFill>
                  <a:srgbClr val="0000FF"/>
                </a:solidFill>
              </a:rPr>
              <a:t>left;</a:t>
            </a:r>
          </a:p>
          <a:p>
            <a:pPr eaLnBrk="1" hangingPunct="1">
              <a:lnSpc>
                <a:spcPct val="90000"/>
              </a:lnSpc>
              <a:buFontTx/>
              <a:buNone/>
            </a:pPr>
            <a:r>
              <a:rPr lang="en-US" sz="2400" smtClean="0">
                <a:solidFill>
                  <a:srgbClr val="CC0066"/>
                </a:solidFill>
              </a:rPr>
              <a:t>	</a:t>
            </a:r>
            <a:r>
              <a:rPr lang="en-US" sz="2400" smtClean="0">
                <a:solidFill>
                  <a:srgbClr val="660066"/>
                </a:solidFill>
              </a:rPr>
              <a:t>padding</a:t>
            </a:r>
            <a:r>
              <a:rPr lang="en-US" sz="2400" smtClean="0">
                <a:solidFill>
                  <a:srgbClr val="CC0066"/>
                </a:solidFill>
              </a:rPr>
              <a:t>: </a:t>
            </a:r>
            <a:r>
              <a:rPr lang="en-US" sz="2400" smtClean="0">
                <a:solidFill>
                  <a:srgbClr val="0000FF"/>
                </a:solidFill>
              </a:rPr>
              <a:t>5px 50px 4px 25px;</a:t>
            </a:r>
          </a:p>
          <a:p>
            <a:pPr eaLnBrk="1" hangingPunct="1">
              <a:lnSpc>
                <a:spcPct val="90000"/>
              </a:lnSpc>
              <a:buFontTx/>
              <a:buNone/>
            </a:pPr>
            <a:r>
              <a:rPr lang="en-US" sz="2400" smtClean="0">
                <a:solidFill>
                  <a:srgbClr val="CC0066"/>
                </a:solidFill>
              </a:rPr>
              <a:t>	</a:t>
            </a:r>
            <a:r>
              <a:rPr lang="en-US" sz="2400" smtClean="0">
                <a:solidFill>
                  <a:srgbClr val="660066"/>
                </a:solidFill>
              </a:rPr>
              <a:t>margin</a:t>
            </a:r>
            <a:r>
              <a:rPr lang="en-US" sz="2400" smtClean="0">
                <a:solidFill>
                  <a:srgbClr val="CC0066"/>
                </a:solidFill>
              </a:rPr>
              <a:t>: </a:t>
            </a:r>
            <a:r>
              <a:rPr lang="en-US" sz="2400" smtClean="0">
                <a:solidFill>
                  <a:srgbClr val="0000FF"/>
                </a:solidFill>
              </a:rPr>
              <a:t>0px 0px 10px 0px;</a:t>
            </a:r>
          </a:p>
          <a:p>
            <a:pPr eaLnBrk="1" hangingPunct="1">
              <a:lnSpc>
                <a:spcPct val="90000"/>
              </a:lnSpc>
              <a:buFontTx/>
              <a:buNone/>
            </a:pPr>
            <a:r>
              <a:rPr lang="en-US" sz="2400" smtClean="0">
                <a:solidFill>
                  <a:srgbClr val="CC0066"/>
                </a:solidFill>
              </a:rPr>
              <a:t>	</a:t>
            </a:r>
            <a:r>
              <a:rPr lang="en-US" sz="2400" smtClean="0">
                <a:solidFill>
                  <a:srgbClr val="660066"/>
                </a:solidFill>
              </a:rPr>
              <a:t>background-color</a:t>
            </a:r>
            <a:r>
              <a:rPr lang="en-US" sz="2400" smtClean="0">
                <a:solidFill>
                  <a:srgbClr val="CC0066"/>
                </a:solidFill>
              </a:rPr>
              <a:t>: </a:t>
            </a:r>
            <a:r>
              <a:rPr lang="en-US" sz="2400" smtClean="0">
                <a:solidFill>
                  <a:srgbClr val="0000FF"/>
                </a:solidFill>
              </a:rPr>
              <a:t>#888888;</a:t>
            </a:r>
          </a:p>
          <a:p>
            <a:pPr eaLnBrk="1" hangingPunct="1">
              <a:lnSpc>
                <a:spcPct val="90000"/>
              </a:lnSpc>
              <a:buFontTx/>
              <a:buNone/>
            </a:pPr>
            <a:r>
              <a:rPr lang="en-US" sz="2400" smtClean="0">
                <a:solidFill>
                  <a:srgbClr val="CC0066"/>
                </a:solidFill>
              </a:rPr>
              <a:t>	</a:t>
            </a:r>
            <a:r>
              <a:rPr lang="en-US" sz="2400" smtClean="0">
                <a:solidFill>
                  <a:srgbClr val="660066"/>
                </a:solidFill>
              </a:rPr>
              <a:t>color</a:t>
            </a:r>
            <a:r>
              <a:rPr lang="en-US" sz="2400" smtClean="0">
                <a:solidFill>
                  <a:srgbClr val="CC0066"/>
                </a:solidFill>
              </a:rPr>
              <a:t>: </a:t>
            </a:r>
            <a:r>
              <a:rPr lang="en-US" sz="2400" smtClean="0">
                <a:solidFill>
                  <a:srgbClr val="0000FF"/>
                </a:solidFill>
              </a:rPr>
              <a:t>#FFFFFF;</a:t>
            </a:r>
          </a:p>
          <a:p>
            <a:pPr eaLnBrk="1" hangingPunct="1">
              <a:lnSpc>
                <a:spcPct val="90000"/>
              </a:lnSpc>
              <a:buFontTx/>
              <a:buNone/>
            </a:pPr>
            <a:r>
              <a:rPr lang="en-US" sz="2400" smtClean="0">
                <a:solidFill>
                  <a:srgbClr val="CC0066"/>
                </a:solidFill>
              </a:rPr>
              <a:t>}</a:t>
            </a:r>
          </a:p>
        </p:txBody>
      </p:sp>
      <p:sp>
        <p:nvSpPr>
          <p:cNvPr id="71684" name="Rectangle 5"/>
          <p:cNvSpPr>
            <a:spLocks noGrp="1" noChangeArrowheads="1"/>
          </p:cNvSpPr>
          <p:nvPr>
            <p:ph type="body" sz="half" idx="2"/>
          </p:nvPr>
        </p:nvSpPr>
        <p:spPr>
          <a:xfrm>
            <a:off x="4876800" y="1600200"/>
            <a:ext cx="3810000" cy="2057400"/>
          </a:xfrm>
        </p:spPr>
        <p:txBody>
          <a:bodyPr/>
          <a:lstStyle/>
          <a:p>
            <a:pPr eaLnBrk="1" hangingPunct="1">
              <a:lnSpc>
                <a:spcPct val="80000"/>
              </a:lnSpc>
            </a:pPr>
            <a:r>
              <a:rPr lang="en-US" sz="2400" smtClean="0"/>
              <a:t>Float left </a:t>
            </a:r>
            <a:r>
              <a:rPr lang="en-US" sz="2400" smtClean="0">
                <a:sym typeface="Wingdings" pitchFamily="2" charset="2"/>
              </a:rPr>
              <a:t> </a:t>
            </a:r>
          </a:p>
          <a:p>
            <a:pPr lvl="1" eaLnBrk="1" hangingPunct="1">
              <a:lnSpc>
                <a:spcPct val="80000"/>
              </a:lnSpc>
            </a:pPr>
            <a:r>
              <a:rPr lang="en-US" sz="2000" smtClean="0">
                <a:sym typeface="Wingdings" pitchFamily="2" charset="2"/>
              </a:rPr>
              <a:t>flows left to right</a:t>
            </a:r>
          </a:p>
          <a:p>
            <a:pPr lvl="1" eaLnBrk="1" hangingPunct="1">
              <a:lnSpc>
                <a:spcPct val="80000"/>
              </a:lnSpc>
            </a:pPr>
            <a:r>
              <a:rPr lang="en-US" sz="2000" smtClean="0">
                <a:sym typeface="Wingdings" pitchFamily="2" charset="2"/>
              </a:rPr>
              <a:t>won’t take up all the horizontal space</a:t>
            </a:r>
          </a:p>
          <a:p>
            <a:pPr eaLnBrk="1" hangingPunct="1">
              <a:lnSpc>
                <a:spcPct val="80000"/>
              </a:lnSpc>
            </a:pPr>
            <a:r>
              <a:rPr lang="en-US" sz="2400" smtClean="0">
                <a:sym typeface="Wingdings" pitchFamily="2" charset="2"/>
              </a:rPr>
              <a:t>Padding &amp; Margin: </a:t>
            </a:r>
            <a:br>
              <a:rPr lang="en-US" sz="2400" smtClean="0">
                <a:sym typeface="Wingdings" pitchFamily="2" charset="2"/>
              </a:rPr>
            </a:br>
            <a:r>
              <a:rPr lang="en-US" sz="2400" smtClean="0">
                <a:sym typeface="Wingdings" pitchFamily="2" charset="2"/>
              </a:rPr>
              <a:t>top  right  bottom  left;</a:t>
            </a:r>
            <a:endParaRPr lang="en-US" sz="2400" smtClean="0"/>
          </a:p>
        </p:txBody>
      </p:sp>
      <p:sp>
        <p:nvSpPr>
          <p:cNvPr id="71685" name="Text Box 6"/>
          <p:cNvSpPr txBox="1">
            <a:spLocks noChangeArrowheads="1"/>
          </p:cNvSpPr>
          <p:nvPr/>
        </p:nvSpPr>
        <p:spPr bwMode="auto">
          <a:xfrm>
            <a:off x="5410200" y="4419600"/>
            <a:ext cx="2590800" cy="579438"/>
          </a:xfrm>
          <a:prstGeom prst="rect">
            <a:avLst/>
          </a:prstGeom>
          <a:noFill/>
          <a:ln w="9525">
            <a:noFill/>
            <a:miter lim="800000"/>
            <a:headEnd/>
            <a:tailEnd/>
          </a:ln>
        </p:spPr>
        <p:txBody>
          <a:bodyPr>
            <a:spAutoFit/>
          </a:bodyPr>
          <a:lstStyle/>
          <a:p>
            <a:pPr>
              <a:spcBef>
                <a:spcPct val="50000"/>
              </a:spcBef>
            </a:pPr>
            <a:r>
              <a:rPr lang="en-US" sz="3200">
                <a:solidFill>
                  <a:schemeClr val="bg1"/>
                </a:solidFill>
              </a:rPr>
              <a:t>Heading 2</a:t>
            </a:r>
          </a:p>
        </p:txBody>
      </p:sp>
      <p:sp>
        <p:nvSpPr>
          <p:cNvPr id="71686" name="Text Box 7"/>
          <p:cNvSpPr txBox="1">
            <a:spLocks noChangeArrowheads="1"/>
          </p:cNvSpPr>
          <p:nvPr/>
        </p:nvSpPr>
        <p:spPr bwMode="auto">
          <a:xfrm>
            <a:off x="5943600" y="5181600"/>
            <a:ext cx="762000" cy="366713"/>
          </a:xfrm>
          <a:prstGeom prst="rect">
            <a:avLst/>
          </a:prstGeom>
          <a:noFill/>
          <a:ln w="9525">
            <a:noFill/>
            <a:miter lim="800000"/>
            <a:headEnd/>
            <a:tailEnd/>
          </a:ln>
        </p:spPr>
        <p:txBody>
          <a:bodyPr>
            <a:spAutoFit/>
          </a:bodyPr>
          <a:lstStyle/>
          <a:p>
            <a:pPr>
              <a:spcBef>
                <a:spcPct val="50000"/>
              </a:spcBef>
            </a:pPr>
            <a:r>
              <a:rPr lang="en-US"/>
              <a:t>10px</a:t>
            </a:r>
          </a:p>
        </p:txBody>
      </p:sp>
      <p:sp>
        <p:nvSpPr>
          <p:cNvPr id="71687" name="Line 8"/>
          <p:cNvSpPr>
            <a:spLocks noChangeShapeType="1"/>
          </p:cNvSpPr>
          <p:nvPr/>
        </p:nvSpPr>
        <p:spPr bwMode="auto">
          <a:xfrm>
            <a:off x="5943600" y="5181600"/>
            <a:ext cx="0" cy="381000"/>
          </a:xfrm>
          <a:prstGeom prst="line">
            <a:avLst/>
          </a:prstGeom>
          <a:noFill/>
          <a:ln w="9525">
            <a:solidFill>
              <a:schemeClr val="tx1"/>
            </a:solidFill>
            <a:round/>
            <a:headEnd type="triangle" w="med" len="med"/>
            <a:tailEnd type="triangle" w="med" len="med"/>
          </a:ln>
        </p:spPr>
        <p:txBody>
          <a:bodyPr/>
          <a:lstStyle/>
          <a:p>
            <a:endParaRPr lang="en-US"/>
          </a:p>
        </p:txBody>
      </p:sp>
      <p:sp>
        <p:nvSpPr>
          <p:cNvPr id="71688" name="Line 9"/>
          <p:cNvSpPr>
            <a:spLocks noChangeShapeType="1"/>
          </p:cNvSpPr>
          <p:nvPr/>
        </p:nvSpPr>
        <p:spPr bwMode="auto">
          <a:xfrm>
            <a:off x="6248400" y="4953000"/>
            <a:ext cx="0" cy="228600"/>
          </a:xfrm>
          <a:prstGeom prst="line">
            <a:avLst/>
          </a:prstGeom>
          <a:noFill/>
          <a:ln w="9525">
            <a:solidFill>
              <a:schemeClr val="tx1"/>
            </a:solidFill>
            <a:round/>
            <a:headEnd type="triangle" w="med" len="med"/>
            <a:tailEnd type="triangle" w="med" len="med"/>
          </a:ln>
        </p:spPr>
        <p:txBody>
          <a:bodyPr/>
          <a:lstStyle/>
          <a:p>
            <a:endParaRPr lang="en-US"/>
          </a:p>
        </p:txBody>
      </p:sp>
      <p:sp>
        <p:nvSpPr>
          <p:cNvPr id="71689" name="Line 10"/>
          <p:cNvSpPr>
            <a:spLocks noChangeShapeType="1"/>
          </p:cNvSpPr>
          <p:nvPr/>
        </p:nvSpPr>
        <p:spPr bwMode="auto">
          <a:xfrm>
            <a:off x="6172200" y="4267200"/>
            <a:ext cx="0" cy="228600"/>
          </a:xfrm>
          <a:prstGeom prst="line">
            <a:avLst/>
          </a:prstGeom>
          <a:noFill/>
          <a:ln w="9525">
            <a:solidFill>
              <a:schemeClr val="tx1"/>
            </a:solidFill>
            <a:round/>
            <a:headEnd type="triangle" w="med" len="med"/>
            <a:tailEnd type="triangle" w="med" len="med"/>
          </a:ln>
        </p:spPr>
        <p:txBody>
          <a:bodyPr/>
          <a:lstStyle/>
          <a:p>
            <a:endParaRPr lang="en-US"/>
          </a:p>
        </p:txBody>
      </p:sp>
      <p:sp>
        <p:nvSpPr>
          <p:cNvPr id="71690" name="Line 11"/>
          <p:cNvSpPr>
            <a:spLocks noChangeShapeType="1"/>
          </p:cNvSpPr>
          <p:nvPr/>
        </p:nvSpPr>
        <p:spPr bwMode="auto">
          <a:xfrm>
            <a:off x="4800600" y="4724400"/>
            <a:ext cx="685800" cy="0"/>
          </a:xfrm>
          <a:prstGeom prst="line">
            <a:avLst/>
          </a:prstGeom>
          <a:noFill/>
          <a:ln w="9525">
            <a:solidFill>
              <a:schemeClr val="tx1"/>
            </a:solidFill>
            <a:round/>
            <a:headEnd type="triangle" w="med" len="med"/>
            <a:tailEnd type="triangle" w="med" len="med"/>
          </a:ln>
        </p:spPr>
        <p:txBody>
          <a:bodyPr/>
          <a:lstStyle/>
          <a:p>
            <a:endParaRPr lang="en-US"/>
          </a:p>
        </p:txBody>
      </p:sp>
      <p:sp>
        <p:nvSpPr>
          <p:cNvPr id="71691" name="Line 12"/>
          <p:cNvSpPr>
            <a:spLocks noChangeShapeType="1"/>
          </p:cNvSpPr>
          <p:nvPr/>
        </p:nvSpPr>
        <p:spPr bwMode="auto">
          <a:xfrm>
            <a:off x="7391400" y="4648200"/>
            <a:ext cx="1524000" cy="0"/>
          </a:xfrm>
          <a:prstGeom prst="line">
            <a:avLst/>
          </a:prstGeom>
          <a:noFill/>
          <a:ln w="9525">
            <a:solidFill>
              <a:schemeClr val="tx1"/>
            </a:solidFill>
            <a:round/>
            <a:headEnd type="triangle" w="med" len="med"/>
            <a:tailEnd type="triangle" w="med" len="med"/>
          </a:ln>
        </p:spPr>
        <p:txBody>
          <a:bodyPr/>
          <a:lstStyle/>
          <a:p>
            <a:endParaRPr lang="en-US"/>
          </a:p>
        </p:txBody>
      </p:sp>
      <p:sp>
        <p:nvSpPr>
          <p:cNvPr id="71692" name="Text Box 13"/>
          <p:cNvSpPr txBox="1">
            <a:spLocks noChangeArrowheads="1"/>
          </p:cNvSpPr>
          <p:nvPr/>
        </p:nvSpPr>
        <p:spPr bwMode="auto">
          <a:xfrm>
            <a:off x="4800600" y="4343400"/>
            <a:ext cx="762000" cy="366713"/>
          </a:xfrm>
          <a:prstGeom prst="rect">
            <a:avLst/>
          </a:prstGeom>
          <a:noFill/>
          <a:ln w="9525">
            <a:noFill/>
            <a:miter lim="800000"/>
            <a:headEnd/>
            <a:tailEnd/>
          </a:ln>
        </p:spPr>
        <p:txBody>
          <a:bodyPr>
            <a:spAutoFit/>
          </a:bodyPr>
          <a:lstStyle/>
          <a:p>
            <a:pPr>
              <a:spcBef>
                <a:spcPct val="50000"/>
              </a:spcBef>
            </a:pPr>
            <a:r>
              <a:rPr lang="en-US"/>
              <a:t>25px</a:t>
            </a:r>
          </a:p>
        </p:txBody>
      </p:sp>
      <p:sp>
        <p:nvSpPr>
          <p:cNvPr id="71693" name="Text Box 14"/>
          <p:cNvSpPr txBox="1">
            <a:spLocks noChangeArrowheads="1"/>
          </p:cNvSpPr>
          <p:nvPr/>
        </p:nvSpPr>
        <p:spPr bwMode="auto">
          <a:xfrm>
            <a:off x="6248400" y="4800600"/>
            <a:ext cx="762000" cy="366713"/>
          </a:xfrm>
          <a:prstGeom prst="rect">
            <a:avLst/>
          </a:prstGeom>
          <a:noFill/>
          <a:ln w="9525">
            <a:noFill/>
            <a:miter lim="800000"/>
            <a:headEnd/>
            <a:tailEnd/>
          </a:ln>
        </p:spPr>
        <p:txBody>
          <a:bodyPr>
            <a:spAutoFit/>
          </a:bodyPr>
          <a:lstStyle/>
          <a:p>
            <a:pPr>
              <a:spcBef>
                <a:spcPct val="50000"/>
              </a:spcBef>
            </a:pPr>
            <a:r>
              <a:rPr lang="en-US"/>
              <a:t>4px</a:t>
            </a:r>
          </a:p>
        </p:txBody>
      </p:sp>
      <p:sp>
        <p:nvSpPr>
          <p:cNvPr id="71694" name="Text Box 15"/>
          <p:cNvSpPr txBox="1">
            <a:spLocks noChangeArrowheads="1"/>
          </p:cNvSpPr>
          <p:nvPr/>
        </p:nvSpPr>
        <p:spPr bwMode="auto">
          <a:xfrm>
            <a:off x="6248400" y="4191000"/>
            <a:ext cx="762000" cy="366713"/>
          </a:xfrm>
          <a:prstGeom prst="rect">
            <a:avLst/>
          </a:prstGeom>
          <a:noFill/>
          <a:ln w="9525">
            <a:noFill/>
            <a:miter lim="800000"/>
            <a:headEnd/>
            <a:tailEnd/>
          </a:ln>
        </p:spPr>
        <p:txBody>
          <a:bodyPr>
            <a:spAutoFit/>
          </a:bodyPr>
          <a:lstStyle/>
          <a:p>
            <a:pPr>
              <a:spcBef>
                <a:spcPct val="50000"/>
              </a:spcBef>
            </a:pPr>
            <a:r>
              <a:rPr lang="en-US"/>
              <a:t>5px</a:t>
            </a:r>
          </a:p>
        </p:txBody>
      </p:sp>
      <p:sp>
        <p:nvSpPr>
          <p:cNvPr id="71695" name="Text Box 16"/>
          <p:cNvSpPr txBox="1">
            <a:spLocks noChangeArrowheads="1"/>
          </p:cNvSpPr>
          <p:nvPr/>
        </p:nvSpPr>
        <p:spPr bwMode="auto">
          <a:xfrm>
            <a:off x="7772400" y="4267200"/>
            <a:ext cx="762000" cy="366713"/>
          </a:xfrm>
          <a:prstGeom prst="rect">
            <a:avLst/>
          </a:prstGeom>
          <a:noFill/>
          <a:ln w="9525">
            <a:noFill/>
            <a:miter lim="800000"/>
            <a:headEnd/>
            <a:tailEnd/>
          </a:ln>
        </p:spPr>
        <p:txBody>
          <a:bodyPr>
            <a:spAutoFit/>
          </a:bodyPr>
          <a:lstStyle/>
          <a:p>
            <a:pPr>
              <a:spcBef>
                <a:spcPct val="50000"/>
              </a:spcBef>
            </a:pPr>
            <a:r>
              <a:rPr lang="en-US"/>
              <a:t>50px</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mtClean="0"/>
              <a:t>Decorating Block Elements</a:t>
            </a:r>
          </a:p>
        </p:txBody>
      </p:sp>
      <p:sp>
        <p:nvSpPr>
          <p:cNvPr id="72706" name="Rectangle 3"/>
          <p:cNvSpPr>
            <a:spLocks noGrp="1" noChangeArrowheads="1"/>
          </p:cNvSpPr>
          <p:nvPr>
            <p:ph type="body" idx="1"/>
          </p:nvPr>
        </p:nvSpPr>
        <p:spPr/>
        <p:txBody>
          <a:bodyPr/>
          <a:lstStyle/>
          <a:p>
            <a:pPr eaLnBrk="1" hangingPunct="1">
              <a:buFontTx/>
              <a:buNone/>
            </a:pPr>
            <a:r>
              <a:rPr lang="en-US" sz="2400" smtClean="0">
                <a:solidFill>
                  <a:srgbClr val="CC0066"/>
                </a:solidFill>
              </a:rPr>
              <a:t>h3 {</a:t>
            </a:r>
          </a:p>
          <a:p>
            <a:pPr eaLnBrk="1" hangingPunct="1">
              <a:buFontTx/>
              <a:buNone/>
            </a:pPr>
            <a:r>
              <a:rPr lang="en-US" sz="2400" smtClean="0">
                <a:solidFill>
                  <a:srgbClr val="CC0066"/>
                </a:solidFill>
              </a:rPr>
              <a:t>	</a:t>
            </a:r>
            <a:r>
              <a:rPr lang="en-US" sz="2400" smtClean="0">
                <a:solidFill>
                  <a:srgbClr val="660066"/>
                </a:solidFill>
              </a:rPr>
              <a:t>clear</a:t>
            </a:r>
            <a:r>
              <a:rPr lang="en-US" sz="2400" smtClean="0">
                <a:solidFill>
                  <a:srgbClr val="CC0066"/>
                </a:solidFill>
              </a:rPr>
              <a:t>: </a:t>
            </a:r>
            <a:r>
              <a:rPr lang="en-US" sz="2400" smtClean="0">
                <a:solidFill>
                  <a:srgbClr val="0000FF"/>
                </a:solidFill>
              </a:rPr>
              <a:t>both;</a:t>
            </a:r>
            <a:r>
              <a:rPr lang="en-US" sz="2400" smtClean="0">
                <a:solidFill>
                  <a:srgbClr val="CC0066"/>
                </a:solidFill>
              </a:rPr>
              <a:t>  </a:t>
            </a:r>
            <a:r>
              <a:rPr lang="en-US" sz="2400" smtClean="0">
                <a:solidFill>
                  <a:schemeClr val="bg2"/>
                </a:solidFill>
              </a:rPr>
              <a:t>/* Used to clear any floating elements */</a:t>
            </a:r>
          </a:p>
          <a:p>
            <a:pPr eaLnBrk="1" hangingPunct="1">
              <a:buFontTx/>
              <a:buNone/>
            </a:pPr>
            <a:r>
              <a:rPr lang="en-US" sz="2400" smtClean="0">
                <a:solidFill>
                  <a:srgbClr val="CC0066"/>
                </a:solidFill>
              </a:rPr>
              <a:t>	</a:t>
            </a:r>
            <a:r>
              <a:rPr lang="en-US" sz="2400" smtClean="0">
                <a:solidFill>
                  <a:srgbClr val="660066"/>
                </a:solidFill>
              </a:rPr>
              <a:t>margin</a:t>
            </a:r>
            <a:r>
              <a:rPr lang="en-US" sz="2400" smtClean="0">
                <a:solidFill>
                  <a:srgbClr val="CC0066"/>
                </a:solidFill>
              </a:rPr>
              <a:t>: </a:t>
            </a:r>
            <a:r>
              <a:rPr lang="en-US" sz="2400" smtClean="0">
                <a:solidFill>
                  <a:srgbClr val="0000FF"/>
                </a:solidFill>
              </a:rPr>
              <a:t>0px</a:t>
            </a:r>
            <a:r>
              <a:rPr lang="en-US" sz="2400" smtClean="0">
                <a:solidFill>
                  <a:srgbClr val="CC0066"/>
                </a:solidFill>
              </a:rPr>
              <a:t>;  </a:t>
            </a:r>
            <a:r>
              <a:rPr lang="en-US" sz="2400" smtClean="0">
                <a:solidFill>
                  <a:schemeClr val="bg2"/>
                </a:solidFill>
              </a:rPr>
              <a:t>/* Removes top and bottom blank space*/</a:t>
            </a:r>
          </a:p>
          <a:p>
            <a:pPr eaLnBrk="1" hangingPunct="1">
              <a:buFontTx/>
              <a:buNone/>
            </a:pPr>
            <a:r>
              <a:rPr lang="en-US" sz="2400" smtClean="0">
                <a:solidFill>
                  <a:srgbClr val="CC0066"/>
                </a:solidFill>
              </a:rPr>
              <a:t>	</a:t>
            </a:r>
            <a:r>
              <a:rPr lang="en-US" sz="2400" smtClean="0">
                <a:solidFill>
                  <a:srgbClr val="660066"/>
                </a:solidFill>
              </a:rPr>
              <a:t>color</a:t>
            </a:r>
            <a:r>
              <a:rPr lang="en-US" sz="2400" smtClean="0">
                <a:solidFill>
                  <a:srgbClr val="CC0066"/>
                </a:solidFill>
              </a:rPr>
              <a:t>: </a:t>
            </a:r>
            <a:r>
              <a:rPr lang="en-US" sz="2400" smtClean="0">
                <a:solidFill>
                  <a:srgbClr val="0000FF"/>
                </a:solidFill>
              </a:rPr>
              <a:t>#666666</a:t>
            </a:r>
            <a:r>
              <a:rPr lang="en-US" sz="2400" smtClean="0">
                <a:solidFill>
                  <a:srgbClr val="CC0066"/>
                </a:solidFill>
              </a:rPr>
              <a:t>;</a:t>
            </a:r>
          </a:p>
          <a:p>
            <a:pPr eaLnBrk="1" hangingPunct="1">
              <a:buFontTx/>
              <a:buNone/>
            </a:pPr>
            <a:r>
              <a:rPr lang="en-US" sz="2400" smtClean="0">
                <a:solidFill>
                  <a:srgbClr val="CC0066"/>
                </a:solidFill>
              </a:rPr>
              <a:t>	</a:t>
            </a:r>
            <a:r>
              <a:rPr lang="en-US" sz="2400" smtClean="0">
                <a:solidFill>
                  <a:srgbClr val="660066"/>
                </a:solidFill>
              </a:rPr>
              <a:t>border-bottom</a:t>
            </a:r>
            <a:r>
              <a:rPr lang="en-US" sz="2400" smtClean="0">
                <a:solidFill>
                  <a:srgbClr val="CC0066"/>
                </a:solidFill>
              </a:rPr>
              <a:t>: </a:t>
            </a:r>
            <a:r>
              <a:rPr lang="en-US" sz="2400" smtClean="0">
                <a:solidFill>
                  <a:srgbClr val="0000FF"/>
                </a:solidFill>
              </a:rPr>
              <a:t>1px solid #888888</a:t>
            </a:r>
            <a:r>
              <a:rPr lang="en-US" sz="2400" smtClean="0">
                <a:solidFill>
                  <a:srgbClr val="CC0066"/>
                </a:solidFill>
              </a:rPr>
              <a:t>;</a:t>
            </a:r>
          </a:p>
          <a:p>
            <a:pPr eaLnBrk="1" hangingPunct="1">
              <a:buFontTx/>
              <a:buNone/>
            </a:pPr>
            <a:r>
              <a:rPr lang="en-US" sz="2400" smtClean="0">
                <a:solidFill>
                  <a:srgbClr val="CC0066"/>
                </a:solidFill>
              </a:rPr>
              <a:t>}</a:t>
            </a:r>
          </a:p>
        </p:txBody>
      </p:sp>
      <p:sp>
        <p:nvSpPr>
          <p:cNvPr id="72707" name="Text Box 4"/>
          <p:cNvSpPr txBox="1">
            <a:spLocks noChangeArrowheads="1"/>
          </p:cNvSpPr>
          <p:nvPr/>
        </p:nvSpPr>
        <p:spPr bwMode="auto">
          <a:xfrm>
            <a:off x="1295400" y="5029200"/>
            <a:ext cx="5791200" cy="641350"/>
          </a:xfrm>
          <a:prstGeom prst="rect">
            <a:avLst/>
          </a:prstGeom>
          <a:noFill/>
          <a:ln w="9525">
            <a:noFill/>
            <a:miter lim="800000"/>
            <a:headEnd/>
            <a:tailEnd/>
          </a:ln>
        </p:spPr>
        <p:txBody>
          <a:bodyPr>
            <a:spAutoFit/>
          </a:bodyPr>
          <a:lstStyle/>
          <a:p>
            <a:pPr>
              <a:spcBef>
                <a:spcPct val="50000"/>
              </a:spcBef>
            </a:pPr>
            <a:r>
              <a:rPr lang="en-US" sz="3600" b="1">
                <a:solidFill>
                  <a:schemeClr val="bg2"/>
                </a:solidFill>
              </a:rPr>
              <a:t>Heading 3</a:t>
            </a:r>
          </a:p>
        </p:txBody>
      </p:sp>
      <p:sp>
        <p:nvSpPr>
          <p:cNvPr id="72708" name="Line 5"/>
          <p:cNvSpPr>
            <a:spLocks noChangeShapeType="1"/>
          </p:cNvSpPr>
          <p:nvPr/>
        </p:nvSpPr>
        <p:spPr bwMode="auto">
          <a:xfrm>
            <a:off x="1371600" y="5638800"/>
            <a:ext cx="6705600" cy="0"/>
          </a:xfrm>
          <a:prstGeom prst="line">
            <a:avLst/>
          </a:prstGeom>
          <a:noFill/>
          <a:ln w="31750">
            <a:solidFill>
              <a:srgbClr val="4D4D4D"/>
            </a:solidFill>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smtClean="0"/>
              <a:t>Creating Paragraph Indents</a:t>
            </a:r>
          </a:p>
        </p:txBody>
      </p:sp>
      <p:sp>
        <p:nvSpPr>
          <p:cNvPr id="73730" name="Rectangle 3"/>
          <p:cNvSpPr>
            <a:spLocks noGrp="1" noChangeArrowheads="1"/>
          </p:cNvSpPr>
          <p:nvPr>
            <p:ph type="body" sz="half" idx="1"/>
          </p:nvPr>
        </p:nvSpPr>
        <p:spPr>
          <a:xfrm>
            <a:off x="457200" y="3810000"/>
            <a:ext cx="4038600" cy="2316163"/>
          </a:xfrm>
        </p:spPr>
        <p:txBody>
          <a:bodyPr/>
          <a:lstStyle/>
          <a:p>
            <a:pPr eaLnBrk="1" hangingPunct="1">
              <a:lnSpc>
                <a:spcPct val="90000"/>
              </a:lnSpc>
              <a:buFontTx/>
              <a:buNone/>
            </a:pPr>
            <a:r>
              <a:rPr lang="en-US" smtClean="0">
                <a:solidFill>
                  <a:srgbClr val="CC0066"/>
                </a:solidFill>
              </a:rPr>
              <a:t>p {</a:t>
            </a:r>
          </a:p>
          <a:p>
            <a:pPr eaLnBrk="1" hangingPunct="1">
              <a:lnSpc>
                <a:spcPct val="90000"/>
              </a:lnSpc>
              <a:buFontTx/>
              <a:buNone/>
            </a:pPr>
            <a:r>
              <a:rPr lang="en-US" smtClean="0">
                <a:solidFill>
                  <a:srgbClr val="CC0066"/>
                </a:solidFill>
              </a:rPr>
              <a:t>	</a:t>
            </a:r>
            <a:r>
              <a:rPr lang="en-US" smtClean="0">
                <a:solidFill>
                  <a:srgbClr val="660066"/>
                </a:solidFill>
              </a:rPr>
              <a:t>text-indent</a:t>
            </a:r>
            <a:r>
              <a:rPr lang="en-US" smtClean="0">
                <a:solidFill>
                  <a:srgbClr val="CC0066"/>
                </a:solidFill>
              </a:rPr>
              <a:t>: </a:t>
            </a:r>
            <a:r>
              <a:rPr lang="en-US" smtClean="0">
                <a:solidFill>
                  <a:srgbClr val="0000FF"/>
                </a:solidFill>
              </a:rPr>
              <a:t>10px</a:t>
            </a:r>
            <a:r>
              <a:rPr lang="en-US" smtClean="0">
                <a:solidFill>
                  <a:srgbClr val="CC0066"/>
                </a:solidFill>
              </a:rPr>
              <a:t>;</a:t>
            </a:r>
          </a:p>
          <a:p>
            <a:pPr eaLnBrk="1" hangingPunct="1">
              <a:lnSpc>
                <a:spcPct val="90000"/>
              </a:lnSpc>
              <a:buFontTx/>
              <a:buNone/>
            </a:pPr>
            <a:r>
              <a:rPr lang="en-US" smtClean="0">
                <a:solidFill>
                  <a:srgbClr val="CC0066"/>
                </a:solidFill>
              </a:rPr>
              <a:t>	</a:t>
            </a:r>
            <a:r>
              <a:rPr lang="en-US" smtClean="0">
                <a:solidFill>
                  <a:srgbClr val="660066"/>
                </a:solidFill>
              </a:rPr>
              <a:t>margin</a:t>
            </a:r>
            <a:r>
              <a:rPr lang="en-US" smtClean="0">
                <a:solidFill>
                  <a:srgbClr val="CC0066"/>
                </a:solidFill>
              </a:rPr>
              <a:t>: </a:t>
            </a:r>
            <a:r>
              <a:rPr lang="en-US" smtClean="0">
                <a:solidFill>
                  <a:srgbClr val="0000FF"/>
                </a:solidFill>
              </a:rPr>
              <a:t>6px 0px</a:t>
            </a:r>
            <a:r>
              <a:rPr lang="en-US" smtClean="0">
                <a:solidFill>
                  <a:srgbClr val="CC0066"/>
                </a:solidFill>
              </a:rPr>
              <a:t>;</a:t>
            </a:r>
          </a:p>
          <a:p>
            <a:pPr eaLnBrk="1" hangingPunct="1">
              <a:lnSpc>
                <a:spcPct val="90000"/>
              </a:lnSpc>
              <a:buFontTx/>
              <a:buNone/>
            </a:pPr>
            <a:r>
              <a:rPr lang="en-US" smtClean="0">
                <a:solidFill>
                  <a:srgbClr val="CC0066"/>
                </a:solidFill>
              </a:rPr>
              <a:t>}</a:t>
            </a:r>
          </a:p>
        </p:txBody>
      </p:sp>
      <p:sp>
        <p:nvSpPr>
          <p:cNvPr id="73731" name="Rectangle 4"/>
          <p:cNvSpPr>
            <a:spLocks noGrp="1" noChangeArrowheads="1"/>
          </p:cNvSpPr>
          <p:nvPr>
            <p:ph type="body" sz="half" idx="2"/>
          </p:nvPr>
        </p:nvSpPr>
        <p:spPr>
          <a:xfrm>
            <a:off x="4648200" y="3581400"/>
            <a:ext cx="4038600" cy="2544763"/>
          </a:xfrm>
        </p:spPr>
        <p:txBody>
          <a:bodyPr/>
          <a:lstStyle/>
          <a:p>
            <a:pPr eaLnBrk="1" hangingPunct="1">
              <a:lnSpc>
                <a:spcPct val="90000"/>
              </a:lnSpc>
            </a:pPr>
            <a:r>
              <a:rPr lang="en-US" smtClean="0"/>
              <a:t>Only indents the first line of a paragraph</a:t>
            </a:r>
          </a:p>
          <a:p>
            <a:pPr eaLnBrk="1" hangingPunct="1">
              <a:lnSpc>
                <a:spcPct val="90000"/>
              </a:lnSpc>
            </a:pPr>
            <a:r>
              <a:rPr lang="en-US" smtClean="0"/>
              <a:t>6px top and bottom margin; half a line, rather than a whole line</a:t>
            </a:r>
          </a:p>
        </p:txBody>
      </p:sp>
      <p:sp>
        <p:nvSpPr>
          <p:cNvPr id="73732" name="Rectangle 5"/>
          <p:cNvSpPr>
            <a:spLocks noChangeArrowheads="1"/>
          </p:cNvSpPr>
          <p:nvPr/>
        </p:nvSpPr>
        <p:spPr bwMode="auto">
          <a:xfrm>
            <a:off x="609600" y="1676400"/>
            <a:ext cx="7467600" cy="1782763"/>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t>By default, most browsers will put blank lines between paragraphs not an indent</a:t>
            </a:r>
          </a:p>
          <a:p>
            <a:pPr marL="342900" indent="-342900">
              <a:lnSpc>
                <a:spcPct val="80000"/>
              </a:lnSpc>
              <a:spcBef>
                <a:spcPct val="20000"/>
              </a:spcBef>
              <a:buFontTx/>
              <a:buChar char="•"/>
            </a:pPr>
            <a:r>
              <a:rPr lang="en-US" sz="2800"/>
              <a:t>Blank lines are easier to render for compact browsers.</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smtClean="0"/>
              <a:t>Reducing List Indents</a:t>
            </a:r>
          </a:p>
        </p:txBody>
      </p:sp>
      <p:sp>
        <p:nvSpPr>
          <p:cNvPr id="74754" name="Rectangle 3"/>
          <p:cNvSpPr>
            <a:spLocks noGrp="1" noChangeArrowheads="1"/>
          </p:cNvSpPr>
          <p:nvPr>
            <p:ph type="body" sz="half" idx="1"/>
          </p:nvPr>
        </p:nvSpPr>
        <p:spPr>
          <a:xfrm>
            <a:off x="457200" y="1600200"/>
            <a:ext cx="8458200" cy="4525963"/>
          </a:xfrm>
        </p:spPr>
        <p:txBody>
          <a:bodyPr/>
          <a:lstStyle/>
          <a:p>
            <a:pPr eaLnBrk="1" hangingPunct="1">
              <a:lnSpc>
                <a:spcPct val="90000"/>
              </a:lnSpc>
              <a:buFontTx/>
              <a:buNone/>
            </a:pPr>
            <a:r>
              <a:rPr lang="en-US" smtClean="0">
                <a:solidFill>
                  <a:srgbClr val="CC0066"/>
                </a:solidFill>
              </a:rPr>
              <a:t>ul {</a:t>
            </a:r>
          </a:p>
          <a:p>
            <a:pPr eaLnBrk="1" hangingPunct="1">
              <a:lnSpc>
                <a:spcPct val="90000"/>
              </a:lnSpc>
              <a:buFontTx/>
              <a:buNone/>
            </a:pPr>
            <a:r>
              <a:rPr lang="en-US" smtClean="0">
                <a:solidFill>
                  <a:srgbClr val="CC0066"/>
                </a:solidFill>
              </a:rPr>
              <a:t>	</a:t>
            </a:r>
            <a:r>
              <a:rPr lang="en-US" smtClean="0">
                <a:solidFill>
                  <a:srgbClr val="660066"/>
                </a:solidFill>
              </a:rPr>
              <a:t>margin</a:t>
            </a:r>
            <a:r>
              <a:rPr lang="en-US" smtClean="0">
                <a:solidFill>
                  <a:srgbClr val="CC0066"/>
                </a:solidFill>
              </a:rPr>
              <a:t>: </a:t>
            </a:r>
            <a:r>
              <a:rPr lang="en-US" smtClean="0">
                <a:solidFill>
                  <a:srgbClr val="0000FF"/>
                </a:solidFill>
              </a:rPr>
              <a:t>0px</a:t>
            </a:r>
            <a:r>
              <a:rPr lang="en-US" smtClean="0">
                <a:solidFill>
                  <a:srgbClr val="CC0066"/>
                </a:solidFill>
              </a:rPr>
              <a:t>;</a:t>
            </a:r>
          </a:p>
          <a:p>
            <a:pPr eaLnBrk="1" hangingPunct="1">
              <a:lnSpc>
                <a:spcPct val="90000"/>
              </a:lnSpc>
              <a:buFontTx/>
              <a:buNone/>
            </a:pPr>
            <a:r>
              <a:rPr lang="en-US" smtClean="0">
                <a:solidFill>
                  <a:srgbClr val="CC0066"/>
                </a:solidFill>
              </a:rPr>
              <a:t>	</a:t>
            </a:r>
            <a:r>
              <a:rPr lang="en-US" smtClean="0">
                <a:solidFill>
                  <a:srgbClr val="660066"/>
                </a:solidFill>
              </a:rPr>
              <a:t>padding</a:t>
            </a:r>
            <a:r>
              <a:rPr lang="en-US" smtClean="0">
                <a:solidFill>
                  <a:srgbClr val="CC0066"/>
                </a:solidFill>
              </a:rPr>
              <a:t>: </a:t>
            </a:r>
            <a:r>
              <a:rPr lang="en-US" smtClean="0">
                <a:solidFill>
                  <a:srgbClr val="0000FF"/>
                </a:solidFill>
              </a:rPr>
              <a:t>0px 0px 0px 16px</a:t>
            </a:r>
            <a:r>
              <a:rPr lang="en-US" smtClean="0">
                <a:solidFill>
                  <a:srgbClr val="CC0066"/>
                </a:solidFill>
              </a:rPr>
              <a:t>;  </a:t>
            </a:r>
            <a:r>
              <a:rPr lang="en-US" smtClean="0">
                <a:solidFill>
                  <a:schemeClr val="bg2"/>
                </a:solidFill>
              </a:rPr>
              <a:t>/* Instead of 32px */</a:t>
            </a:r>
          </a:p>
          <a:p>
            <a:pPr eaLnBrk="1" hangingPunct="1">
              <a:lnSpc>
                <a:spcPct val="90000"/>
              </a:lnSpc>
              <a:buFontTx/>
              <a:buNone/>
            </a:pPr>
            <a:r>
              <a:rPr lang="en-US" smtClean="0">
                <a:solidFill>
                  <a:srgbClr val="CC0066"/>
                </a:solidFill>
              </a:rPr>
              <a:t>}</a:t>
            </a:r>
          </a:p>
        </p:txBody>
      </p:sp>
      <p:sp>
        <p:nvSpPr>
          <p:cNvPr id="74755" name="Rectangle 4"/>
          <p:cNvSpPr>
            <a:spLocks noGrp="1" noChangeArrowheads="1"/>
          </p:cNvSpPr>
          <p:nvPr>
            <p:ph type="body" sz="half" idx="2"/>
          </p:nvPr>
        </p:nvSpPr>
        <p:spPr>
          <a:xfrm>
            <a:off x="381000" y="3886200"/>
            <a:ext cx="8305800" cy="2239963"/>
          </a:xfrm>
        </p:spPr>
        <p:txBody>
          <a:bodyPr/>
          <a:lstStyle/>
          <a:p>
            <a:pPr eaLnBrk="1" hangingPunct="1">
              <a:lnSpc>
                <a:spcPct val="90000"/>
              </a:lnSpc>
            </a:pPr>
            <a:r>
              <a:rPr lang="en-US" smtClean="0"/>
              <a:t>Margin: 0px removes top/bottom blank lines.</a:t>
            </a:r>
          </a:p>
          <a:p>
            <a:pPr eaLnBrk="1" hangingPunct="1">
              <a:lnSpc>
                <a:spcPct val="90000"/>
              </a:lnSpc>
            </a:pPr>
            <a:r>
              <a:rPr lang="en-US" smtClean="0"/>
              <a:t>By default, most browsers implement 16px top/bottom margin.</a:t>
            </a:r>
          </a:p>
          <a:p>
            <a:pPr eaLnBrk="1" hangingPunct="1">
              <a:lnSpc>
                <a:spcPct val="90000"/>
              </a:lnSpc>
            </a:pPr>
            <a:r>
              <a:rPr lang="en-US" smtClean="0"/>
              <a:t>By default, lists (&lt;ul&gt; and &lt;ol&gt;) have 32px indent; 16px before the bullet; 16px after</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smtClean="0"/>
              <a:t>Changing Fonts</a:t>
            </a:r>
          </a:p>
        </p:txBody>
      </p:sp>
      <p:sp>
        <p:nvSpPr>
          <p:cNvPr id="75778" name="Rectangle 3"/>
          <p:cNvSpPr>
            <a:spLocks noGrp="1" noChangeArrowheads="1"/>
          </p:cNvSpPr>
          <p:nvPr>
            <p:ph type="body" idx="1"/>
          </p:nvPr>
        </p:nvSpPr>
        <p:spPr/>
        <p:txBody>
          <a:bodyPr/>
          <a:lstStyle/>
          <a:p>
            <a:pPr eaLnBrk="1" hangingPunct="1">
              <a:lnSpc>
                <a:spcPct val="80000"/>
              </a:lnSpc>
              <a:buFontTx/>
              <a:buNone/>
            </a:pPr>
            <a:r>
              <a:rPr lang="en-US" sz="2800" dirty="0" smtClean="0">
                <a:solidFill>
                  <a:srgbClr val="CC0066"/>
                </a:solidFill>
              </a:rPr>
              <a:t>body {</a:t>
            </a:r>
          </a:p>
          <a:p>
            <a:pPr eaLnBrk="1" hangingPunct="1">
              <a:lnSpc>
                <a:spcPct val="80000"/>
              </a:lnSpc>
              <a:buFontTx/>
              <a:buNone/>
            </a:pPr>
            <a:r>
              <a:rPr lang="en-US" sz="2800" dirty="0" smtClean="0">
                <a:solidFill>
                  <a:srgbClr val="CC0066"/>
                </a:solidFill>
              </a:rPr>
              <a:t>	</a:t>
            </a:r>
            <a:r>
              <a:rPr lang="en-US" sz="2800" dirty="0" smtClean="0">
                <a:solidFill>
                  <a:srgbClr val="660066"/>
                </a:solidFill>
              </a:rPr>
              <a:t>margin</a:t>
            </a:r>
            <a:r>
              <a:rPr lang="en-US" sz="2800" dirty="0" smtClean="0">
                <a:solidFill>
                  <a:srgbClr val="CC0066"/>
                </a:solidFill>
              </a:rPr>
              <a:t>: </a:t>
            </a:r>
            <a:r>
              <a:rPr lang="en-US" sz="2800" dirty="0" smtClean="0">
                <a:solidFill>
                  <a:srgbClr val="0000FF"/>
                </a:solidFill>
              </a:rPr>
              <a:t>0px 15px</a:t>
            </a:r>
            <a:r>
              <a:rPr lang="en-US" sz="2800" dirty="0" smtClean="0">
                <a:solidFill>
                  <a:srgbClr val="CC0066"/>
                </a:solidFill>
              </a:rPr>
              <a:t>;</a:t>
            </a:r>
          </a:p>
          <a:p>
            <a:pPr eaLnBrk="1" hangingPunct="1">
              <a:lnSpc>
                <a:spcPct val="80000"/>
              </a:lnSpc>
              <a:buFontTx/>
              <a:buNone/>
            </a:pPr>
            <a:r>
              <a:rPr lang="en-US" sz="2800" dirty="0" smtClean="0">
                <a:solidFill>
                  <a:srgbClr val="CC0066"/>
                </a:solidFill>
              </a:rPr>
              <a:t>	</a:t>
            </a:r>
            <a:r>
              <a:rPr lang="en-US" sz="2800" dirty="0" smtClean="0">
                <a:solidFill>
                  <a:srgbClr val="660066"/>
                </a:solidFill>
              </a:rPr>
              <a:t>background-color</a:t>
            </a:r>
            <a:r>
              <a:rPr lang="en-US" sz="2800" dirty="0" smtClean="0">
                <a:solidFill>
                  <a:srgbClr val="CC0066"/>
                </a:solidFill>
              </a:rPr>
              <a:t>: </a:t>
            </a:r>
            <a:r>
              <a:rPr lang="en-US" sz="2800" dirty="0" smtClean="0">
                <a:solidFill>
                  <a:srgbClr val="0000FF"/>
                </a:solidFill>
              </a:rPr>
              <a:t>#EEEEFF</a:t>
            </a:r>
            <a:r>
              <a:rPr lang="en-US" sz="2800" dirty="0" smtClean="0">
                <a:solidFill>
                  <a:srgbClr val="CC0066"/>
                </a:solidFill>
              </a:rPr>
              <a:t>;</a:t>
            </a:r>
          </a:p>
          <a:p>
            <a:pPr eaLnBrk="1" hangingPunct="1">
              <a:lnSpc>
                <a:spcPct val="80000"/>
              </a:lnSpc>
              <a:buFontTx/>
              <a:buNone/>
            </a:pPr>
            <a:r>
              <a:rPr lang="en-US" sz="2800" dirty="0" smtClean="0">
                <a:solidFill>
                  <a:srgbClr val="CC0066"/>
                </a:solidFill>
              </a:rPr>
              <a:t>	</a:t>
            </a:r>
            <a:r>
              <a:rPr lang="en-US" sz="2800" dirty="0" smtClean="0">
                <a:solidFill>
                  <a:srgbClr val="660066"/>
                </a:solidFill>
              </a:rPr>
              <a:t>font-family</a:t>
            </a:r>
            <a:r>
              <a:rPr lang="en-US" sz="2800" dirty="0" smtClean="0">
                <a:solidFill>
                  <a:srgbClr val="CC0066"/>
                </a:solidFill>
              </a:rPr>
              <a:t>: </a:t>
            </a:r>
            <a:r>
              <a:rPr lang="en-US" sz="2800" dirty="0" smtClean="0">
                <a:solidFill>
                  <a:srgbClr val="0000FF"/>
                </a:solidFill>
              </a:rPr>
              <a:t>Arial, Helvetica, sans-serif</a:t>
            </a:r>
            <a:r>
              <a:rPr lang="en-US" sz="2800" dirty="0" smtClean="0">
                <a:solidFill>
                  <a:srgbClr val="CC0066"/>
                </a:solidFill>
              </a:rPr>
              <a:t>;</a:t>
            </a:r>
          </a:p>
          <a:p>
            <a:pPr eaLnBrk="1" hangingPunct="1">
              <a:lnSpc>
                <a:spcPct val="80000"/>
              </a:lnSpc>
              <a:buFontTx/>
              <a:buNone/>
            </a:pPr>
            <a:r>
              <a:rPr lang="en-US" sz="2800" dirty="0" smtClean="0">
                <a:solidFill>
                  <a:srgbClr val="CC0066"/>
                </a:solidFill>
              </a:rPr>
              <a:t>	</a:t>
            </a:r>
            <a:r>
              <a:rPr lang="en-US" sz="2800" dirty="0" smtClean="0">
                <a:solidFill>
                  <a:srgbClr val="660066"/>
                </a:solidFill>
              </a:rPr>
              <a:t>font-size</a:t>
            </a:r>
            <a:r>
              <a:rPr lang="en-US" sz="2800" dirty="0" smtClean="0">
                <a:solidFill>
                  <a:srgbClr val="CC0066"/>
                </a:solidFill>
              </a:rPr>
              <a:t>: </a:t>
            </a:r>
            <a:r>
              <a:rPr lang="en-US" sz="2800" dirty="0" smtClean="0">
                <a:solidFill>
                  <a:srgbClr val="0000FF"/>
                </a:solidFill>
              </a:rPr>
              <a:t>0.8em;</a:t>
            </a:r>
            <a:endParaRPr lang="en-US" sz="2800" dirty="0" smtClean="0">
              <a:solidFill>
                <a:srgbClr val="CC0066"/>
              </a:solidFill>
            </a:endParaRPr>
          </a:p>
          <a:p>
            <a:pPr eaLnBrk="1" hangingPunct="1">
              <a:lnSpc>
                <a:spcPct val="80000"/>
              </a:lnSpc>
              <a:buFontTx/>
              <a:buNone/>
            </a:pPr>
            <a:r>
              <a:rPr lang="en-US" sz="2800" dirty="0" smtClean="0">
                <a:solidFill>
                  <a:srgbClr val="CC0066"/>
                </a:solidFill>
              </a:rPr>
              <a:t>}</a:t>
            </a:r>
          </a:p>
          <a:p>
            <a:pPr eaLnBrk="1" hangingPunct="1">
              <a:lnSpc>
                <a:spcPct val="80000"/>
              </a:lnSpc>
              <a:buFontTx/>
              <a:buNone/>
            </a:pPr>
            <a:endParaRPr lang="en-US" sz="2800" dirty="0" smtClean="0">
              <a:solidFill>
                <a:srgbClr val="CC0066"/>
              </a:solidFill>
            </a:endParaRPr>
          </a:p>
          <a:p>
            <a:pPr eaLnBrk="1" hangingPunct="1">
              <a:lnSpc>
                <a:spcPct val="80000"/>
              </a:lnSpc>
            </a:pPr>
            <a:r>
              <a:rPr lang="en-US" sz="2800" dirty="0" smtClean="0"/>
              <a:t>Most browsers use a 16px Times Roman font by default; </a:t>
            </a:r>
          </a:p>
          <a:p>
            <a:pPr eaLnBrk="1" hangingPunct="1">
              <a:lnSpc>
                <a:spcPct val="80000"/>
              </a:lnSpc>
            </a:pPr>
            <a:r>
              <a:rPr lang="en-US" sz="2800" dirty="0" smtClean="0"/>
              <a:t>Headers are even larger.</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ctrTitle"/>
          </p:nvPr>
        </p:nvSpPr>
        <p:spPr/>
        <p:txBody>
          <a:bodyPr/>
          <a:lstStyle/>
          <a:p>
            <a:pPr eaLnBrk="1" hangingPunct="1"/>
            <a:r>
              <a:rPr lang="en-US" smtClean="0"/>
              <a:t>Layouts with CSS</a:t>
            </a:r>
          </a:p>
        </p:txBody>
      </p:sp>
      <p:sp>
        <p:nvSpPr>
          <p:cNvPr id="76802" name="Rectangle 3"/>
          <p:cNvSpPr>
            <a:spLocks noGrp="1" noChangeArrowheads="1"/>
          </p:cNvSpPr>
          <p:nvPr>
            <p:ph type="subTitle" idx="1"/>
          </p:nvPr>
        </p:nvSpPr>
        <p:spPr/>
        <p:txBody>
          <a:bodyPr/>
          <a:lstStyle/>
          <a:p>
            <a:pPr eaLnBrk="1" hangingPunct="1"/>
            <a:r>
              <a:rPr lang="en-US" smtClean="0"/>
              <a:t>Weasel pages 27-37 again</a:t>
            </a:r>
          </a:p>
          <a:p>
            <a:pPr eaLnBrk="1" hangingPunct="1"/>
            <a:r>
              <a:rPr lang="en-US" smtClean="0"/>
              <a:t>Weasel pages 419-436</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smtClean="0"/>
              <a:t>Fixed Full Page Layouts</a:t>
            </a:r>
          </a:p>
        </p:txBody>
      </p:sp>
      <p:sp>
        <p:nvSpPr>
          <p:cNvPr id="77826" name="Rectangle 3"/>
          <p:cNvSpPr>
            <a:spLocks noGrp="1" noChangeArrowheads="1"/>
          </p:cNvSpPr>
          <p:nvPr>
            <p:ph type="body" idx="1"/>
          </p:nvPr>
        </p:nvSpPr>
        <p:spPr/>
        <p:txBody>
          <a:bodyPr/>
          <a:lstStyle/>
          <a:p>
            <a:pPr eaLnBrk="1" hangingPunct="1"/>
            <a:r>
              <a:rPr lang="en-US" dirty="0" smtClean="0"/>
              <a:t>1024 width is still common</a:t>
            </a:r>
          </a:p>
          <a:p>
            <a:pPr lvl="1" eaLnBrk="1" hangingPunct="1"/>
            <a:r>
              <a:rPr lang="en-US" dirty="0" smtClean="0"/>
              <a:t>800 width good for mobile</a:t>
            </a:r>
          </a:p>
          <a:p>
            <a:pPr lvl="1" eaLnBrk="1" hangingPunct="1"/>
            <a:r>
              <a:rPr lang="en-US" dirty="0" smtClean="0"/>
              <a:t>1280 width is also common</a:t>
            </a:r>
          </a:p>
          <a:p>
            <a:pPr eaLnBrk="1" hangingPunct="1"/>
            <a:endParaRPr lang="en-US" dirty="0" smtClean="0"/>
          </a:p>
          <a:p>
            <a:pPr eaLnBrk="1" hangingPunct="1"/>
            <a:endParaRPr lang="en-US" dirty="0" smtClean="0"/>
          </a:p>
        </p:txBody>
      </p:sp>
      <p:sp>
        <p:nvSpPr>
          <p:cNvPr id="77827" name="Rectangle 4"/>
          <p:cNvSpPr>
            <a:spLocks noChangeArrowheads="1"/>
          </p:cNvSpPr>
          <p:nvPr/>
        </p:nvSpPr>
        <p:spPr bwMode="auto">
          <a:xfrm>
            <a:off x="1143000" y="3733800"/>
            <a:ext cx="7010400" cy="2362200"/>
          </a:xfrm>
          <a:prstGeom prst="rect">
            <a:avLst/>
          </a:prstGeom>
          <a:solidFill>
            <a:schemeClr val="accent1"/>
          </a:solidFill>
          <a:ln w="9525">
            <a:solidFill>
              <a:schemeClr val="tx1"/>
            </a:solidFill>
            <a:miter lim="800000"/>
            <a:headEnd/>
            <a:tailEnd/>
          </a:ln>
        </p:spPr>
        <p:txBody>
          <a:bodyPr wrap="none" anchor="ctr"/>
          <a:lstStyle/>
          <a:p>
            <a:pPr>
              <a:spcBef>
                <a:spcPct val="50000"/>
              </a:spcBef>
            </a:pPr>
            <a:endParaRPr lang="en-US"/>
          </a:p>
        </p:txBody>
      </p:sp>
      <p:sp>
        <p:nvSpPr>
          <p:cNvPr id="77828" name="Text Box 5"/>
          <p:cNvSpPr txBox="1">
            <a:spLocks noChangeArrowheads="1"/>
          </p:cNvSpPr>
          <p:nvPr/>
        </p:nvSpPr>
        <p:spPr bwMode="auto">
          <a:xfrm>
            <a:off x="1066800" y="3352800"/>
            <a:ext cx="7162800" cy="366713"/>
          </a:xfrm>
          <a:prstGeom prst="rect">
            <a:avLst/>
          </a:prstGeom>
          <a:noFill/>
          <a:ln w="9525">
            <a:noFill/>
            <a:miter lim="800000"/>
            <a:headEnd/>
            <a:tailEnd/>
          </a:ln>
        </p:spPr>
        <p:txBody>
          <a:bodyPr>
            <a:spAutoFit/>
          </a:bodyPr>
          <a:lstStyle/>
          <a:p>
            <a:pPr algn="ctr">
              <a:spcBef>
                <a:spcPct val="50000"/>
              </a:spcBef>
            </a:pPr>
            <a:r>
              <a:rPr lang="en-US"/>
              <a:t>1024</a:t>
            </a:r>
          </a:p>
        </p:txBody>
      </p:sp>
      <p:sp>
        <p:nvSpPr>
          <p:cNvPr id="77829" name="Line 6"/>
          <p:cNvSpPr>
            <a:spLocks noChangeShapeType="1"/>
          </p:cNvSpPr>
          <p:nvPr/>
        </p:nvSpPr>
        <p:spPr bwMode="auto">
          <a:xfrm flipH="1">
            <a:off x="1143000" y="3505200"/>
            <a:ext cx="3200400" cy="0"/>
          </a:xfrm>
          <a:prstGeom prst="line">
            <a:avLst/>
          </a:prstGeom>
          <a:noFill/>
          <a:ln w="9525">
            <a:solidFill>
              <a:schemeClr val="tx1"/>
            </a:solidFill>
            <a:round/>
            <a:headEnd/>
            <a:tailEnd type="triangle" w="med" len="med"/>
          </a:ln>
        </p:spPr>
        <p:txBody>
          <a:bodyPr/>
          <a:lstStyle/>
          <a:p>
            <a:endParaRPr lang="en-US"/>
          </a:p>
        </p:txBody>
      </p:sp>
      <p:sp>
        <p:nvSpPr>
          <p:cNvPr id="77830" name="Line 7"/>
          <p:cNvSpPr>
            <a:spLocks noChangeShapeType="1"/>
          </p:cNvSpPr>
          <p:nvPr/>
        </p:nvSpPr>
        <p:spPr bwMode="auto">
          <a:xfrm>
            <a:off x="4953000" y="3505200"/>
            <a:ext cx="3200400" cy="0"/>
          </a:xfrm>
          <a:prstGeom prst="line">
            <a:avLst/>
          </a:prstGeom>
          <a:noFill/>
          <a:ln w="9525">
            <a:solidFill>
              <a:schemeClr val="tx1"/>
            </a:solidFill>
            <a:round/>
            <a:headEnd/>
            <a:tailEnd type="triangle" w="med" len="med"/>
          </a:ln>
        </p:spPr>
        <p:txBody>
          <a:bodyPr/>
          <a:lstStyle/>
          <a:p>
            <a:endParaRPr lang="en-US"/>
          </a:p>
        </p:txBody>
      </p:sp>
      <p:sp>
        <p:nvSpPr>
          <p:cNvPr id="77831" name="Rectangle 8"/>
          <p:cNvSpPr>
            <a:spLocks noChangeArrowheads="1"/>
          </p:cNvSpPr>
          <p:nvPr/>
        </p:nvSpPr>
        <p:spPr bwMode="auto">
          <a:xfrm>
            <a:off x="7924800" y="3733800"/>
            <a:ext cx="228600" cy="2362200"/>
          </a:xfrm>
          <a:prstGeom prst="rect">
            <a:avLst/>
          </a:prstGeom>
          <a:solidFill>
            <a:schemeClr val="bg2"/>
          </a:solidFill>
          <a:ln w="9525">
            <a:solidFill>
              <a:schemeClr val="tx1"/>
            </a:solidFill>
            <a:miter lim="800000"/>
            <a:headEnd/>
            <a:tailEnd/>
          </a:ln>
        </p:spPr>
        <p:txBody>
          <a:bodyPr wrap="none" anchor="ctr"/>
          <a:lstStyle/>
          <a:p>
            <a:pPr>
              <a:spcBef>
                <a:spcPct val="50000"/>
              </a:spcBef>
            </a:pPr>
            <a:endParaRPr lang="en-US"/>
          </a:p>
        </p:txBody>
      </p:sp>
      <p:sp>
        <p:nvSpPr>
          <p:cNvPr id="77832" name="AutoShape 9"/>
          <p:cNvSpPr>
            <a:spLocks noChangeArrowheads="1"/>
          </p:cNvSpPr>
          <p:nvPr/>
        </p:nvSpPr>
        <p:spPr bwMode="auto">
          <a:xfrm>
            <a:off x="7924800" y="3733800"/>
            <a:ext cx="228600" cy="152400"/>
          </a:xfrm>
          <a:prstGeom prst="triangle">
            <a:avLst>
              <a:gd name="adj" fmla="val 50000"/>
            </a:avLst>
          </a:prstGeom>
          <a:solidFill>
            <a:schemeClr val="accent1"/>
          </a:solidFill>
          <a:ln w="9525">
            <a:solidFill>
              <a:schemeClr val="tx1"/>
            </a:solidFill>
            <a:miter lim="800000"/>
            <a:headEnd/>
            <a:tailEnd/>
          </a:ln>
        </p:spPr>
        <p:txBody>
          <a:bodyPr wrap="none" anchor="ctr"/>
          <a:lstStyle/>
          <a:p>
            <a:pPr>
              <a:spcBef>
                <a:spcPct val="50000"/>
              </a:spcBef>
            </a:pPr>
            <a:endParaRPr lang="en-US"/>
          </a:p>
        </p:txBody>
      </p:sp>
      <p:sp>
        <p:nvSpPr>
          <p:cNvPr id="77833" name="AutoShape 10"/>
          <p:cNvSpPr>
            <a:spLocks noChangeArrowheads="1"/>
          </p:cNvSpPr>
          <p:nvPr/>
        </p:nvSpPr>
        <p:spPr bwMode="auto">
          <a:xfrm flipV="1">
            <a:off x="7924800" y="5943600"/>
            <a:ext cx="228600" cy="152400"/>
          </a:xfrm>
          <a:prstGeom prst="triangle">
            <a:avLst>
              <a:gd name="adj" fmla="val 50000"/>
            </a:avLst>
          </a:prstGeom>
          <a:solidFill>
            <a:schemeClr val="accent1"/>
          </a:solidFill>
          <a:ln w="9525">
            <a:solidFill>
              <a:schemeClr val="tx1"/>
            </a:solidFill>
            <a:miter lim="800000"/>
            <a:headEnd/>
            <a:tailEnd/>
          </a:ln>
        </p:spPr>
        <p:txBody>
          <a:bodyPr wrap="none" anchor="ctr"/>
          <a:lstStyle/>
          <a:p>
            <a:pPr>
              <a:spcBef>
                <a:spcPct val="50000"/>
              </a:spcBef>
            </a:pPr>
            <a:endParaRPr lang="en-US"/>
          </a:p>
        </p:txBody>
      </p:sp>
      <p:sp>
        <p:nvSpPr>
          <p:cNvPr id="77834" name="Text Box 11"/>
          <p:cNvSpPr txBox="1">
            <a:spLocks noChangeArrowheads="1"/>
          </p:cNvSpPr>
          <p:nvPr/>
        </p:nvSpPr>
        <p:spPr bwMode="auto">
          <a:xfrm>
            <a:off x="1066800" y="4038600"/>
            <a:ext cx="7162800" cy="366713"/>
          </a:xfrm>
          <a:prstGeom prst="rect">
            <a:avLst/>
          </a:prstGeom>
          <a:noFill/>
          <a:ln w="9525">
            <a:noFill/>
            <a:miter lim="800000"/>
            <a:headEnd/>
            <a:tailEnd/>
          </a:ln>
        </p:spPr>
        <p:txBody>
          <a:bodyPr>
            <a:spAutoFit/>
          </a:bodyPr>
          <a:lstStyle/>
          <a:p>
            <a:pPr algn="ctr">
              <a:spcBef>
                <a:spcPct val="50000"/>
              </a:spcBef>
            </a:pPr>
            <a:r>
              <a:rPr lang="en-US"/>
              <a:t>1004</a:t>
            </a:r>
          </a:p>
        </p:txBody>
      </p:sp>
      <p:sp>
        <p:nvSpPr>
          <p:cNvPr id="77835" name="Line 12"/>
          <p:cNvSpPr>
            <a:spLocks noChangeShapeType="1"/>
          </p:cNvSpPr>
          <p:nvPr/>
        </p:nvSpPr>
        <p:spPr bwMode="auto">
          <a:xfrm flipH="1">
            <a:off x="1143000" y="4191000"/>
            <a:ext cx="3200400" cy="0"/>
          </a:xfrm>
          <a:prstGeom prst="line">
            <a:avLst/>
          </a:prstGeom>
          <a:noFill/>
          <a:ln w="9525">
            <a:solidFill>
              <a:schemeClr val="tx1"/>
            </a:solidFill>
            <a:round/>
            <a:headEnd/>
            <a:tailEnd type="triangle" w="med" len="med"/>
          </a:ln>
        </p:spPr>
        <p:txBody>
          <a:bodyPr/>
          <a:lstStyle/>
          <a:p>
            <a:endParaRPr lang="en-US"/>
          </a:p>
        </p:txBody>
      </p:sp>
      <p:sp>
        <p:nvSpPr>
          <p:cNvPr id="77836" name="Line 13"/>
          <p:cNvSpPr>
            <a:spLocks noChangeShapeType="1"/>
          </p:cNvSpPr>
          <p:nvPr/>
        </p:nvSpPr>
        <p:spPr bwMode="auto">
          <a:xfrm flipV="1">
            <a:off x="4953000" y="4176713"/>
            <a:ext cx="2971800" cy="14287"/>
          </a:xfrm>
          <a:prstGeom prst="line">
            <a:avLst/>
          </a:prstGeom>
          <a:noFill/>
          <a:ln w="9525">
            <a:solidFill>
              <a:schemeClr val="tx1"/>
            </a:solidFill>
            <a:round/>
            <a:headEnd/>
            <a:tailEnd type="triangle" w="med" len="med"/>
          </a:ln>
        </p:spPr>
        <p:txBody>
          <a:bodyPr/>
          <a:lstStyle/>
          <a:p>
            <a:endParaRPr lang="en-US"/>
          </a:p>
        </p:txBody>
      </p:sp>
      <p:sp>
        <p:nvSpPr>
          <p:cNvPr id="77837" name="Rectangle 14"/>
          <p:cNvSpPr>
            <a:spLocks noChangeArrowheads="1"/>
          </p:cNvSpPr>
          <p:nvPr/>
        </p:nvSpPr>
        <p:spPr bwMode="auto">
          <a:xfrm>
            <a:off x="1447800" y="4419600"/>
            <a:ext cx="6172200" cy="1524000"/>
          </a:xfrm>
          <a:prstGeom prst="rect">
            <a:avLst/>
          </a:prstGeom>
          <a:solidFill>
            <a:schemeClr val="bg1"/>
          </a:solidFill>
          <a:ln w="9525">
            <a:solidFill>
              <a:schemeClr val="tx1"/>
            </a:solidFill>
            <a:miter lim="800000"/>
            <a:headEnd/>
            <a:tailEnd/>
          </a:ln>
        </p:spPr>
        <p:txBody>
          <a:bodyPr wrap="none" anchor="ctr"/>
          <a:lstStyle/>
          <a:p>
            <a:pPr>
              <a:spcBef>
                <a:spcPct val="50000"/>
              </a:spcBef>
            </a:pPr>
            <a:endParaRPr lang="en-US"/>
          </a:p>
        </p:txBody>
      </p:sp>
      <p:sp>
        <p:nvSpPr>
          <p:cNvPr id="77838" name="Text Box 15"/>
          <p:cNvSpPr txBox="1">
            <a:spLocks noChangeArrowheads="1"/>
          </p:cNvSpPr>
          <p:nvPr/>
        </p:nvSpPr>
        <p:spPr bwMode="auto">
          <a:xfrm>
            <a:off x="1066800" y="4953000"/>
            <a:ext cx="7162800" cy="366713"/>
          </a:xfrm>
          <a:prstGeom prst="rect">
            <a:avLst/>
          </a:prstGeom>
          <a:noFill/>
          <a:ln w="9525">
            <a:noFill/>
            <a:miter lim="800000"/>
            <a:headEnd/>
            <a:tailEnd/>
          </a:ln>
        </p:spPr>
        <p:txBody>
          <a:bodyPr>
            <a:spAutoFit/>
          </a:bodyPr>
          <a:lstStyle/>
          <a:p>
            <a:pPr algn="ctr">
              <a:spcBef>
                <a:spcPct val="50000"/>
              </a:spcBef>
            </a:pPr>
            <a:r>
              <a:rPr lang="en-US"/>
              <a:t>964</a:t>
            </a:r>
          </a:p>
        </p:txBody>
      </p:sp>
      <p:sp>
        <p:nvSpPr>
          <p:cNvPr id="77839" name="Line 16"/>
          <p:cNvSpPr>
            <a:spLocks noChangeShapeType="1"/>
          </p:cNvSpPr>
          <p:nvPr/>
        </p:nvSpPr>
        <p:spPr bwMode="auto">
          <a:xfrm flipH="1">
            <a:off x="1447800" y="5105400"/>
            <a:ext cx="2895600" cy="0"/>
          </a:xfrm>
          <a:prstGeom prst="line">
            <a:avLst/>
          </a:prstGeom>
          <a:noFill/>
          <a:ln w="9525">
            <a:solidFill>
              <a:schemeClr val="tx1"/>
            </a:solidFill>
            <a:round/>
            <a:headEnd/>
            <a:tailEnd type="triangle" w="med" len="med"/>
          </a:ln>
        </p:spPr>
        <p:txBody>
          <a:bodyPr/>
          <a:lstStyle/>
          <a:p>
            <a:endParaRPr lang="en-US"/>
          </a:p>
        </p:txBody>
      </p:sp>
      <p:sp>
        <p:nvSpPr>
          <p:cNvPr id="77840" name="Line 17"/>
          <p:cNvSpPr>
            <a:spLocks noChangeShapeType="1"/>
          </p:cNvSpPr>
          <p:nvPr/>
        </p:nvSpPr>
        <p:spPr bwMode="auto">
          <a:xfrm flipV="1">
            <a:off x="4876800" y="5105400"/>
            <a:ext cx="2743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mtClean="0"/>
              <a:t>Cascading Style Sheets (CSS)</a:t>
            </a:r>
          </a:p>
        </p:txBody>
      </p:sp>
      <p:sp>
        <p:nvSpPr>
          <p:cNvPr id="21506" name="Rectangle 3"/>
          <p:cNvSpPr>
            <a:spLocks noGrp="1" noChangeArrowheads="1"/>
          </p:cNvSpPr>
          <p:nvPr>
            <p:ph type="body" sz="half" idx="1"/>
          </p:nvPr>
        </p:nvSpPr>
        <p:spPr>
          <a:xfrm>
            <a:off x="457200" y="1600200"/>
            <a:ext cx="5486400" cy="4525963"/>
          </a:xfrm>
        </p:spPr>
        <p:txBody>
          <a:bodyPr/>
          <a:lstStyle/>
          <a:p>
            <a:pPr eaLnBrk="1" hangingPunct="1"/>
            <a:r>
              <a:rPr lang="en-US" dirty="0" smtClean="0"/>
              <a:t>W3C standard for RECOMMENDING the </a:t>
            </a:r>
            <a:r>
              <a:rPr lang="en-US" b="1" dirty="0" smtClean="0"/>
              <a:t>presentation</a:t>
            </a:r>
            <a:r>
              <a:rPr lang="en-US" dirty="0" smtClean="0"/>
              <a:t> of web pages</a:t>
            </a:r>
          </a:p>
          <a:p>
            <a:pPr eaLnBrk="1" hangingPunct="1"/>
            <a:r>
              <a:rPr lang="en-US" dirty="0" smtClean="0"/>
              <a:t>Presentation </a:t>
            </a:r>
            <a:r>
              <a:rPr lang="en-US" dirty="0" smtClean="0">
                <a:sym typeface="Wingdings" pitchFamily="2" charset="2"/>
              </a:rPr>
              <a:t> </a:t>
            </a:r>
            <a:br>
              <a:rPr lang="en-US" dirty="0" smtClean="0">
                <a:sym typeface="Wingdings" pitchFamily="2" charset="2"/>
              </a:rPr>
            </a:br>
            <a:r>
              <a:rPr lang="en-US" dirty="0" smtClean="0">
                <a:sym typeface="Wingdings" pitchFamily="2" charset="2"/>
              </a:rPr>
              <a:t>way a document is </a:t>
            </a:r>
            <a:r>
              <a:rPr lang="en-US" smtClean="0">
                <a:sym typeface="Wingdings" pitchFamily="2" charset="2"/>
              </a:rPr>
              <a:t>displayed by the </a:t>
            </a:r>
            <a:r>
              <a:rPr lang="en-US" b="1" dirty="0" smtClean="0">
                <a:sym typeface="Wingdings" pitchFamily="2" charset="2"/>
              </a:rPr>
              <a:t>user agent</a:t>
            </a:r>
          </a:p>
        </p:txBody>
      </p:sp>
      <p:sp>
        <p:nvSpPr>
          <p:cNvPr id="21507" name="Rectangle 4"/>
          <p:cNvSpPr>
            <a:spLocks noGrp="1" noChangeArrowheads="1"/>
          </p:cNvSpPr>
          <p:nvPr>
            <p:ph type="body" sz="half" idx="2"/>
          </p:nvPr>
        </p:nvSpPr>
        <p:spPr>
          <a:xfrm>
            <a:off x="6019800" y="1600200"/>
            <a:ext cx="2667000" cy="4525963"/>
          </a:xfrm>
        </p:spPr>
        <p:txBody>
          <a:bodyPr/>
          <a:lstStyle/>
          <a:p>
            <a:pPr eaLnBrk="1" hangingPunct="1">
              <a:buFontTx/>
              <a:buNone/>
            </a:pPr>
            <a:r>
              <a:rPr lang="en-US" smtClean="0"/>
              <a:t>User Agents</a:t>
            </a:r>
          </a:p>
          <a:p>
            <a:pPr eaLnBrk="1" hangingPunct="1"/>
            <a:r>
              <a:rPr lang="en-US" sz="2400" smtClean="0">
                <a:sym typeface="Wingdings" pitchFamily="2" charset="2"/>
              </a:rPr>
              <a:t>Computer monitor</a:t>
            </a:r>
          </a:p>
          <a:p>
            <a:pPr eaLnBrk="1" hangingPunct="1"/>
            <a:r>
              <a:rPr lang="en-US" sz="2400" smtClean="0">
                <a:sym typeface="Wingdings" pitchFamily="2" charset="2"/>
              </a:rPr>
              <a:t>Web TV</a:t>
            </a:r>
          </a:p>
          <a:p>
            <a:pPr eaLnBrk="1" hangingPunct="1"/>
            <a:r>
              <a:rPr lang="en-US" sz="2400" smtClean="0">
                <a:sym typeface="Wingdings" pitchFamily="2" charset="2"/>
              </a:rPr>
              <a:t>PDA</a:t>
            </a:r>
          </a:p>
          <a:p>
            <a:pPr eaLnBrk="1" hangingPunct="1"/>
            <a:r>
              <a:rPr lang="en-US" sz="2400" smtClean="0">
                <a:sym typeface="Wingdings" pitchFamily="2" charset="2"/>
              </a:rPr>
              <a:t>Cell Phone</a:t>
            </a:r>
          </a:p>
          <a:p>
            <a:pPr eaLnBrk="1" hangingPunct="1"/>
            <a:r>
              <a:rPr lang="en-US" sz="2400" smtClean="0">
                <a:sym typeface="Wingdings" pitchFamily="2" charset="2"/>
              </a:rPr>
              <a:t>Screen Reader</a:t>
            </a:r>
            <a:endParaRPr lang="en-US" sz="2400" smtClean="0"/>
          </a:p>
          <a:p>
            <a:pPr lvl="1" eaLnBrk="1" hangingPunct="1"/>
            <a:endParaRPr lang="en-US" sz="2000" smtClean="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smtClean="0"/>
              <a:t>Fixed Full Page Layouts</a:t>
            </a:r>
          </a:p>
        </p:txBody>
      </p:sp>
      <p:sp>
        <p:nvSpPr>
          <p:cNvPr id="78850" name="Rectangle 3"/>
          <p:cNvSpPr>
            <a:spLocks noGrp="1" noChangeArrowheads="1"/>
          </p:cNvSpPr>
          <p:nvPr>
            <p:ph type="body" idx="1"/>
          </p:nvPr>
        </p:nvSpPr>
        <p:spPr/>
        <p:txBody>
          <a:bodyPr/>
          <a:lstStyle/>
          <a:p>
            <a:pPr eaLnBrk="1" hangingPunct="1"/>
            <a:r>
              <a:rPr lang="en-US" sz="2800" smtClean="0"/>
              <a:t>Must account for browser scroll bar 20px</a:t>
            </a:r>
          </a:p>
          <a:p>
            <a:pPr eaLnBrk="1" hangingPunct="1"/>
            <a:r>
              <a:rPr lang="en-US" sz="2800" smtClean="0"/>
              <a:t>10-20px side margins increase readability</a:t>
            </a:r>
          </a:p>
          <a:p>
            <a:pPr eaLnBrk="1" hangingPunct="1"/>
            <a:r>
              <a:rPr lang="en-US" sz="2800" smtClean="0"/>
              <a:t>Overall, you lose 40-60px of space</a:t>
            </a:r>
          </a:p>
          <a:p>
            <a:pPr eaLnBrk="1" hangingPunct="1"/>
            <a:endParaRPr lang="en-US" sz="2800" smtClean="0"/>
          </a:p>
          <a:p>
            <a:pPr eaLnBrk="1" hangingPunct="1"/>
            <a:endParaRPr lang="en-US" sz="2800" smtClean="0"/>
          </a:p>
        </p:txBody>
      </p:sp>
      <p:sp>
        <p:nvSpPr>
          <p:cNvPr id="78851" name="Rectangle 4"/>
          <p:cNvSpPr>
            <a:spLocks noChangeArrowheads="1"/>
          </p:cNvSpPr>
          <p:nvPr/>
        </p:nvSpPr>
        <p:spPr bwMode="auto">
          <a:xfrm>
            <a:off x="1143000" y="3733800"/>
            <a:ext cx="7010400" cy="2362200"/>
          </a:xfrm>
          <a:prstGeom prst="rect">
            <a:avLst/>
          </a:prstGeom>
          <a:solidFill>
            <a:schemeClr val="accent1"/>
          </a:solidFill>
          <a:ln w="9525">
            <a:solidFill>
              <a:schemeClr val="tx1"/>
            </a:solidFill>
            <a:miter lim="800000"/>
            <a:headEnd/>
            <a:tailEnd/>
          </a:ln>
        </p:spPr>
        <p:txBody>
          <a:bodyPr wrap="none" anchor="ctr"/>
          <a:lstStyle/>
          <a:p>
            <a:pPr>
              <a:spcBef>
                <a:spcPct val="50000"/>
              </a:spcBef>
            </a:pPr>
            <a:endParaRPr lang="en-US"/>
          </a:p>
        </p:txBody>
      </p:sp>
      <p:sp>
        <p:nvSpPr>
          <p:cNvPr id="78852" name="Text Box 5"/>
          <p:cNvSpPr txBox="1">
            <a:spLocks noChangeArrowheads="1"/>
          </p:cNvSpPr>
          <p:nvPr/>
        </p:nvSpPr>
        <p:spPr bwMode="auto">
          <a:xfrm>
            <a:off x="1066800" y="6110288"/>
            <a:ext cx="7162800" cy="366712"/>
          </a:xfrm>
          <a:prstGeom prst="rect">
            <a:avLst/>
          </a:prstGeom>
          <a:noFill/>
          <a:ln w="9525">
            <a:noFill/>
            <a:miter lim="800000"/>
            <a:headEnd/>
            <a:tailEnd/>
          </a:ln>
        </p:spPr>
        <p:txBody>
          <a:bodyPr>
            <a:spAutoFit/>
          </a:bodyPr>
          <a:lstStyle/>
          <a:p>
            <a:pPr algn="ctr">
              <a:spcBef>
                <a:spcPct val="50000"/>
              </a:spcBef>
            </a:pPr>
            <a:r>
              <a:rPr lang="en-US"/>
              <a:t>1024</a:t>
            </a:r>
          </a:p>
        </p:txBody>
      </p:sp>
      <p:sp>
        <p:nvSpPr>
          <p:cNvPr id="78853" name="Line 6"/>
          <p:cNvSpPr>
            <a:spLocks noChangeShapeType="1"/>
          </p:cNvSpPr>
          <p:nvPr/>
        </p:nvSpPr>
        <p:spPr bwMode="auto">
          <a:xfrm flipH="1">
            <a:off x="1143000" y="6262688"/>
            <a:ext cx="3200400" cy="0"/>
          </a:xfrm>
          <a:prstGeom prst="line">
            <a:avLst/>
          </a:prstGeom>
          <a:noFill/>
          <a:ln w="9525">
            <a:solidFill>
              <a:schemeClr val="tx1"/>
            </a:solidFill>
            <a:round/>
            <a:headEnd/>
            <a:tailEnd type="triangle" w="med" len="med"/>
          </a:ln>
        </p:spPr>
        <p:txBody>
          <a:bodyPr/>
          <a:lstStyle/>
          <a:p>
            <a:endParaRPr lang="en-US"/>
          </a:p>
        </p:txBody>
      </p:sp>
      <p:sp>
        <p:nvSpPr>
          <p:cNvPr id="78854" name="Line 7"/>
          <p:cNvSpPr>
            <a:spLocks noChangeShapeType="1"/>
          </p:cNvSpPr>
          <p:nvPr/>
        </p:nvSpPr>
        <p:spPr bwMode="auto">
          <a:xfrm>
            <a:off x="4953000" y="6262688"/>
            <a:ext cx="3200400" cy="0"/>
          </a:xfrm>
          <a:prstGeom prst="line">
            <a:avLst/>
          </a:prstGeom>
          <a:noFill/>
          <a:ln w="9525">
            <a:solidFill>
              <a:schemeClr val="tx1"/>
            </a:solidFill>
            <a:round/>
            <a:headEnd/>
            <a:tailEnd type="triangle" w="med" len="med"/>
          </a:ln>
        </p:spPr>
        <p:txBody>
          <a:bodyPr/>
          <a:lstStyle/>
          <a:p>
            <a:endParaRPr lang="en-US"/>
          </a:p>
        </p:txBody>
      </p:sp>
      <p:sp>
        <p:nvSpPr>
          <p:cNvPr id="78855" name="Rectangle 8"/>
          <p:cNvSpPr>
            <a:spLocks noChangeArrowheads="1"/>
          </p:cNvSpPr>
          <p:nvPr/>
        </p:nvSpPr>
        <p:spPr bwMode="auto">
          <a:xfrm>
            <a:off x="7924800" y="3733800"/>
            <a:ext cx="228600" cy="2362200"/>
          </a:xfrm>
          <a:prstGeom prst="rect">
            <a:avLst/>
          </a:prstGeom>
          <a:solidFill>
            <a:schemeClr val="bg2"/>
          </a:solidFill>
          <a:ln w="9525">
            <a:solidFill>
              <a:schemeClr val="tx1"/>
            </a:solidFill>
            <a:miter lim="800000"/>
            <a:headEnd/>
            <a:tailEnd/>
          </a:ln>
        </p:spPr>
        <p:txBody>
          <a:bodyPr wrap="none" anchor="ctr"/>
          <a:lstStyle/>
          <a:p>
            <a:pPr>
              <a:spcBef>
                <a:spcPct val="50000"/>
              </a:spcBef>
            </a:pPr>
            <a:endParaRPr lang="en-US"/>
          </a:p>
        </p:txBody>
      </p:sp>
      <p:sp>
        <p:nvSpPr>
          <p:cNvPr id="78856" name="AutoShape 9"/>
          <p:cNvSpPr>
            <a:spLocks noChangeArrowheads="1"/>
          </p:cNvSpPr>
          <p:nvPr/>
        </p:nvSpPr>
        <p:spPr bwMode="auto">
          <a:xfrm>
            <a:off x="7924800" y="3733800"/>
            <a:ext cx="228600" cy="152400"/>
          </a:xfrm>
          <a:prstGeom prst="triangle">
            <a:avLst>
              <a:gd name="adj" fmla="val 50000"/>
            </a:avLst>
          </a:prstGeom>
          <a:solidFill>
            <a:schemeClr val="accent1"/>
          </a:solidFill>
          <a:ln w="9525">
            <a:solidFill>
              <a:schemeClr val="tx1"/>
            </a:solidFill>
            <a:miter lim="800000"/>
            <a:headEnd/>
            <a:tailEnd/>
          </a:ln>
        </p:spPr>
        <p:txBody>
          <a:bodyPr wrap="none" anchor="ctr"/>
          <a:lstStyle/>
          <a:p>
            <a:pPr>
              <a:spcBef>
                <a:spcPct val="50000"/>
              </a:spcBef>
            </a:pPr>
            <a:endParaRPr lang="en-US"/>
          </a:p>
        </p:txBody>
      </p:sp>
      <p:sp>
        <p:nvSpPr>
          <p:cNvPr id="78857" name="AutoShape 10"/>
          <p:cNvSpPr>
            <a:spLocks noChangeArrowheads="1"/>
          </p:cNvSpPr>
          <p:nvPr/>
        </p:nvSpPr>
        <p:spPr bwMode="auto">
          <a:xfrm flipV="1">
            <a:off x="7924800" y="5943600"/>
            <a:ext cx="228600" cy="152400"/>
          </a:xfrm>
          <a:prstGeom prst="triangle">
            <a:avLst>
              <a:gd name="adj" fmla="val 50000"/>
            </a:avLst>
          </a:prstGeom>
          <a:solidFill>
            <a:schemeClr val="accent1"/>
          </a:solidFill>
          <a:ln w="9525">
            <a:solidFill>
              <a:schemeClr val="tx1"/>
            </a:solidFill>
            <a:miter lim="800000"/>
            <a:headEnd/>
            <a:tailEnd/>
          </a:ln>
        </p:spPr>
        <p:txBody>
          <a:bodyPr wrap="none" anchor="ctr"/>
          <a:lstStyle/>
          <a:p>
            <a:pPr>
              <a:spcBef>
                <a:spcPct val="50000"/>
              </a:spcBef>
            </a:pPr>
            <a:endParaRPr lang="en-US"/>
          </a:p>
        </p:txBody>
      </p:sp>
      <p:sp>
        <p:nvSpPr>
          <p:cNvPr id="78858" name="Rectangle 11"/>
          <p:cNvSpPr>
            <a:spLocks noChangeArrowheads="1"/>
          </p:cNvSpPr>
          <p:nvPr/>
        </p:nvSpPr>
        <p:spPr bwMode="auto">
          <a:xfrm>
            <a:off x="1447800" y="4419600"/>
            <a:ext cx="6172200" cy="1524000"/>
          </a:xfrm>
          <a:prstGeom prst="rect">
            <a:avLst/>
          </a:prstGeom>
          <a:solidFill>
            <a:schemeClr val="bg1"/>
          </a:solidFill>
          <a:ln w="9525">
            <a:solidFill>
              <a:schemeClr val="tx1"/>
            </a:solidFill>
            <a:miter lim="800000"/>
            <a:headEnd/>
            <a:tailEnd/>
          </a:ln>
        </p:spPr>
        <p:txBody>
          <a:bodyPr wrap="none" anchor="ctr"/>
          <a:lstStyle/>
          <a:p>
            <a:pPr>
              <a:spcBef>
                <a:spcPct val="50000"/>
              </a:spcBef>
            </a:pPr>
            <a:endParaRPr lang="en-US"/>
          </a:p>
        </p:txBody>
      </p:sp>
      <p:sp>
        <p:nvSpPr>
          <p:cNvPr id="78859" name="Text Box 12"/>
          <p:cNvSpPr txBox="1">
            <a:spLocks noChangeArrowheads="1"/>
          </p:cNvSpPr>
          <p:nvPr/>
        </p:nvSpPr>
        <p:spPr bwMode="auto">
          <a:xfrm>
            <a:off x="1066800" y="4114800"/>
            <a:ext cx="7162800" cy="366713"/>
          </a:xfrm>
          <a:prstGeom prst="rect">
            <a:avLst/>
          </a:prstGeom>
          <a:noFill/>
          <a:ln w="9525">
            <a:noFill/>
            <a:miter lim="800000"/>
            <a:headEnd/>
            <a:tailEnd/>
          </a:ln>
        </p:spPr>
        <p:txBody>
          <a:bodyPr>
            <a:spAutoFit/>
          </a:bodyPr>
          <a:lstStyle/>
          <a:p>
            <a:pPr algn="ctr">
              <a:spcBef>
                <a:spcPct val="50000"/>
              </a:spcBef>
            </a:pPr>
            <a:r>
              <a:rPr lang="en-US"/>
              <a:t>964</a:t>
            </a:r>
          </a:p>
        </p:txBody>
      </p:sp>
      <p:sp>
        <p:nvSpPr>
          <p:cNvPr id="78860" name="Line 13"/>
          <p:cNvSpPr>
            <a:spLocks noChangeShapeType="1"/>
          </p:cNvSpPr>
          <p:nvPr/>
        </p:nvSpPr>
        <p:spPr bwMode="auto">
          <a:xfrm flipH="1">
            <a:off x="1447800" y="4267200"/>
            <a:ext cx="2895600" cy="0"/>
          </a:xfrm>
          <a:prstGeom prst="line">
            <a:avLst/>
          </a:prstGeom>
          <a:noFill/>
          <a:ln w="9525">
            <a:solidFill>
              <a:schemeClr val="tx1"/>
            </a:solidFill>
            <a:round/>
            <a:headEnd/>
            <a:tailEnd type="triangle" w="med" len="med"/>
          </a:ln>
        </p:spPr>
        <p:txBody>
          <a:bodyPr/>
          <a:lstStyle/>
          <a:p>
            <a:endParaRPr lang="en-US"/>
          </a:p>
        </p:txBody>
      </p:sp>
      <p:sp>
        <p:nvSpPr>
          <p:cNvPr id="78861" name="Line 14"/>
          <p:cNvSpPr>
            <a:spLocks noChangeShapeType="1"/>
          </p:cNvSpPr>
          <p:nvPr/>
        </p:nvSpPr>
        <p:spPr bwMode="auto">
          <a:xfrm flipV="1">
            <a:off x="4876800" y="4267200"/>
            <a:ext cx="2743200" cy="0"/>
          </a:xfrm>
          <a:prstGeom prst="line">
            <a:avLst/>
          </a:prstGeom>
          <a:noFill/>
          <a:ln w="9525">
            <a:solidFill>
              <a:schemeClr val="tx1"/>
            </a:solidFill>
            <a:round/>
            <a:headEnd/>
            <a:tailEnd type="triangle" w="med" len="med"/>
          </a:ln>
        </p:spPr>
        <p:txBody>
          <a:bodyPr/>
          <a:lstStyle/>
          <a:p>
            <a:endParaRPr lang="en-US"/>
          </a:p>
        </p:txBody>
      </p:sp>
      <p:sp>
        <p:nvSpPr>
          <p:cNvPr id="78862" name="Text Box 15"/>
          <p:cNvSpPr txBox="1">
            <a:spLocks noChangeArrowheads="1"/>
          </p:cNvSpPr>
          <p:nvPr/>
        </p:nvSpPr>
        <p:spPr bwMode="auto">
          <a:xfrm>
            <a:off x="1447800" y="4419600"/>
            <a:ext cx="6172200" cy="1465263"/>
          </a:xfrm>
          <a:prstGeom prst="rect">
            <a:avLst/>
          </a:prstGeom>
          <a:noFill/>
          <a:ln w="9525">
            <a:noFill/>
            <a:miter lim="800000"/>
            <a:headEnd/>
            <a:tailEnd/>
          </a:ln>
        </p:spPr>
        <p:txBody>
          <a:bodyPr>
            <a:spAutoFit/>
          </a:bodyPr>
          <a:lstStyle/>
          <a:p>
            <a:pPr>
              <a:spcBef>
                <a:spcPct val="50000"/>
              </a:spcBef>
            </a:pPr>
            <a:r>
              <a:rPr lang="en-US"/>
              <a:t>This is the actual content. This is the actual content. This is the actual content. This is the actual content. This is the actual content. This is the actual content. This is the actual content. This is the actual content. This is the actual content. This is the actual content. This is the actual..</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smtClean="0"/>
              <a:t>Problems with Fixed Full Page</a:t>
            </a:r>
          </a:p>
        </p:txBody>
      </p:sp>
      <p:sp>
        <p:nvSpPr>
          <p:cNvPr id="79874" name="Rectangle 3"/>
          <p:cNvSpPr>
            <a:spLocks noGrp="1" noChangeArrowheads="1"/>
          </p:cNvSpPr>
          <p:nvPr>
            <p:ph type="body" idx="1"/>
          </p:nvPr>
        </p:nvSpPr>
        <p:spPr/>
        <p:txBody>
          <a:bodyPr/>
          <a:lstStyle/>
          <a:p>
            <a:pPr marL="609600" indent="-609600" eaLnBrk="1" hangingPunct="1">
              <a:buFontTx/>
              <a:buAutoNum type="arabicPeriod"/>
            </a:pPr>
            <a:r>
              <a:rPr lang="en-US" sz="2800" smtClean="0"/>
              <a:t>900+ pixels is not easy to read.</a:t>
            </a:r>
            <a:br>
              <a:rPr lang="en-US" sz="2800" smtClean="0"/>
            </a:br>
            <a:r>
              <a:rPr lang="en-US" sz="2800" smtClean="0"/>
              <a:t/>
            </a:r>
            <a:br>
              <a:rPr lang="en-US" sz="2800" smtClean="0"/>
            </a:br>
            <a:endParaRPr lang="en-US" sz="2800" smtClean="0"/>
          </a:p>
          <a:p>
            <a:pPr marL="609600" indent="-609600" eaLnBrk="1" hangingPunct="1">
              <a:buFontTx/>
              <a:buAutoNum type="arabicPeriod"/>
            </a:pPr>
            <a:r>
              <a:rPr lang="en-US" sz="2800" smtClean="0"/>
              <a:t>Worse yet, you must scroll left and right if you have &lt; 900  width</a:t>
            </a:r>
          </a:p>
        </p:txBody>
      </p:sp>
      <p:sp>
        <p:nvSpPr>
          <p:cNvPr id="79875" name="Text Box 4"/>
          <p:cNvSpPr txBox="1">
            <a:spLocks noChangeArrowheads="1"/>
          </p:cNvSpPr>
          <p:nvPr/>
        </p:nvSpPr>
        <p:spPr bwMode="auto">
          <a:xfrm>
            <a:off x="0" y="2133600"/>
            <a:ext cx="9296400" cy="822325"/>
          </a:xfrm>
          <a:prstGeom prst="rect">
            <a:avLst/>
          </a:prstGeom>
          <a:noFill/>
          <a:ln w="9525">
            <a:noFill/>
            <a:miter lim="800000"/>
            <a:headEnd/>
            <a:tailEnd/>
          </a:ln>
        </p:spPr>
        <p:txBody>
          <a:bodyPr>
            <a:spAutoFit/>
          </a:bodyPr>
          <a:lstStyle/>
          <a:p>
            <a:pPr>
              <a:spcBef>
                <a:spcPct val="20000"/>
              </a:spcBef>
            </a:pPr>
            <a:r>
              <a:rPr lang="en-US" sz="1200"/>
              <a:t>It is very difficult to read when the lines are very, very long because you can’t easily find the start of the next line. Your eyes can’t scan back and forth easily. It is very difficult to read when the lines are very, very long because you can’t easily find the start of the next line. Your eyes can scan back and forth easily. It is very difficult to read when the lines are very, very long because you can’t easily find the start of the next line. Your eyes can scan back and forth easily.</a:t>
            </a:r>
            <a:endParaRPr lang="en-US"/>
          </a:p>
        </p:txBody>
      </p:sp>
      <p:pic>
        <p:nvPicPr>
          <p:cNvPr id="79876" name="Picture 5"/>
          <p:cNvPicPr>
            <a:picLocks noChangeAspect="1" noChangeArrowheads="1"/>
          </p:cNvPicPr>
          <p:nvPr/>
        </p:nvPicPr>
        <p:blipFill>
          <a:blip r:embed="rId2"/>
          <a:srcRect/>
          <a:stretch>
            <a:fillRect/>
          </a:stretch>
        </p:blipFill>
        <p:spPr bwMode="auto">
          <a:xfrm>
            <a:off x="1676400" y="4038600"/>
            <a:ext cx="5691188" cy="2438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smtClean="0"/>
              <a:t>Why 800 pixels wide?</a:t>
            </a:r>
          </a:p>
        </p:txBody>
      </p:sp>
      <p:sp>
        <p:nvSpPr>
          <p:cNvPr id="80898" name="Rectangle 3"/>
          <p:cNvSpPr>
            <a:spLocks noGrp="1" noChangeArrowheads="1"/>
          </p:cNvSpPr>
          <p:nvPr>
            <p:ph type="body" idx="1"/>
          </p:nvPr>
        </p:nvSpPr>
        <p:spPr/>
        <p:txBody>
          <a:bodyPr/>
          <a:lstStyle/>
          <a:p>
            <a:pPr eaLnBrk="1" hangingPunct="1"/>
            <a:r>
              <a:rPr lang="en-US" smtClean="0"/>
              <a:t>Still accommodates older computers</a:t>
            </a:r>
          </a:p>
          <a:p>
            <a:pPr eaLnBrk="1" hangingPunct="1"/>
            <a:r>
              <a:rPr lang="en-US" smtClean="0"/>
              <a:t>Easier to read lines of text</a:t>
            </a:r>
          </a:p>
          <a:p>
            <a:pPr eaLnBrk="1" hangingPunct="1"/>
            <a:r>
              <a:rPr lang="en-US" smtClean="0"/>
              <a:t>Problem: looks terrible on wide resolutions</a:t>
            </a:r>
          </a:p>
        </p:txBody>
      </p:sp>
      <p:pic>
        <p:nvPicPr>
          <p:cNvPr id="80899" name="Picture 4"/>
          <p:cNvPicPr>
            <a:picLocks noChangeAspect="1" noChangeArrowheads="1"/>
          </p:cNvPicPr>
          <p:nvPr/>
        </p:nvPicPr>
        <p:blipFill>
          <a:blip r:embed="rId2"/>
          <a:srcRect/>
          <a:stretch>
            <a:fillRect/>
          </a:stretch>
        </p:blipFill>
        <p:spPr bwMode="auto">
          <a:xfrm>
            <a:off x="0" y="3543300"/>
            <a:ext cx="9144000" cy="2857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en-US" smtClean="0"/>
              <a:t>Why Centering?</a:t>
            </a:r>
          </a:p>
        </p:txBody>
      </p:sp>
      <p:sp>
        <p:nvSpPr>
          <p:cNvPr id="81922" name="Rectangle 3"/>
          <p:cNvSpPr>
            <a:spLocks noGrp="1" noChangeArrowheads="1"/>
          </p:cNvSpPr>
          <p:nvPr>
            <p:ph type="body" idx="1"/>
          </p:nvPr>
        </p:nvSpPr>
        <p:spPr/>
        <p:txBody>
          <a:bodyPr/>
          <a:lstStyle/>
          <a:p>
            <a:pPr eaLnBrk="1" hangingPunct="1"/>
            <a:r>
              <a:rPr lang="en-US" smtClean="0"/>
              <a:t>Centering makes 800 wide layouts “look better” at 1024 and even 1280.</a:t>
            </a:r>
          </a:p>
        </p:txBody>
      </p:sp>
      <p:pic>
        <p:nvPicPr>
          <p:cNvPr id="81923" name="Picture 4"/>
          <p:cNvPicPr>
            <a:picLocks noChangeAspect="1" noChangeArrowheads="1"/>
          </p:cNvPicPr>
          <p:nvPr/>
        </p:nvPicPr>
        <p:blipFill>
          <a:blip r:embed="rId2"/>
          <a:srcRect/>
          <a:stretch>
            <a:fillRect/>
          </a:stretch>
        </p:blipFill>
        <p:spPr bwMode="auto">
          <a:xfrm>
            <a:off x="0" y="2938463"/>
            <a:ext cx="9144000" cy="35718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smtClean="0"/>
              <a:t>Fixed Container Layouts</a:t>
            </a:r>
          </a:p>
        </p:txBody>
      </p:sp>
      <p:sp>
        <p:nvSpPr>
          <p:cNvPr id="82946" name="Rectangle 3"/>
          <p:cNvSpPr>
            <a:spLocks noGrp="1" noChangeArrowheads="1"/>
          </p:cNvSpPr>
          <p:nvPr>
            <p:ph type="body" sz="half" idx="1"/>
          </p:nvPr>
        </p:nvSpPr>
        <p:spPr>
          <a:xfrm>
            <a:off x="457200" y="1600200"/>
            <a:ext cx="5181600" cy="4525963"/>
          </a:xfrm>
        </p:spPr>
        <p:txBody>
          <a:bodyPr/>
          <a:lstStyle/>
          <a:p>
            <a:pPr eaLnBrk="1" hangingPunct="1">
              <a:lnSpc>
                <a:spcPct val="90000"/>
              </a:lnSpc>
            </a:pPr>
            <a:r>
              <a:rPr lang="en-US" sz="2400" smtClean="0"/>
              <a:t>A </a:t>
            </a:r>
            <a:r>
              <a:rPr lang="en-US" sz="2400" b="1" smtClean="0"/>
              <a:t>centered</a:t>
            </a:r>
            <a:r>
              <a:rPr lang="en-US" sz="2400" smtClean="0"/>
              <a:t> 800px container is very common.</a:t>
            </a:r>
          </a:p>
          <a:p>
            <a:pPr eaLnBrk="1" hangingPunct="1">
              <a:lnSpc>
                <a:spcPct val="90000"/>
              </a:lnSpc>
            </a:pPr>
            <a:r>
              <a:rPr lang="en-US" sz="2400" smtClean="0"/>
              <a:t>Don’t forget:</a:t>
            </a:r>
          </a:p>
          <a:p>
            <a:pPr lvl="1" eaLnBrk="1" hangingPunct="1">
              <a:lnSpc>
                <a:spcPct val="90000"/>
              </a:lnSpc>
            </a:pPr>
            <a:r>
              <a:rPr lang="en-US" smtClean="0"/>
              <a:t>Scroll bar 20px</a:t>
            </a:r>
          </a:p>
          <a:p>
            <a:pPr lvl="1" eaLnBrk="1" hangingPunct="1">
              <a:lnSpc>
                <a:spcPct val="90000"/>
              </a:lnSpc>
            </a:pPr>
            <a:r>
              <a:rPr lang="en-US" smtClean="0"/>
              <a:t>Margins and padding</a:t>
            </a:r>
          </a:p>
          <a:p>
            <a:pPr lvl="1" eaLnBrk="1" hangingPunct="1">
              <a:lnSpc>
                <a:spcPct val="90000"/>
              </a:lnSpc>
            </a:pPr>
            <a:r>
              <a:rPr lang="en-US" smtClean="0"/>
              <a:t>700-780px range</a:t>
            </a:r>
          </a:p>
          <a:p>
            <a:pPr eaLnBrk="1" hangingPunct="1">
              <a:lnSpc>
                <a:spcPct val="90000"/>
              </a:lnSpc>
            </a:pPr>
            <a:r>
              <a:rPr lang="en-US" sz="2400" smtClean="0"/>
              <a:t>Looks good in 800px, 1024, and 1280.</a:t>
            </a:r>
          </a:p>
          <a:p>
            <a:pPr eaLnBrk="1" hangingPunct="1">
              <a:lnSpc>
                <a:spcPct val="90000"/>
              </a:lnSpc>
            </a:pPr>
            <a:r>
              <a:rPr lang="en-US" sz="2400" smtClean="0"/>
              <a:t>Still a problem for small devices.</a:t>
            </a:r>
          </a:p>
        </p:txBody>
      </p:sp>
      <p:sp>
        <p:nvSpPr>
          <p:cNvPr id="82947" name="Rectangle 4"/>
          <p:cNvSpPr>
            <a:spLocks noGrp="1" noChangeArrowheads="1"/>
          </p:cNvSpPr>
          <p:nvPr>
            <p:ph type="body" sz="half" idx="2"/>
          </p:nvPr>
        </p:nvSpPr>
        <p:spPr>
          <a:xfrm>
            <a:off x="5715000" y="1600200"/>
            <a:ext cx="2971800" cy="4525963"/>
          </a:xfrm>
        </p:spPr>
        <p:txBody>
          <a:bodyPr/>
          <a:lstStyle/>
          <a:p>
            <a:pPr eaLnBrk="1" hangingPunct="1">
              <a:lnSpc>
                <a:spcPct val="90000"/>
              </a:lnSpc>
              <a:buFontTx/>
              <a:buNone/>
            </a:pPr>
            <a:r>
              <a:rPr lang="en-US" sz="1800" b="1" smtClean="0">
                <a:solidFill>
                  <a:srgbClr val="CC0066"/>
                </a:solidFill>
                <a:latin typeface="Courier New" pitchFamily="49" charset="0"/>
              </a:rPr>
              <a:t>&lt;body&gt;</a:t>
            </a:r>
          </a:p>
          <a:p>
            <a:pPr eaLnBrk="1" hangingPunct="1">
              <a:lnSpc>
                <a:spcPct val="90000"/>
              </a:lnSpc>
              <a:buFontTx/>
              <a:buNone/>
            </a:pPr>
            <a:r>
              <a:rPr lang="en-US" sz="1800" b="1" smtClean="0">
                <a:solidFill>
                  <a:srgbClr val="CC0066"/>
                </a:solidFill>
                <a:latin typeface="Courier New" pitchFamily="49" charset="0"/>
              </a:rPr>
              <a:t>&lt;div id=“container”&gt;</a:t>
            </a:r>
          </a:p>
          <a:p>
            <a:pPr eaLnBrk="1" hangingPunct="1">
              <a:lnSpc>
                <a:spcPct val="90000"/>
              </a:lnSpc>
              <a:buFontTx/>
              <a:buNone/>
            </a:pPr>
            <a:r>
              <a:rPr lang="en-US" sz="1800" b="1" smtClean="0">
                <a:solidFill>
                  <a:srgbClr val="CC0066"/>
                </a:solidFill>
                <a:latin typeface="Courier New" pitchFamily="49" charset="0"/>
              </a:rPr>
              <a:t>	</a:t>
            </a:r>
            <a:r>
              <a:rPr lang="en-US" sz="1800" b="1" smtClean="0">
                <a:latin typeface="Courier New" pitchFamily="49" charset="0"/>
              </a:rPr>
              <a:t>Contents here</a:t>
            </a:r>
          </a:p>
          <a:p>
            <a:pPr eaLnBrk="1" hangingPunct="1">
              <a:lnSpc>
                <a:spcPct val="90000"/>
              </a:lnSpc>
              <a:buFontTx/>
              <a:buNone/>
            </a:pPr>
            <a:r>
              <a:rPr lang="en-US" sz="1800" b="1" smtClean="0">
                <a:solidFill>
                  <a:srgbClr val="CC0066"/>
                </a:solidFill>
                <a:latin typeface="Courier New" pitchFamily="49" charset="0"/>
              </a:rPr>
              <a:t>&lt;/div&gt;</a:t>
            </a:r>
          </a:p>
          <a:p>
            <a:pPr eaLnBrk="1" hangingPunct="1">
              <a:lnSpc>
                <a:spcPct val="90000"/>
              </a:lnSpc>
              <a:buFontTx/>
              <a:buNone/>
            </a:pPr>
            <a:r>
              <a:rPr lang="en-US" sz="1800" b="1" smtClean="0">
                <a:solidFill>
                  <a:srgbClr val="CC0066"/>
                </a:solidFill>
                <a:latin typeface="Courier New" pitchFamily="49" charset="0"/>
              </a:rPr>
              <a:t>&lt;/body&gt;</a:t>
            </a:r>
          </a:p>
          <a:p>
            <a:pPr eaLnBrk="1" hangingPunct="1">
              <a:lnSpc>
                <a:spcPct val="90000"/>
              </a:lnSpc>
              <a:buFontTx/>
              <a:buNone/>
            </a:pPr>
            <a:endParaRPr lang="en-US" sz="1800" b="1" smtClean="0">
              <a:solidFill>
                <a:srgbClr val="CC0066"/>
              </a:solidFill>
              <a:latin typeface="Courier New" pitchFamily="49" charset="0"/>
            </a:endParaRPr>
          </a:p>
          <a:p>
            <a:pPr eaLnBrk="1" hangingPunct="1">
              <a:lnSpc>
                <a:spcPct val="90000"/>
              </a:lnSpc>
              <a:buFontTx/>
              <a:buNone/>
            </a:pPr>
            <a:r>
              <a:rPr lang="en-US" sz="1800" b="1" smtClean="0">
                <a:solidFill>
                  <a:srgbClr val="CC0066"/>
                </a:solidFill>
                <a:latin typeface="Courier New" pitchFamily="49" charset="0"/>
              </a:rPr>
              <a:t>#container {</a:t>
            </a:r>
          </a:p>
          <a:p>
            <a:pPr eaLnBrk="1" hangingPunct="1">
              <a:lnSpc>
                <a:spcPct val="90000"/>
              </a:lnSpc>
              <a:buFontTx/>
              <a:buNone/>
            </a:pPr>
            <a:r>
              <a:rPr lang="en-US" sz="1800" b="1" smtClean="0">
                <a:solidFill>
                  <a:srgbClr val="CC0066"/>
                </a:solidFill>
                <a:latin typeface="Courier New" pitchFamily="49" charset="0"/>
              </a:rPr>
              <a:t>	</a:t>
            </a:r>
            <a:r>
              <a:rPr lang="en-US" sz="1800" b="1" smtClean="0">
                <a:solidFill>
                  <a:srgbClr val="660033"/>
                </a:solidFill>
                <a:latin typeface="Courier New" pitchFamily="49" charset="0"/>
              </a:rPr>
              <a:t>width</a:t>
            </a:r>
            <a:r>
              <a:rPr lang="en-US" sz="1800" b="1" smtClean="0">
                <a:solidFill>
                  <a:srgbClr val="CC0066"/>
                </a:solidFill>
                <a:latin typeface="Courier New" pitchFamily="49" charset="0"/>
              </a:rPr>
              <a:t>: </a:t>
            </a:r>
            <a:r>
              <a:rPr lang="en-US" sz="1800" b="1" smtClean="0">
                <a:solidFill>
                  <a:schemeClr val="accent2"/>
                </a:solidFill>
                <a:latin typeface="Courier New" pitchFamily="49" charset="0"/>
              </a:rPr>
              <a:t>750px;</a:t>
            </a:r>
          </a:p>
          <a:p>
            <a:pPr eaLnBrk="1" hangingPunct="1">
              <a:lnSpc>
                <a:spcPct val="90000"/>
              </a:lnSpc>
              <a:buFontTx/>
              <a:buNone/>
            </a:pPr>
            <a:r>
              <a:rPr lang="en-US" sz="1800" b="1" smtClean="0">
                <a:solidFill>
                  <a:srgbClr val="CC0066"/>
                </a:solidFill>
                <a:latin typeface="Courier New" pitchFamily="49" charset="0"/>
              </a:rPr>
              <a:t>	</a:t>
            </a:r>
            <a:r>
              <a:rPr lang="en-US" sz="1800" b="1" smtClean="0">
                <a:solidFill>
                  <a:srgbClr val="660033"/>
                </a:solidFill>
                <a:latin typeface="Courier New" pitchFamily="49" charset="0"/>
              </a:rPr>
              <a:t>margins</a:t>
            </a:r>
            <a:r>
              <a:rPr lang="en-US" sz="1800" b="1" smtClean="0">
                <a:solidFill>
                  <a:srgbClr val="CC0066"/>
                </a:solidFill>
                <a:latin typeface="Courier New" pitchFamily="49" charset="0"/>
              </a:rPr>
              <a:t>: </a:t>
            </a:r>
            <a:r>
              <a:rPr lang="en-US" sz="1800" b="1" smtClean="0">
                <a:solidFill>
                  <a:schemeClr val="accent2"/>
                </a:solidFill>
                <a:latin typeface="Courier New" pitchFamily="49" charset="0"/>
              </a:rPr>
              <a:t>auto;</a:t>
            </a:r>
          </a:p>
          <a:p>
            <a:pPr eaLnBrk="1" hangingPunct="1">
              <a:lnSpc>
                <a:spcPct val="90000"/>
              </a:lnSpc>
              <a:buFontTx/>
              <a:buNone/>
            </a:pPr>
            <a:r>
              <a:rPr lang="en-US" sz="1800" b="1" smtClean="0">
                <a:solidFill>
                  <a:srgbClr val="CC0066"/>
                </a:solidFill>
                <a:latin typeface="Courier New" pitchFamily="49" charset="0"/>
              </a:rPr>
              <a:t>}</a:t>
            </a:r>
          </a:p>
          <a:p>
            <a:pPr eaLnBrk="1" hangingPunct="1">
              <a:lnSpc>
                <a:spcPct val="90000"/>
              </a:lnSpc>
              <a:buFontTx/>
              <a:buNone/>
            </a:pPr>
            <a:endParaRPr lang="en-US" sz="1800" b="1" smtClean="0">
              <a:solidFill>
                <a:srgbClr val="CC0066"/>
              </a:solidFill>
              <a:latin typeface="Courier New" pitchFamily="49" charset="0"/>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smtClean="0"/>
              <a:t>Liquid Layouts</a:t>
            </a:r>
          </a:p>
        </p:txBody>
      </p:sp>
      <p:sp>
        <p:nvSpPr>
          <p:cNvPr id="83970" name="Rectangle 3"/>
          <p:cNvSpPr>
            <a:spLocks noGrp="1" noChangeArrowheads="1"/>
          </p:cNvSpPr>
          <p:nvPr>
            <p:ph type="body" idx="1"/>
          </p:nvPr>
        </p:nvSpPr>
        <p:spPr>
          <a:xfrm>
            <a:off x="457200" y="1905000"/>
            <a:ext cx="8229600" cy="4221163"/>
          </a:xfrm>
        </p:spPr>
        <p:txBody>
          <a:bodyPr/>
          <a:lstStyle/>
          <a:p>
            <a:pPr eaLnBrk="1" hangingPunct="1">
              <a:lnSpc>
                <a:spcPct val="90000"/>
              </a:lnSpc>
            </a:pPr>
            <a:r>
              <a:rPr lang="en-US" sz="2800" dirty="0" smtClean="0"/>
              <a:t>The content width </a:t>
            </a:r>
            <a:r>
              <a:rPr lang="en-US" sz="2800" dirty="0" smtClean="0">
                <a:solidFill>
                  <a:schemeClr val="accent2"/>
                </a:solidFill>
              </a:rPr>
              <a:t>stretches</a:t>
            </a:r>
            <a:r>
              <a:rPr lang="en-US" sz="2800" dirty="0" smtClean="0"/>
              <a:t> or </a:t>
            </a:r>
            <a:r>
              <a:rPr lang="en-US" sz="2800" dirty="0" smtClean="0">
                <a:solidFill>
                  <a:schemeClr val="accent2"/>
                </a:solidFill>
              </a:rPr>
              <a:t>shrinks </a:t>
            </a:r>
            <a:r>
              <a:rPr lang="en-US" sz="2800" dirty="0" smtClean="0"/>
              <a:t>with the browser window.</a:t>
            </a:r>
          </a:p>
          <a:p>
            <a:pPr lvl="1" eaLnBrk="1" hangingPunct="1">
              <a:lnSpc>
                <a:spcPct val="90000"/>
              </a:lnSpc>
            </a:pPr>
            <a:r>
              <a:rPr lang="en-US" sz="2400" dirty="0" smtClean="0"/>
              <a:t>Typically, the </a:t>
            </a:r>
            <a:r>
              <a:rPr lang="en-US" sz="2400" b="1" dirty="0" smtClean="0"/>
              <a:t>main content area is liquid</a:t>
            </a:r>
            <a:r>
              <a:rPr lang="en-US" sz="2400" dirty="0" smtClean="0"/>
              <a:t>. </a:t>
            </a:r>
          </a:p>
          <a:p>
            <a:pPr lvl="1" eaLnBrk="1" hangingPunct="1">
              <a:lnSpc>
                <a:spcPct val="90000"/>
              </a:lnSpc>
            </a:pPr>
            <a:r>
              <a:rPr lang="en-US" sz="2400" dirty="0" smtClean="0"/>
              <a:t>Liquid layouts can have a fixed-width </a:t>
            </a:r>
            <a:br>
              <a:rPr lang="en-US" sz="2400" dirty="0" smtClean="0"/>
            </a:br>
            <a:r>
              <a:rPr lang="en-US" sz="2400" dirty="0" smtClean="0"/>
              <a:t>columns for menus and call-outs</a:t>
            </a:r>
          </a:p>
          <a:p>
            <a:pPr lvl="1" eaLnBrk="1" hangingPunct="1">
              <a:lnSpc>
                <a:spcPct val="90000"/>
              </a:lnSpc>
            </a:pPr>
            <a:r>
              <a:rPr lang="en-US" sz="2400" dirty="0" smtClean="0"/>
              <a:t>Sometimes a </a:t>
            </a:r>
            <a:r>
              <a:rPr lang="en-US" sz="2400" u="sng" dirty="0" smtClean="0"/>
              <a:t>maximum</a:t>
            </a:r>
            <a:r>
              <a:rPr lang="en-US" sz="2400" dirty="0" smtClean="0"/>
              <a:t> or </a:t>
            </a:r>
            <a:r>
              <a:rPr lang="en-US" sz="2400" u="sng" dirty="0" smtClean="0"/>
              <a:t>minimum</a:t>
            </a:r>
            <a:r>
              <a:rPr lang="en-US" sz="2400" dirty="0" smtClean="0"/>
              <a:t> </a:t>
            </a:r>
            <a:br>
              <a:rPr lang="en-US" sz="2400" dirty="0" smtClean="0"/>
            </a:br>
            <a:r>
              <a:rPr lang="en-US" sz="2400" dirty="0" smtClean="0"/>
              <a:t>width is enforced</a:t>
            </a:r>
          </a:p>
          <a:p>
            <a:pPr eaLnBrk="1" hangingPunct="1">
              <a:lnSpc>
                <a:spcPct val="90000"/>
              </a:lnSpc>
            </a:pPr>
            <a:r>
              <a:rPr lang="en-US" sz="2800" dirty="0" smtClean="0"/>
              <a:t>By nature, if the height is </a:t>
            </a:r>
            <a:br>
              <a:rPr lang="en-US" sz="2800" dirty="0" smtClean="0"/>
            </a:br>
            <a:r>
              <a:rPr lang="en-US" sz="2800" dirty="0" smtClean="0"/>
              <a:t>always liquid</a:t>
            </a:r>
          </a:p>
        </p:txBody>
      </p:sp>
      <p:sp>
        <p:nvSpPr>
          <p:cNvPr id="83971" name="Line 4"/>
          <p:cNvSpPr>
            <a:spLocks noChangeShapeType="1"/>
          </p:cNvSpPr>
          <p:nvPr/>
        </p:nvSpPr>
        <p:spPr bwMode="auto">
          <a:xfrm flipH="1">
            <a:off x="3657600" y="1905000"/>
            <a:ext cx="762000" cy="0"/>
          </a:xfrm>
          <a:prstGeom prst="line">
            <a:avLst/>
          </a:prstGeom>
          <a:noFill/>
          <a:ln w="50800">
            <a:solidFill>
              <a:schemeClr val="accent2"/>
            </a:solidFill>
            <a:round/>
            <a:headEnd/>
            <a:tailEnd type="triangle" w="lg" len="med"/>
          </a:ln>
        </p:spPr>
        <p:txBody>
          <a:bodyPr/>
          <a:lstStyle/>
          <a:p>
            <a:endParaRPr lang="en-US"/>
          </a:p>
        </p:txBody>
      </p:sp>
      <p:sp>
        <p:nvSpPr>
          <p:cNvPr id="83972" name="Line 5"/>
          <p:cNvSpPr>
            <a:spLocks noChangeShapeType="1"/>
          </p:cNvSpPr>
          <p:nvPr/>
        </p:nvSpPr>
        <p:spPr bwMode="auto">
          <a:xfrm flipH="1">
            <a:off x="6324600" y="1905000"/>
            <a:ext cx="609600" cy="0"/>
          </a:xfrm>
          <a:prstGeom prst="line">
            <a:avLst/>
          </a:prstGeom>
          <a:noFill/>
          <a:ln w="50800">
            <a:solidFill>
              <a:schemeClr val="accent2"/>
            </a:solidFill>
            <a:round/>
            <a:headEnd/>
            <a:tailEnd type="triangle" w="lg" len="med"/>
          </a:ln>
        </p:spPr>
        <p:txBody>
          <a:bodyPr/>
          <a:lstStyle/>
          <a:p>
            <a:endParaRPr lang="en-US"/>
          </a:p>
        </p:txBody>
      </p:sp>
      <p:sp>
        <p:nvSpPr>
          <p:cNvPr id="83973" name="Line 6"/>
          <p:cNvSpPr>
            <a:spLocks noChangeShapeType="1"/>
          </p:cNvSpPr>
          <p:nvPr/>
        </p:nvSpPr>
        <p:spPr bwMode="auto">
          <a:xfrm>
            <a:off x="4648200" y="1905000"/>
            <a:ext cx="685800" cy="0"/>
          </a:xfrm>
          <a:prstGeom prst="line">
            <a:avLst/>
          </a:prstGeom>
          <a:noFill/>
          <a:ln w="50800">
            <a:solidFill>
              <a:schemeClr val="accent2"/>
            </a:solidFill>
            <a:round/>
            <a:headEnd/>
            <a:tailEnd type="triangle" w="lg" len="med"/>
          </a:ln>
        </p:spPr>
        <p:txBody>
          <a:bodyPr/>
          <a:lstStyle/>
          <a:p>
            <a:endParaRPr lang="en-US"/>
          </a:p>
        </p:txBody>
      </p:sp>
      <p:sp>
        <p:nvSpPr>
          <p:cNvPr id="83974" name="Line 7"/>
          <p:cNvSpPr>
            <a:spLocks noChangeShapeType="1"/>
          </p:cNvSpPr>
          <p:nvPr/>
        </p:nvSpPr>
        <p:spPr bwMode="auto">
          <a:xfrm>
            <a:off x="5638800" y="1905000"/>
            <a:ext cx="685800" cy="0"/>
          </a:xfrm>
          <a:prstGeom prst="line">
            <a:avLst/>
          </a:prstGeom>
          <a:noFill/>
          <a:ln w="50800">
            <a:solidFill>
              <a:schemeClr val="accent2"/>
            </a:solidFill>
            <a:round/>
            <a:headEnd/>
            <a:tailEnd type="triangle" w="lg" len="med"/>
          </a:ln>
        </p:spPr>
        <p:txBody>
          <a:bodyPr/>
          <a:lstStyle/>
          <a:p>
            <a:endParaRPr lang="en-US"/>
          </a:p>
        </p:txBody>
      </p:sp>
      <p:sp>
        <p:nvSpPr>
          <p:cNvPr id="83975" name="Text Box 8"/>
          <p:cNvSpPr txBox="1">
            <a:spLocks noChangeArrowheads="1"/>
          </p:cNvSpPr>
          <p:nvPr/>
        </p:nvSpPr>
        <p:spPr bwMode="auto">
          <a:xfrm rot="-5400000">
            <a:off x="5207000" y="4318000"/>
            <a:ext cx="3505200" cy="1117600"/>
          </a:xfrm>
          <a:prstGeom prst="rect">
            <a:avLst/>
          </a:prstGeom>
          <a:noFill/>
          <a:ln w="9525">
            <a:noFill/>
            <a:miter lim="800000"/>
            <a:headEnd/>
            <a:tailEnd/>
          </a:ln>
        </p:spPr>
        <p:txBody>
          <a:bodyPr>
            <a:spAutoFit/>
          </a:bodyPr>
          <a:lstStyle/>
          <a:p>
            <a:pPr>
              <a:lnSpc>
                <a:spcPct val="90000"/>
              </a:lnSpc>
              <a:spcBef>
                <a:spcPct val="20000"/>
              </a:spcBef>
            </a:pPr>
            <a:r>
              <a:rPr lang="en-US" sz="2800"/>
              <a:t>the height is liquid.</a:t>
            </a:r>
          </a:p>
          <a:p>
            <a:pPr>
              <a:spcBef>
                <a:spcPct val="50000"/>
              </a:spcBef>
              <a:buFontTx/>
              <a:buChar char="•"/>
            </a:pPr>
            <a:endParaRPr lang="en-US" sz="2800"/>
          </a:p>
        </p:txBody>
      </p:sp>
      <p:sp>
        <p:nvSpPr>
          <p:cNvPr id="83976" name="Freeform 9"/>
          <p:cNvSpPr>
            <a:spLocks/>
          </p:cNvSpPr>
          <p:nvPr/>
        </p:nvSpPr>
        <p:spPr bwMode="auto">
          <a:xfrm>
            <a:off x="5448300" y="4953000"/>
            <a:ext cx="977900" cy="1701800"/>
          </a:xfrm>
          <a:custGeom>
            <a:avLst/>
            <a:gdLst>
              <a:gd name="T0" fmla="*/ 456 w 616"/>
              <a:gd name="T1" fmla="*/ 0 h 1072"/>
              <a:gd name="T2" fmla="*/ 552 w 616"/>
              <a:gd name="T3" fmla="*/ 336 h 1072"/>
              <a:gd name="T4" fmla="*/ 72 w 616"/>
              <a:gd name="T5" fmla="*/ 576 h 1072"/>
              <a:gd name="T6" fmla="*/ 120 w 616"/>
              <a:gd name="T7" fmla="*/ 1008 h 1072"/>
              <a:gd name="T8" fmla="*/ 552 w 616"/>
              <a:gd name="T9" fmla="*/ 960 h 1072"/>
              <a:gd name="T10" fmla="*/ 0 60000 65536"/>
              <a:gd name="T11" fmla="*/ 0 60000 65536"/>
              <a:gd name="T12" fmla="*/ 0 60000 65536"/>
              <a:gd name="T13" fmla="*/ 0 60000 65536"/>
              <a:gd name="T14" fmla="*/ 0 60000 65536"/>
              <a:gd name="T15" fmla="*/ 0 w 616"/>
              <a:gd name="T16" fmla="*/ 0 h 1072"/>
              <a:gd name="T17" fmla="*/ 616 w 616"/>
              <a:gd name="T18" fmla="*/ 1072 h 1072"/>
            </a:gdLst>
            <a:ahLst/>
            <a:cxnLst>
              <a:cxn ang="T10">
                <a:pos x="T0" y="T1"/>
              </a:cxn>
              <a:cxn ang="T11">
                <a:pos x="T2" y="T3"/>
              </a:cxn>
              <a:cxn ang="T12">
                <a:pos x="T4" y="T5"/>
              </a:cxn>
              <a:cxn ang="T13">
                <a:pos x="T6" y="T7"/>
              </a:cxn>
              <a:cxn ang="T14">
                <a:pos x="T8" y="T9"/>
              </a:cxn>
            </a:cxnLst>
            <a:rect l="T15" t="T16" r="T17" b="T18"/>
            <a:pathLst>
              <a:path w="616" h="1072">
                <a:moveTo>
                  <a:pt x="456" y="0"/>
                </a:moveTo>
                <a:cubicBezTo>
                  <a:pt x="536" y="120"/>
                  <a:pt x="616" y="240"/>
                  <a:pt x="552" y="336"/>
                </a:cubicBezTo>
                <a:cubicBezTo>
                  <a:pt x="488" y="432"/>
                  <a:pt x="144" y="464"/>
                  <a:pt x="72" y="576"/>
                </a:cubicBezTo>
                <a:cubicBezTo>
                  <a:pt x="0" y="688"/>
                  <a:pt x="40" y="944"/>
                  <a:pt x="120" y="1008"/>
                </a:cubicBezTo>
                <a:cubicBezTo>
                  <a:pt x="200" y="1072"/>
                  <a:pt x="376" y="1016"/>
                  <a:pt x="552" y="960"/>
                </a:cubicBezTo>
              </a:path>
            </a:pathLst>
          </a:custGeom>
          <a:noFill/>
          <a:ln w="9525">
            <a:solidFill>
              <a:schemeClr val="tx1"/>
            </a:solidFill>
            <a:round/>
            <a:headEnd/>
            <a:tailEnd type="triangle" w="lg" len="lg"/>
          </a:ln>
        </p:spPr>
        <p:txBody>
          <a:bodyPr/>
          <a:lstStyle/>
          <a:p>
            <a:pPr>
              <a:spcBef>
                <a:spcPct val="50000"/>
              </a:spcBef>
            </a:pPr>
            <a:endParaRPr lang="en-US"/>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smtClean="0"/>
              <a:t>Examples of Liquid Layouts</a:t>
            </a:r>
          </a:p>
        </p:txBody>
      </p:sp>
      <p:sp>
        <p:nvSpPr>
          <p:cNvPr id="84994" name="Rectangle 3"/>
          <p:cNvSpPr>
            <a:spLocks noGrp="1" noChangeArrowheads="1"/>
          </p:cNvSpPr>
          <p:nvPr>
            <p:ph type="body" idx="1"/>
          </p:nvPr>
        </p:nvSpPr>
        <p:spPr/>
        <p:txBody>
          <a:bodyPr/>
          <a:lstStyle/>
          <a:p>
            <a:pPr eaLnBrk="1" hangingPunct="1"/>
            <a:r>
              <a:rPr lang="en-US" sz="2800" b="1" dirty="0" smtClean="0"/>
              <a:t>Completely Liquid</a:t>
            </a:r>
            <a:r>
              <a:rPr lang="en-US" sz="2800" dirty="0" smtClean="0"/>
              <a:t>:  </a:t>
            </a:r>
            <a:br>
              <a:rPr lang="en-US" sz="2800" dirty="0" smtClean="0"/>
            </a:br>
            <a:r>
              <a:rPr lang="en-US" sz="2800" dirty="0" smtClean="0">
                <a:hlinkClick r:id="rId2"/>
              </a:rPr>
              <a:t>www.amazon.com</a:t>
            </a:r>
            <a:endParaRPr lang="en-US" sz="2800" dirty="0" smtClean="0"/>
          </a:p>
          <a:p>
            <a:pPr lvl="1" eaLnBrk="1" hangingPunct="1"/>
            <a:r>
              <a:rPr lang="en-US" sz="2400" dirty="0" smtClean="0"/>
              <a:t>not the homepage but the content pages</a:t>
            </a:r>
          </a:p>
          <a:p>
            <a:pPr eaLnBrk="1" hangingPunct="1"/>
            <a:r>
              <a:rPr lang="en-US" sz="2800" b="1" dirty="0" smtClean="0"/>
              <a:t>Liquid</a:t>
            </a:r>
            <a:r>
              <a:rPr lang="en-US" sz="2800" dirty="0" smtClean="0"/>
              <a:t> with </a:t>
            </a:r>
            <a:r>
              <a:rPr lang="en-US" sz="2800" u="sng" dirty="0" smtClean="0"/>
              <a:t>maximum width</a:t>
            </a:r>
            <a:r>
              <a:rPr lang="en-US" sz="2800" dirty="0" smtClean="0"/>
              <a:t>: </a:t>
            </a:r>
            <a:r>
              <a:rPr lang="en-US" sz="2800" dirty="0" smtClean="0">
                <a:hlinkClick r:id="rId3"/>
              </a:rPr>
              <a:t>www.google.com</a:t>
            </a:r>
            <a:r>
              <a:rPr lang="en-US" sz="2800" dirty="0" smtClean="0"/>
              <a:t> </a:t>
            </a:r>
          </a:p>
          <a:p>
            <a:pPr lvl="1" eaLnBrk="1" hangingPunct="1"/>
            <a:r>
              <a:rPr lang="en-US" sz="2400" dirty="0" smtClean="0"/>
              <a:t>maximum width support readability,</a:t>
            </a:r>
          </a:p>
          <a:p>
            <a:pPr lvl="1" eaLnBrk="1" hangingPunct="1"/>
            <a:r>
              <a:rPr lang="en-US" sz="2400" dirty="0" smtClean="0"/>
              <a:t>So the lines aren’t to long</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algn="l" eaLnBrk="1" hangingPunct="1"/>
            <a:r>
              <a:rPr lang="en-US" smtClean="0"/>
              <a:t>Fixed vs. Liquid</a:t>
            </a:r>
          </a:p>
        </p:txBody>
      </p:sp>
      <p:sp>
        <p:nvSpPr>
          <p:cNvPr id="86018" name="Rectangle 3"/>
          <p:cNvSpPr>
            <a:spLocks noGrp="1" noChangeArrowheads="1"/>
          </p:cNvSpPr>
          <p:nvPr>
            <p:ph type="body" idx="1"/>
          </p:nvPr>
        </p:nvSpPr>
        <p:spPr>
          <a:xfrm>
            <a:off x="457200" y="1600200"/>
            <a:ext cx="4191000" cy="4525963"/>
          </a:xfrm>
        </p:spPr>
        <p:txBody>
          <a:bodyPr/>
          <a:lstStyle/>
          <a:p>
            <a:pPr eaLnBrk="1" hangingPunct="1"/>
            <a:r>
              <a:rPr lang="en-US" sz="2800" smtClean="0"/>
              <a:t>Many experts argue that </a:t>
            </a:r>
            <a:r>
              <a:rPr lang="en-US" sz="2800" b="1" smtClean="0"/>
              <a:t>liquid</a:t>
            </a:r>
            <a:r>
              <a:rPr lang="en-US" sz="2800" smtClean="0"/>
              <a:t> is </a:t>
            </a:r>
          </a:p>
          <a:p>
            <a:pPr lvl="1" eaLnBrk="1" hangingPunct="1"/>
            <a:r>
              <a:rPr lang="en-US" sz="2400" smtClean="0"/>
              <a:t>More accessible</a:t>
            </a:r>
          </a:p>
          <a:p>
            <a:pPr lvl="1" eaLnBrk="1" hangingPunct="1"/>
            <a:r>
              <a:rPr lang="en-US" sz="2400" smtClean="0"/>
              <a:t>More user oriented</a:t>
            </a:r>
          </a:p>
          <a:p>
            <a:pPr eaLnBrk="1" hangingPunct="1"/>
            <a:r>
              <a:rPr lang="en-US" sz="2800" smtClean="0"/>
              <a:t>Commercial and news sites tend to be </a:t>
            </a:r>
            <a:r>
              <a:rPr lang="en-US" sz="2800" b="1" smtClean="0"/>
              <a:t>fixed</a:t>
            </a:r>
          </a:p>
          <a:p>
            <a:pPr lvl="1" eaLnBrk="1" hangingPunct="1"/>
            <a:r>
              <a:rPr lang="en-US" sz="2400" smtClean="0"/>
              <a:t>consistency is important</a:t>
            </a:r>
          </a:p>
          <a:p>
            <a:pPr lvl="1" eaLnBrk="1" hangingPunct="1"/>
            <a:r>
              <a:rPr lang="en-US" sz="2400" smtClean="0"/>
              <a:t>Readability is key</a:t>
            </a:r>
          </a:p>
          <a:p>
            <a:pPr lvl="1" eaLnBrk="1" hangingPunct="1"/>
            <a:r>
              <a:rPr lang="en-US" sz="2400" smtClean="0"/>
              <a:t>Specific Ad positioning is important</a:t>
            </a:r>
          </a:p>
          <a:p>
            <a:pPr eaLnBrk="1" hangingPunct="1"/>
            <a:endParaRPr lang="en-US" sz="2800" smtClean="0"/>
          </a:p>
        </p:txBody>
      </p:sp>
      <p:graphicFrame>
        <p:nvGraphicFramePr>
          <p:cNvPr id="86020" name="Group 4"/>
          <p:cNvGraphicFramePr>
            <a:graphicFrameLocks noGrp="1"/>
          </p:cNvGraphicFramePr>
          <p:nvPr>
            <p:ph idx="4294967295"/>
          </p:nvPr>
        </p:nvGraphicFramePr>
        <p:xfrm>
          <a:off x="4953000" y="533400"/>
          <a:ext cx="3581400" cy="6075044"/>
        </p:xfrm>
        <a:graphic>
          <a:graphicData uri="http://schemas.openxmlformats.org/drawingml/2006/table">
            <a:tbl>
              <a:tblPr/>
              <a:tblGrid>
                <a:gridCol w="1193800"/>
                <a:gridCol w="1193800"/>
                <a:gridCol w="1193800"/>
              </a:tblGrid>
              <a:tr h="3143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Site</a:t>
                      </a:r>
                      <a:endParaRPr kumimoji="0" lang="en-U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Fixed Width</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Liquid Width</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Yahoo</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X</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Post 2005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Google</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MSN</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X</a:t>
                      </a:r>
                      <a:endParaRPr kumimoji="0" lang="en-U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Post 2006</a:t>
                      </a:r>
                      <a:endParaRPr kumimoji="0" lang="en-U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Ebay</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Post 2007</a:t>
                      </a:r>
                      <a:endParaRPr kumimoji="0" lang="en-U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MySpace</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Amazon</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Microsoft</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X</a:t>
                      </a:r>
                      <a:endParaRPr kumimoji="0" lang="en-U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Blogger</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X</a:t>
                      </a:r>
                      <a:endParaRPr kumimoji="0" lang="en-U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Post 2008</a:t>
                      </a:r>
                      <a:endParaRPr kumimoji="0" lang="en-U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BBC</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CNN</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AOL</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Go</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Craigslist</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IMDB</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X</a:t>
                      </a:r>
                      <a:endParaRPr kumimoji="0" lang="en-U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Post 2007</a:t>
                      </a:r>
                      <a:endParaRPr kumimoji="0" lang="en-U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NY Times</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CNET</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About</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Weather</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MapQuest</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Match</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Macromedia</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smtClean="0"/>
              <a:t>Typical Layouts</a:t>
            </a:r>
          </a:p>
        </p:txBody>
      </p:sp>
      <p:sp>
        <p:nvSpPr>
          <p:cNvPr id="87042" name="Rectangle 3"/>
          <p:cNvSpPr>
            <a:spLocks noGrp="1" noChangeArrowheads="1"/>
          </p:cNvSpPr>
          <p:nvPr>
            <p:ph type="body" idx="1"/>
          </p:nvPr>
        </p:nvSpPr>
        <p:spPr/>
        <p:txBody>
          <a:bodyPr/>
          <a:lstStyle/>
          <a:p>
            <a:pPr eaLnBrk="1" hangingPunct="1"/>
            <a:r>
              <a:rPr lang="en-US" b="1" smtClean="0"/>
              <a:t>Left Menu</a:t>
            </a:r>
          </a:p>
        </p:txBody>
      </p:sp>
      <p:sp>
        <p:nvSpPr>
          <p:cNvPr id="87043" name="Text Box 4"/>
          <p:cNvSpPr txBox="1">
            <a:spLocks noChangeArrowheads="1"/>
          </p:cNvSpPr>
          <p:nvPr/>
        </p:nvSpPr>
        <p:spPr bwMode="auto">
          <a:xfrm>
            <a:off x="838200" y="2438400"/>
            <a:ext cx="1828800" cy="3489325"/>
          </a:xfrm>
          <a:prstGeom prst="rect">
            <a:avLst/>
          </a:prstGeom>
          <a:solidFill>
            <a:srgbClr val="FF99CC"/>
          </a:solidFill>
          <a:ln w="9525">
            <a:solidFill>
              <a:srgbClr val="FF00FF"/>
            </a:solidFill>
            <a:miter lim="800000"/>
            <a:headEnd/>
            <a:tailEnd/>
          </a:ln>
        </p:spPr>
        <p:txBody>
          <a:bodyPr lIns="182880" tIns="182880" rIns="182880" bIns="182880">
            <a:spAutoFit/>
          </a:bodyPr>
          <a:lstStyle/>
          <a:p>
            <a:pPr>
              <a:spcBef>
                <a:spcPct val="50000"/>
              </a:spcBef>
            </a:pPr>
            <a:r>
              <a:rPr lang="en-US" sz="2400" b="1"/>
              <a:t>Site Title</a:t>
            </a:r>
            <a:r>
              <a:rPr lang="en-US" sz="2000" b="1"/>
              <a:t/>
            </a:r>
            <a:br>
              <a:rPr lang="en-US" sz="2000" b="1"/>
            </a:br>
            <a:r>
              <a:rPr lang="en-US" b="1"/>
              <a:t/>
            </a:r>
            <a:br>
              <a:rPr lang="en-US" b="1"/>
            </a:br>
            <a:r>
              <a:rPr lang="en-US" b="1"/>
              <a:t>Menu</a:t>
            </a:r>
          </a:p>
          <a:p>
            <a:pPr>
              <a:spcBef>
                <a:spcPct val="50000"/>
              </a:spcBef>
            </a:pPr>
            <a:r>
              <a:rPr lang="en-US"/>
              <a:t>100-200px</a:t>
            </a:r>
          </a:p>
          <a:p>
            <a:pPr>
              <a:spcBef>
                <a:spcPct val="50000"/>
              </a:spcBef>
            </a:pPr>
            <a:r>
              <a:rPr lang="en-US"/>
              <a:t>10-20px internal padding</a:t>
            </a:r>
          </a:p>
          <a:p>
            <a:pPr>
              <a:spcBef>
                <a:spcPct val="50000"/>
              </a:spcBef>
            </a:pPr>
            <a:endParaRPr lang="en-US"/>
          </a:p>
          <a:p>
            <a:pPr>
              <a:spcBef>
                <a:spcPct val="50000"/>
              </a:spcBef>
            </a:pPr>
            <a:endParaRPr lang="en-US"/>
          </a:p>
        </p:txBody>
      </p:sp>
      <p:sp>
        <p:nvSpPr>
          <p:cNvPr id="87044" name="Text Box 5"/>
          <p:cNvSpPr txBox="1">
            <a:spLocks noChangeArrowheads="1"/>
          </p:cNvSpPr>
          <p:nvPr/>
        </p:nvSpPr>
        <p:spPr bwMode="auto">
          <a:xfrm>
            <a:off x="2667000" y="2438400"/>
            <a:ext cx="5562600" cy="3489325"/>
          </a:xfrm>
          <a:prstGeom prst="rect">
            <a:avLst/>
          </a:prstGeom>
          <a:solidFill>
            <a:srgbClr val="CCFFFF"/>
          </a:solidFill>
          <a:ln w="9525">
            <a:solidFill>
              <a:srgbClr val="3366FF"/>
            </a:solidFill>
            <a:miter lim="800000"/>
            <a:headEnd/>
            <a:tailEnd/>
          </a:ln>
        </p:spPr>
        <p:txBody>
          <a:bodyPr lIns="182880" tIns="182880" rIns="182880" bIns="182880">
            <a:spAutoFit/>
          </a:bodyPr>
          <a:lstStyle/>
          <a:p>
            <a:pPr>
              <a:spcBef>
                <a:spcPct val="50000"/>
              </a:spcBef>
            </a:pPr>
            <a:r>
              <a:rPr lang="en-US" sz="2400" b="1"/>
              <a:t>Page Title</a:t>
            </a:r>
            <a:br>
              <a:rPr lang="en-US" sz="2400" b="1"/>
            </a:br>
            <a:r>
              <a:rPr lang="en-US" b="1"/>
              <a:t/>
            </a:r>
            <a:br>
              <a:rPr lang="en-US" b="1"/>
            </a:br>
            <a:r>
              <a:rPr lang="en-US" b="1"/>
              <a:t>Main Content</a:t>
            </a:r>
          </a:p>
          <a:p>
            <a:pPr>
              <a:spcBef>
                <a:spcPct val="50000"/>
              </a:spcBef>
            </a:pPr>
            <a:r>
              <a:rPr lang="en-US"/>
              <a:t>400-600 or liquid</a:t>
            </a:r>
          </a:p>
          <a:p>
            <a:pPr>
              <a:spcBef>
                <a:spcPct val="50000"/>
              </a:spcBef>
            </a:pPr>
            <a:r>
              <a:rPr lang="en-US"/>
              <a:t>10-20px </a:t>
            </a:r>
            <a:br>
              <a:rPr lang="en-US"/>
            </a:br>
            <a:r>
              <a:rPr lang="en-US"/>
              <a:t>internal </a:t>
            </a:r>
            <a:br>
              <a:rPr lang="en-US"/>
            </a:br>
            <a:r>
              <a:rPr lang="en-US"/>
              <a:t>padding</a:t>
            </a:r>
          </a:p>
          <a:p>
            <a:pPr>
              <a:spcBef>
                <a:spcPct val="50000"/>
              </a:spcBef>
            </a:pPr>
            <a:endParaRPr lang="en-US"/>
          </a:p>
          <a:p>
            <a:pPr>
              <a:spcBef>
                <a:spcPct val="50000"/>
              </a:spcBef>
            </a:pPr>
            <a:endParaRPr lang="en-US"/>
          </a:p>
        </p:txBody>
      </p:sp>
      <p:sp>
        <p:nvSpPr>
          <p:cNvPr id="87045" name="Line 6"/>
          <p:cNvSpPr>
            <a:spLocks noChangeShapeType="1"/>
          </p:cNvSpPr>
          <p:nvPr/>
        </p:nvSpPr>
        <p:spPr bwMode="auto">
          <a:xfrm>
            <a:off x="838200" y="4267200"/>
            <a:ext cx="228600" cy="0"/>
          </a:xfrm>
          <a:prstGeom prst="line">
            <a:avLst/>
          </a:prstGeom>
          <a:noFill/>
          <a:ln w="9525">
            <a:solidFill>
              <a:schemeClr val="tx1"/>
            </a:solidFill>
            <a:round/>
            <a:headEnd type="triangle" w="med" len="med"/>
            <a:tailEnd type="triangle" w="med" len="med"/>
          </a:ln>
        </p:spPr>
        <p:txBody>
          <a:bodyPr/>
          <a:lstStyle/>
          <a:p>
            <a:endParaRPr lang="en-US"/>
          </a:p>
        </p:txBody>
      </p:sp>
      <p:sp>
        <p:nvSpPr>
          <p:cNvPr id="87046" name="Line 7"/>
          <p:cNvSpPr>
            <a:spLocks noChangeShapeType="1"/>
          </p:cNvSpPr>
          <p:nvPr/>
        </p:nvSpPr>
        <p:spPr bwMode="auto">
          <a:xfrm>
            <a:off x="2667000" y="4267200"/>
            <a:ext cx="228600" cy="0"/>
          </a:xfrm>
          <a:prstGeom prst="line">
            <a:avLst/>
          </a:prstGeom>
          <a:noFill/>
          <a:ln w="9525">
            <a:solidFill>
              <a:schemeClr val="tx1"/>
            </a:solidFill>
            <a:round/>
            <a:headEnd type="triangle" w="med" len="med"/>
            <a:tailEnd type="triangle" w="med" len="me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US" smtClean="0"/>
              <a:t>Typical Layouts</a:t>
            </a:r>
          </a:p>
        </p:txBody>
      </p:sp>
      <p:sp>
        <p:nvSpPr>
          <p:cNvPr id="88066" name="Rectangle 3"/>
          <p:cNvSpPr>
            <a:spLocks noGrp="1" noChangeArrowheads="1"/>
          </p:cNvSpPr>
          <p:nvPr>
            <p:ph type="body" idx="1"/>
          </p:nvPr>
        </p:nvSpPr>
        <p:spPr/>
        <p:txBody>
          <a:bodyPr/>
          <a:lstStyle/>
          <a:p>
            <a:pPr eaLnBrk="1" hangingPunct="1"/>
            <a:r>
              <a:rPr lang="en-US" b="1" smtClean="0"/>
              <a:t>Right Menu (common with blogs)</a:t>
            </a:r>
          </a:p>
        </p:txBody>
      </p:sp>
      <p:sp>
        <p:nvSpPr>
          <p:cNvPr id="88067" name="Text Box 4"/>
          <p:cNvSpPr txBox="1">
            <a:spLocks noChangeArrowheads="1"/>
          </p:cNvSpPr>
          <p:nvPr/>
        </p:nvSpPr>
        <p:spPr bwMode="auto">
          <a:xfrm>
            <a:off x="6400800" y="2438400"/>
            <a:ext cx="1828800" cy="2387600"/>
          </a:xfrm>
          <a:prstGeom prst="rect">
            <a:avLst/>
          </a:prstGeom>
          <a:solidFill>
            <a:srgbClr val="FF99CC"/>
          </a:solidFill>
          <a:ln w="9525">
            <a:solidFill>
              <a:srgbClr val="FF00FF"/>
            </a:solidFill>
            <a:miter lim="800000"/>
            <a:headEnd/>
            <a:tailEnd/>
          </a:ln>
        </p:spPr>
        <p:txBody>
          <a:bodyPr lIns="182880" tIns="182880" rIns="182880" bIns="182880">
            <a:spAutoFit/>
          </a:bodyPr>
          <a:lstStyle/>
          <a:p>
            <a:r>
              <a:rPr lang="en-US" sz="2400" b="1"/>
              <a:t>Blog Title</a:t>
            </a:r>
            <a:r>
              <a:rPr lang="en-US" sz="1600" b="1"/>
              <a:t/>
            </a:r>
            <a:br>
              <a:rPr lang="en-US" sz="1600" b="1"/>
            </a:br>
            <a:r>
              <a:rPr lang="en-US" b="1"/>
              <a:t/>
            </a:r>
            <a:br>
              <a:rPr lang="en-US" b="1"/>
            </a:br>
            <a:r>
              <a:rPr lang="en-US" b="1"/>
              <a:t>Menu Item</a:t>
            </a:r>
          </a:p>
          <a:p>
            <a:r>
              <a:rPr lang="en-US" b="1"/>
              <a:t>Menu Item</a:t>
            </a:r>
          </a:p>
          <a:p>
            <a:r>
              <a:rPr lang="en-US" b="1"/>
              <a:t>Menu Item</a:t>
            </a:r>
          </a:p>
          <a:p>
            <a:r>
              <a:rPr lang="en-US" b="1"/>
              <a:t>Menu Item</a:t>
            </a:r>
            <a:endParaRPr lang="en-US"/>
          </a:p>
          <a:p>
            <a:endParaRPr lang="en-US"/>
          </a:p>
        </p:txBody>
      </p:sp>
      <p:sp>
        <p:nvSpPr>
          <p:cNvPr id="88068" name="Text Box 5"/>
          <p:cNvSpPr txBox="1">
            <a:spLocks noChangeArrowheads="1"/>
          </p:cNvSpPr>
          <p:nvPr/>
        </p:nvSpPr>
        <p:spPr bwMode="auto">
          <a:xfrm>
            <a:off x="838200" y="2438400"/>
            <a:ext cx="5562600" cy="2387600"/>
          </a:xfrm>
          <a:prstGeom prst="rect">
            <a:avLst/>
          </a:prstGeom>
          <a:solidFill>
            <a:srgbClr val="CCFFFF"/>
          </a:solidFill>
          <a:ln w="9525">
            <a:solidFill>
              <a:srgbClr val="3366FF"/>
            </a:solidFill>
            <a:miter lim="800000"/>
            <a:headEnd/>
            <a:tailEnd/>
          </a:ln>
        </p:spPr>
        <p:txBody>
          <a:bodyPr lIns="182880" tIns="182880" rIns="182880" bIns="182880">
            <a:spAutoFit/>
          </a:bodyPr>
          <a:lstStyle/>
          <a:p>
            <a:r>
              <a:rPr lang="en-US" sz="2400" b="1"/>
              <a:t>Page Title</a:t>
            </a:r>
            <a:r>
              <a:rPr lang="en-US" b="1"/>
              <a:t/>
            </a:r>
            <a:br>
              <a:rPr lang="en-US" b="1"/>
            </a:br>
            <a:r>
              <a:rPr lang="en-US" b="1"/>
              <a:t/>
            </a:r>
            <a:br>
              <a:rPr lang="en-US" b="1"/>
            </a:br>
            <a:r>
              <a:rPr lang="en-US" b="1"/>
              <a:t>Main Content</a:t>
            </a:r>
          </a:p>
          <a:p>
            <a:endParaRPr lang="en-US" b="1"/>
          </a:p>
          <a:p>
            <a:r>
              <a:rPr lang="en-US" b="1"/>
              <a:t>Blaa blaa ba baa baaaa. Blaa blaa ba baa baaaa.</a:t>
            </a:r>
            <a:r>
              <a:rPr lang="en-US"/>
              <a:t> </a:t>
            </a:r>
            <a:r>
              <a:rPr lang="en-US" b="1"/>
              <a:t>Blaa blaa ba baa baaaa.</a:t>
            </a:r>
            <a:r>
              <a:rPr lang="en-US"/>
              <a:t> </a:t>
            </a:r>
            <a:r>
              <a:rPr lang="en-US" b="1"/>
              <a:t>Blaa blaa ba baa baaaa.</a:t>
            </a:r>
            <a:r>
              <a:rPr lang="en-US"/>
              <a:t> </a:t>
            </a:r>
            <a:r>
              <a:rPr lang="en-US" b="1"/>
              <a:t>Blaa blaa ba baa baaaa.</a:t>
            </a:r>
            <a:r>
              <a:rPr lang="en-US"/>
              <a:t>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mtClean="0"/>
              <a:t>Visual Aspects of a Web Page</a:t>
            </a:r>
          </a:p>
        </p:txBody>
      </p:sp>
      <p:sp>
        <p:nvSpPr>
          <p:cNvPr id="22530" name="Rectangle 3"/>
          <p:cNvSpPr>
            <a:spLocks noGrp="1" noChangeArrowheads="1"/>
          </p:cNvSpPr>
          <p:nvPr>
            <p:ph type="body" sz="half" idx="1"/>
          </p:nvPr>
        </p:nvSpPr>
        <p:spPr/>
        <p:txBody>
          <a:bodyPr/>
          <a:lstStyle/>
          <a:p>
            <a:pPr eaLnBrk="1" hangingPunct="1">
              <a:buFontTx/>
              <a:buNone/>
            </a:pPr>
            <a:r>
              <a:rPr lang="en-US" b="1" smtClean="0"/>
              <a:t>Aspects</a:t>
            </a:r>
          </a:p>
          <a:p>
            <a:pPr eaLnBrk="1" hangingPunct="1"/>
            <a:r>
              <a:rPr lang="en-US" smtClean="0"/>
              <a:t>Typography – fonts</a:t>
            </a:r>
          </a:p>
          <a:p>
            <a:pPr eaLnBrk="1" hangingPunct="1"/>
            <a:r>
              <a:rPr lang="en-US" smtClean="0"/>
              <a:t>Colors</a:t>
            </a:r>
          </a:p>
          <a:p>
            <a:pPr eaLnBrk="1" hangingPunct="1"/>
            <a:r>
              <a:rPr lang="en-US" smtClean="0"/>
              <a:t>Layout</a:t>
            </a:r>
          </a:p>
          <a:p>
            <a:pPr eaLnBrk="1" hangingPunct="1"/>
            <a:r>
              <a:rPr lang="en-US" smtClean="0"/>
              <a:t>Alignment</a:t>
            </a:r>
          </a:p>
          <a:p>
            <a:pPr eaLnBrk="1" hangingPunct="1"/>
            <a:r>
              <a:rPr lang="en-US" smtClean="0"/>
              <a:t>Images – background, decorators, etc.</a:t>
            </a:r>
          </a:p>
        </p:txBody>
      </p:sp>
      <p:sp>
        <p:nvSpPr>
          <p:cNvPr id="22531" name="Rectangle 4"/>
          <p:cNvSpPr>
            <a:spLocks noGrp="1" noChangeArrowheads="1"/>
          </p:cNvSpPr>
          <p:nvPr>
            <p:ph type="body" sz="half" idx="2"/>
          </p:nvPr>
        </p:nvSpPr>
        <p:spPr/>
        <p:txBody>
          <a:bodyPr/>
          <a:lstStyle/>
          <a:p>
            <a:pPr eaLnBrk="1" hangingPunct="1">
              <a:buFontTx/>
              <a:buNone/>
            </a:pPr>
            <a:r>
              <a:rPr lang="en-US" b="1" smtClean="0"/>
              <a:t>Depends on…</a:t>
            </a:r>
          </a:p>
          <a:p>
            <a:pPr eaLnBrk="1" hangingPunct="1"/>
            <a:r>
              <a:rPr lang="en-US" smtClean="0"/>
              <a:t>Device</a:t>
            </a:r>
          </a:p>
          <a:p>
            <a:pPr eaLnBrk="1" hangingPunct="1"/>
            <a:r>
              <a:rPr lang="en-US" smtClean="0"/>
              <a:t>Operating System</a:t>
            </a:r>
          </a:p>
          <a:p>
            <a:pPr eaLnBrk="1" hangingPunct="1"/>
            <a:r>
              <a:rPr lang="en-US" smtClean="0"/>
              <a:t>Browser</a:t>
            </a:r>
          </a:p>
          <a:p>
            <a:pPr eaLnBrk="1" hangingPunct="1"/>
            <a:r>
              <a:rPr lang="en-US" smtClean="0"/>
              <a:t>Screen Resolution</a:t>
            </a:r>
          </a:p>
          <a:p>
            <a:pPr eaLnBrk="1" hangingPunct="1"/>
            <a:r>
              <a:rPr lang="en-US" smtClean="0"/>
              <a:t>Display Options</a:t>
            </a:r>
          </a:p>
          <a:p>
            <a:pPr eaLnBrk="1" hangingPunct="1"/>
            <a:r>
              <a:rPr lang="en-US" smtClean="0"/>
              <a:t>Installed Fonts</a:t>
            </a:r>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smtClean="0"/>
              <a:t>Typical Layouts</a:t>
            </a:r>
          </a:p>
        </p:txBody>
      </p:sp>
      <p:sp>
        <p:nvSpPr>
          <p:cNvPr id="89090" name="Rectangle 3"/>
          <p:cNvSpPr>
            <a:spLocks noGrp="1" noChangeArrowheads="1"/>
          </p:cNvSpPr>
          <p:nvPr>
            <p:ph type="body" idx="1"/>
          </p:nvPr>
        </p:nvSpPr>
        <p:spPr/>
        <p:txBody>
          <a:bodyPr/>
          <a:lstStyle/>
          <a:p>
            <a:pPr eaLnBrk="1" hangingPunct="1"/>
            <a:r>
              <a:rPr lang="en-US" b="1" smtClean="0"/>
              <a:t>Top Menu</a:t>
            </a:r>
          </a:p>
        </p:txBody>
      </p:sp>
      <p:sp>
        <p:nvSpPr>
          <p:cNvPr id="89091" name="Text Box 4"/>
          <p:cNvSpPr txBox="1">
            <a:spLocks noChangeArrowheads="1"/>
          </p:cNvSpPr>
          <p:nvPr/>
        </p:nvSpPr>
        <p:spPr bwMode="auto">
          <a:xfrm>
            <a:off x="838200" y="2362200"/>
            <a:ext cx="7391400" cy="1062038"/>
          </a:xfrm>
          <a:prstGeom prst="rect">
            <a:avLst/>
          </a:prstGeom>
          <a:solidFill>
            <a:srgbClr val="FF99CC"/>
          </a:solidFill>
          <a:ln w="9525">
            <a:solidFill>
              <a:srgbClr val="FF00FF"/>
            </a:solidFill>
            <a:miter lim="800000"/>
            <a:headEnd/>
            <a:tailEnd/>
          </a:ln>
        </p:spPr>
        <p:txBody>
          <a:bodyPr lIns="182880" tIns="182880" rIns="182880" bIns="182880">
            <a:spAutoFit/>
          </a:bodyPr>
          <a:lstStyle/>
          <a:p>
            <a:pPr>
              <a:spcBef>
                <a:spcPct val="50000"/>
              </a:spcBef>
            </a:pPr>
            <a:r>
              <a:rPr lang="en-US" b="1"/>
              <a:t>Site Title</a:t>
            </a:r>
          </a:p>
          <a:p>
            <a:pPr>
              <a:spcBef>
                <a:spcPct val="50000"/>
              </a:spcBef>
            </a:pPr>
            <a:r>
              <a:rPr lang="en-US"/>
              <a:t>Menu Item | Menu Item | Menu Item | Menu Item | </a:t>
            </a:r>
          </a:p>
        </p:txBody>
      </p:sp>
      <p:sp>
        <p:nvSpPr>
          <p:cNvPr id="89092" name="Text Box 5"/>
          <p:cNvSpPr txBox="1">
            <a:spLocks noChangeArrowheads="1"/>
          </p:cNvSpPr>
          <p:nvPr/>
        </p:nvSpPr>
        <p:spPr bwMode="auto">
          <a:xfrm>
            <a:off x="838200" y="3306763"/>
            <a:ext cx="7391400" cy="2713037"/>
          </a:xfrm>
          <a:prstGeom prst="rect">
            <a:avLst/>
          </a:prstGeom>
          <a:solidFill>
            <a:srgbClr val="CCFFFF"/>
          </a:solidFill>
          <a:ln w="9525">
            <a:solidFill>
              <a:srgbClr val="3366FF"/>
            </a:solidFill>
            <a:miter lim="800000"/>
            <a:headEnd/>
            <a:tailEnd/>
          </a:ln>
        </p:spPr>
        <p:txBody>
          <a:bodyPr lIns="182880" tIns="182880" rIns="182880" bIns="182880">
            <a:spAutoFit/>
          </a:bodyPr>
          <a:lstStyle/>
          <a:p>
            <a:pPr>
              <a:spcBef>
                <a:spcPct val="50000"/>
              </a:spcBef>
            </a:pPr>
            <a:r>
              <a:rPr lang="en-US" b="1"/>
              <a:t>Page Title</a:t>
            </a:r>
          </a:p>
          <a:p>
            <a:pPr>
              <a:spcBef>
                <a:spcPct val="50000"/>
              </a:spcBef>
            </a:pPr>
            <a:r>
              <a:rPr lang="en-US"/>
              <a:t>Good for extra-wide content 700+ pixels</a:t>
            </a:r>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smtClean="0"/>
              <a:t>Typical Layouts</a:t>
            </a:r>
          </a:p>
        </p:txBody>
      </p:sp>
      <p:sp>
        <p:nvSpPr>
          <p:cNvPr id="90114" name="Rectangle 3"/>
          <p:cNvSpPr>
            <a:spLocks noGrp="1" noChangeArrowheads="1"/>
          </p:cNvSpPr>
          <p:nvPr>
            <p:ph type="body" idx="1"/>
          </p:nvPr>
        </p:nvSpPr>
        <p:spPr/>
        <p:txBody>
          <a:bodyPr/>
          <a:lstStyle/>
          <a:p>
            <a:pPr eaLnBrk="1" hangingPunct="1"/>
            <a:r>
              <a:rPr lang="en-US" b="1" smtClean="0"/>
              <a:t>Left Menu with Header</a:t>
            </a:r>
          </a:p>
        </p:txBody>
      </p:sp>
      <p:sp>
        <p:nvSpPr>
          <p:cNvPr id="90115" name="Text Box 4"/>
          <p:cNvSpPr txBox="1">
            <a:spLocks noChangeArrowheads="1"/>
          </p:cNvSpPr>
          <p:nvPr/>
        </p:nvSpPr>
        <p:spPr bwMode="auto">
          <a:xfrm>
            <a:off x="914400" y="3124200"/>
            <a:ext cx="1828800" cy="2674938"/>
          </a:xfrm>
          <a:prstGeom prst="rect">
            <a:avLst/>
          </a:prstGeom>
          <a:solidFill>
            <a:srgbClr val="FF99CC"/>
          </a:solidFill>
          <a:ln w="9525">
            <a:solidFill>
              <a:srgbClr val="FF00FF"/>
            </a:solidFill>
            <a:miter lim="800000"/>
            <a:headEnd/>
            <a:tailEnd/>
          </a:ln>
        </p:spPr>
        <p:txBody>
          <a:bodyPr lIns="182880" tIns="182880" rIns="182880" bIns="182880">
            <a:spAutoFit/>
          </a:bodyPr>
          <a:lstStyle/>
          <a:p>
            <a:pPr>
              <a:spcBef>
                <a:spcPct val="50000"/>
              </a:spcBef>
            </a:pPr>
            <a:r>
              <a:rPr lang="en-US" b="1"/>
              <a:t>Menu Items</a:t>
            </a:r>
            <a:br>
              <a:rPr lang="en-US" b="1"/>
            </a:br>
            <a:r>
              <a:rPr lang="en-US" sz="1400" b="1"/>
              <a:t>sub-items</a:t>
            </a:r>
            <a:br>
              <a:rPr lang="en-US" sz="1400" b="1"/>
            </a:br>
            <a:r>
              <a:rPr lang="en-US" sz="1400" b="1"/>
              <a:t>sub-items</a:t>
            </a:r>
            <a:br>
              <a:rPr lang="en-US" sz="1400" b="1"/>
            </a:br>
            <a:r>
              <a:rPr lang="en-US" sz="1400" b="1"/>
              <a:t>sub-items</a:t>
            </a:r>
            <a:br>
              <a:rPr lang="en-US" sz="1400" b="1"/>
            </a:br>
            <a:r>
              <a:rPr lang="en-US" b="1"/>
              <a:t>Menu Items</a:t>
            </a:r>
            <a:br>
              <a:rPr lang="en-US" b="1"/>
            </a:br>
            <a:r>
              <a:rPr lang="en-US" sz="1400" b="1"/>
              <a:t>sub-items</a:t>
            </a:r>
            <a:br>
              <a:rPr lang="en-US" sz="1400" b="1"/>
            </a:br>
            <a:r>
              <a:rPr lang="en-US" sz="1400" b="1"/>
              <a:t>sub-items</a:t>
            </a:r>
            <a:br>
              <a:rPr lang="en-US" sz="1400" b="1"/>
            </a:br>
            <a:endParaRPr lang="en-US"/>
          </a:p>
          <a:p>
            <a:pPr>
              <a:spcBef>
                <a:spcPct val="50000"/>
              </a:spcBef>
            </a:pPr>
            <a:endParaRPr lang="en-US"/>
          </a:p>
        </p:txBody>
      </p:sp>
      <p:sp>
        <p:nvSpPr>
          <p:cNvPr id="90116" name="Text Box 5"/>
          <p:cNvSpPr txBox="1">
            <a:spLocks noChangeArrowheads="1"/>
          </p:cNvSpPr>
          <p:nvPr/>
        </p:nvSpPr>
        <p:spPr bwMode="auto">
          <a:xfrm>
            <a:off x="2743200" y="3124200"/>
            <a:ext cx="5562600" cy="2662238"/>
          </a:xfrm>
          <a:prstGeom prst="rect">
            <a:avLst/>
          </a:prstGeom>
          <a:solidFill>
            <a:srgbClr val="CCFFFF"/>
          </a:solidFill>
          <a:ln w="9525">
            <a:solidFill>
              <a:srgbClr val="3366FF"/>
            </a:solidFill>
            <a:miter lim="800000"/>
            <a:headEnd/>
            <a:tailEnd/>
          </a:ln>
        </p:spPr>
        <p:txBody>
          <a:bodyPr lIns="182880" tIns="182880" rIns="182880" bIns="182880">
            <a:spAutoFit/>
          </a:bodyPr>
          <a:lstStyle/>
          <a:p>
            <a:r>
              <a:rPr lang="en-US" sz="2400" b="1"/>
              <a:t>Page Title</a:t>
            </a:r>
            <a:br>
              <a:rPr lang="en-US" sz="2400" b="1"/>
            </a:br>
            <a:r>
              <a:rPr lang="en-US" b="1"/>
              <a:t/>
            </a:r>
            <a:br>
              <a:rPr lang="en-US" b="1"/>
            </a:br>
            <a:r>
              <a:rPr lang="en-US" b="1"/>
              <a:t>Main Content</a:t>
            </a:r>
          </a:p>
          <a:p>
            <a:endParaRPr lang="en-US" b="1"/>
          </a:p>
          <a:p>
            <a:r>
              <a:rPr lang="en-US" b="1"/>
              <a:t>Blaa blaa ba baa baaaa. Blaa blaa ba baa baaaa.</a:t>
            </a:r>
            <a:r>
              <a:rPr lang="en-US"/>
              <a:t> </a:t>
            </a:r>
            <a:r>
              <a:rPr lang="en-US" b="1"/>
              <a:t>Blaa blaa ba baa baaaa.</a:t>
            </a:r>
            <a:r>
              <a:rPr lang="en-US"/>
              <a:t> </a:t>
            </a:r>
            <a:r>
              <a:rPr lang="en-US" b="1"/>
              <a:t>Blaa blaa ba baa baaaa.</a:t>
            </a:r>
            <a:r>
              <a:rPr lang="en-US"/>
              <a:t> </a:t>
            </a:r>
            <a:r>
              <a:rPr lang="en-US" b="1"/>
              <a:t>Blaa blaa ba baa baaaa.</a:t>
            </a:r>
            <a:r>
              <a:rPr lang="en-US"/>
              <a:t> </a:t>
            </a:r>
            <a:br>
              <a:rPr lang="en-US"/>
            </a:br>
            <a:endParaRPr lang="en-US"/>
          </a:p>
        </p:txBody>
      </p:sp>
      <p:sp>
        <p:nvSpPr>
          <p:cNvPr id="90117" name="Text Box 6"/>
          <p:cNvSpPr txBox="1">
            <a:spLocks noChangeArrowheads="1"/>
          </p:cNvSpPr>
          <p:nvPr/>
        </p:nvSpPr>
        <p:spPr bwMode="auto">
          <a:xfrm>
            <a:off x="914400" y="2474913"/>
            <a:ext cx="7391400" cy="739775"/>
          </a:xfrm>
          <a:prstGeom prst="rect">
            <a:avLst/>
          </a:prstGeom>
          <a:solidFill>
            <a:srgbClr val="FFCC99"/>
          </a:solidFill>
          <a:ln w="9525">
            <a:solidFill>
              <a:srgbClr val="FF6600"/>
            </a:solidFill>
            <a:miter lim="800000"/>
            <a:headEnd/>
            <a:tailEnd/>
          </a:ln>
        </p:spPr>
        <p:txBody>
          <a:bodyPr lIns="182880" tIns="182880" rIns="182880" bIns="182880">
            <a:spAutoFit/>
          </a:bodyPr>
          <a:lstStyle/>
          <a:p>
            <a:pPr>
              <a:spcBef>
                <a:spcPct val="50000"/>
              </a:spcBef>
            </a:pPr>
            <a:r>
              <a:rPr lang="en-US" sz="2400" b="1"/>
              <a:t>Site Title/Header</a:t>
            </a:r>
            <a:r>
              <a:rPr lang="en-US" b="1"/>
              <a:t> – eye catching, branding, on every page</a:t>
            </a:r>
            <a:endParaRPr lang="en-US"/>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smtClean="0"/>
              <a:t>Typical Layouts</a:t>
            </a:r>
          </a:p>
        </p:txBody>
      </p:sp>
      <p:sp>
        <p:nvSpPr>
          <p:cNvPr id="91138" name="Rectangle 3"/>
          <p:cNvSpPr>
            <a:spLocks noGrp="1" noChangeArrowheads="1"/>
          </p:cNvSpPr>
          <p:nvPr>
            <p:ph type="body" idx="1"/>
          </p:nvPr>
        </p:nvSpPr>
        <p:spPr/>
        <p:txBody>
          <a:bodyPr/>
          <a:lstStyle/>
          <a:p>
            <a:pPr eaLnBrk="1" hangingPunct="1"/>
            <a:r>
              <a:rPr lang="en-US" b="1" smtClean="0"/>
              <a:t>Left Menu with Header and Footer</a:t>
            </a:r>
          </a:p>
        </p:txBody>
      </p:sp>
      <p:sp>
        <p:nvSpPr>
          <p:cNvPr id="91139" name="Text Box 4"/>
          <p:cNvSpPr txBox="1">
            <a:spLocks noChangeArrowheads="1"/>
          </p:cNvSpPr>
          <p:nvPr/>
        </p:nvSpPr>
        <p:spPr bwMode="auto">
          <a:xfrm>
            <a:off x="914400" y="3124200"/>
            <a:ext cx="1828800" cy="2674938"/>
          </a:xfrm>
          <a:prstGeom prst="rect">
            <a:avLst/>
          </a:prstGeom>
          <a:solidFill>
            <a:srgbClr val="FF99CC"/>
          </a:solidFill>
          <a:ln w="9525">
            <a:solidFill>
              <a:srgbClr val="FF00FF"/>
            </a:solidFill>
            <a:miter lim="800000"/>
            <a:headEnd/>
            <a:tailEnd/>
          </a:ln>
        </p:spPr>
        <p:txBody>
          <a:bodyPr lIns="182880" tIns="182880" rIns="182880" bIns="182880">
            <a:spAutoFit/>
          </a:bodyPr>
          <a:lstStyle/>
          <a:p>
            <a:pPr>
              <a:spcBef>
                <a:spcPct val="50000"/>
              </a:spcBef>
            </a:pPr>
            <a:r>
              <a:rPr lang="en-US" b="1"/>
              <a:t>Menu Items</a:t>
            </a:r>
            <a:br>
              <a:rPr lang="en-US" b="1"/>
            </a:br>
            <a:r>
              <a:rPr lang="en-US" sz="1400" b="1"/>
              <a:t>sub-items</a:t>
            </a:r>
            <a:br>
              <a:rPr lang="en-US" sz="1400" b="1"/>
            </a:br>
            <a:r>
              <a:rPr lang="en-US" sz="1400" b="1"/>
              <a:t>sub-items</a:t>
            </a:r>
            <a:br>
              <a:rPr lang="en-US" sz="1400" b="1"/>
            </a:br>
            <a:r>
              <a:rPr lang="en-US" sz="1400" b="1"/>
              <a:t>sub-items</a:t>
            </a:r>
            <a:br>
              <a:rPr lang="en-US" sz="1400" b="1"/>
            </a:br>
            <a:r>
              <a:rPr lang="en-US" b="1"/>
              <a:t>Menu Items</a:t>
            </a:r>
            <a:br>
              <a:rPr lang="en-US" b="1"/>
            </a:br>
            <a:r>
              <a:rPr lang="en-US" sz="1400" b="1"/>
              <a:t>sub-items</a:t>
            </a:r>
            <a:br>
              <a:rPr lang="en-US" sz="1400" b="1"/>
            </a:br>
            <a:r>
              <a:rPr lang="en-US" sz="1400" b="1"/>
              <a:t>sub-items</a:t>
            </a:r>
            <a:br>
              <a:rPr lang="en-US" sz="1400" b="1"/>
            </a:br>
            <a:endParaRPr lang="en-US"/>
          </a:p>
          <a:p>
            <a:pPr>
              <a:spcBef>
                <a:spcPct val="50000"/>
              </a:spcBef>
            </a:pPr>
            <a:endParaRPr lang="en-US"/>
          </a:p>
        </p:txBody>
      </p:sp>
      <p:sp>
        <p:nvSpPr>
          <p:cNvPr id="91140" name="Text Box 5"/>
          <p:cNvSpPr txBox="1">
            <a:spLocks noChangeArrowheads="1"/>
          </p:cNvSpPr>
          <p:nvPr/>
        </p:nvSpPr>
        <p:spPr bwMode="auto">
          <a:xfrm>
            <a:off x="2743200" y="3124200"/>
            <a:ext cx="5562600" cy="2662238"/>
          </a:xfrm>
          <a:prstGeom prst="rect">
            <a:avLst/>
          </a:prstGeom>
          <a:solidFill>
            <a:srgbClr val="CCFFFF"/>
          </a:solidFill>
          <a:ln w="9525">
            <a:solidFill>
              <a:srgbClr val="3366FF"/>
            </a:solidFill>
            <a:miter lim="800000"/>
            <a:headEnd/>
            <a:tailEnd/>
          </a:ln>
        </p:spPr>
        <p:txBody>
          <a:bodyPr lIns="182880" tIns="182880" rIns="182880" bIns="182880">
            <a:spAutoFit/>
          </a:bodyPr>
          <a:lstStyle/>
          <a:p>
            <a:r>
              <a:rPr lang="en-US" sz="2400" b="1"/>
              <a:t>Page Title</a:t>
            </a:r>
            <a:br>
              <a:rPr lang="en-US" sz="2400" b="1"/>
            </a:br>
            <a:r>
              <a:rPr lang="en-US" b="1"/>
              <a:t/>
            </a:r>
            <a:br>
              <a:rPr lang="en-US" b="1"/>
            </a:br>
            <a:r>
              <a:rPr lang="en-US" b="1"/>
              <a:t>Main Content</a:t>
            </a:r>
          </a:p>
          <a:p>
            <a:endParaRPr lang="en-US" b="1"/>
          </a:p>
          <a:p>
            <a:r>
              <a:rPr lang="en-US" b="1"/>
              <a:t>Blaa blaa ba baa baaaa. Blaa blaa ba baa baaaa.</a:t>
            </a:r>
            <a:r>
              <a:rPr lang="en-US"/>
              <a:t> </a:t>
            </a:r>
            <a:r>
              <a:rPr lang="en-US" b="1"/>
              <a:t>Blaa blaa ba baa baaaa.</a:t>
            </a:r>
            <a:r>
              <a:rPr lang="en-US"/>
              <a:t> </a:t>
            </a:r>
            <a:r>
              <a:rPr lang="en-US" b="1"/>
              <a:t>Blaa blaa ba baa baaaa.</a:t>
            </a:r>
            <a:r>
              <a:rPr lang="en-US"/>
              <a:t> </a:t>
            </a:r>
            <a:r>
              <a:rPr lang="en-US" b="1"/>
              <a:t>Blaa blaa ba baa baaaa.</a:t>
            </a:r>
            <a:r>
              <a:rPr lang="en-US"/>
              <a:t> </a:t>
            </a:r>
            <a:br>
              <a:rPr lang="en-US"/>
            </a:br>
            <a:endParaRPr lang="en-US"/>
          </a:p>
        </p:txBody>
      </p:sp>
      <p:sp>
        <p:nvSpPr>
          <p:cNvPr id="91141" name="Text Box 6"/>
          <p:cNvSpPr txBox="1">
            <a:spLocks noChangeArrowheads="1"/>
          </p:cNvSpPr>
          <p:nvPr/>
        </p:nvSpPr>
        <p:spPr bwMode="auto">
          <a:xfrm>
            <a:off x="914400" y="2474913"/>
            <a:ext cx="7391400" cy="739775"/>
          </a:xfrm>
          <a:prstGeom prst="rect">
            <a:avLst/>
          </a:prstGeom>
          <a:solidFill>
            <a:srgbClr val="FFCC99"/>
          </a:solidFill>
          <a:ln w="9525">
            <a:solidFill>
              <a:srgbClr val="FF6600"/>
            </a:solidFill>
            <a:miter lim="800000"/>
            <a:headEnd/>
            <a:tailEnd/>
          </a:ln>
        </p:spPr>
        <p:txBody>
          <a:bodyPr lIns="182880" tIns="182880" rIns="182880" bIns="182880">
            <a:spAutoFit/>
          </a:bodyPr>
          <a:lstStyle/>
          <a:p>
            <a:pPr>
              <a:spcBef>
                <a:spcPct val="50000"/>
              </a:spcBef>
            </a:pPr>
            <a:r>
              <a:rPr lang="en-US" sz="2400" b="1"/>
              <a:t>Site Title/Header</a:t>
            </a:r>
            <a:endParaRPr lang="en-US"/>
          </a:p>
        </p:txBody>
      </p:sp>
      <p:sp>
        <p:nvSpPr>
          <p:cNvPr id="91142" name="Text Box 7"/>
          <p:cNvSpPr txBox="1">
            <a:spLocks noChangeArrowheads="1"/>
          </p:cNvSpPr>
          <p:nvPr/>
        </p:nvSpPr>
        <p:spPr bwMode="auto">
          <a:xfrm>
            <a:off x="914400" y="5791200"/>
            <a:ext cx="7391400" cy="587375"/>
          </a:xfrm>
          <a:prstGeom prst="rect">
            <a:avLst/>
          </a:prstGeom>
          <a:solidFill>
            <a:srgbClr val="CCFFCC"/>
          </a:solidFill>
          <a:ln w="9525">
            <a:solidFill>
              <a:srgbClr val="339966"/>
            </a:solidFill>
            <a:miter lim="800000"/>
            <a:headEnd/>
            <a:tailEnd/>
          </a:ln>
        </p:spPr>
        <p:txBody>
          <a:bodyPr lIns="182880" tIns="182880" rIns="182880" bIns="182880">
            <a:spAutoFit/>
          </a:bodyPr>
          <a:lstStyle/>
          <a:p>
            <a:pPr algn="r">
              <a:spcBef>
                <a:spcPct val="50000"/>
              </a:spcBef>
            </a:pPr>
            <a:r>
              <a:rPr lang="en-US" sz="1400" b="1"/>
              <a:t>Footer – contact, alternative navigation, copyright, consistency</a:t>
            </a:r>
            <a:endParaRPr lang="en-US" sz="140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r>
              <a:rPr lang="en-US" smtClean="0"/>
              <a:t>Typical Layouts</a:t>
            </a:r>
          </a:p>
        </p:txBody>
      </p:sp>
      <p:sp>
        <p:nvSpPr>
          <p:cNvPr id="92162" name="Rectangle 3"/>
          <p:cNvSpPr>
            <a:spLocks noGrp="1" noChangeArrowheads="1"/>
          </p:cNvSpPr>
          <p:nvPr>
            <p:ph type="body" idx="1"/>
          </p:nvPr>
        </p:nvSpPr>
        <p:spPr/>
        <p:txBody>
          <a:bodyPr/>
          <a:lstStyle/>
          <a:p>
            <a:pPr eaLnBrk="1" hangingPunct="1"/>
            <a:r>
              <a:rPr lang="en-US" b="1" smtClean="0"/>
              <a:t>Top Menu with Header and Footer</a:t>
            </a:r>
          </a:p>
        </p:txBody>
      </p:sp>
      <p:sp>
        <p:nvSpPr>
          <p:cNvPr id="92163" name="Text Box 4"/>
          <p:cNvSpPr txBox="1">
            <a:spLocks noChangeArrowheads="1"/>
          </p:cNvSpPr>
          <p:nvPr/>
        </p:nvSpPr>
        <p:spPr bwMode="auto">
          <a:xfrm>
            <a:off x="914400" y="3124200"/>
            <a:ext cx="7391400" cy="649288"/>
          </a:xfrm>
          <a:prstGeom prst="rect">
            <a:avLst/>
          </a:prstGeom>
          <a:solidFill>
            <a:srgbClr val="FF99CC"/>
          </a:solidFill>
          <a:ln w="9525">
            <a:solidFill>
              <a:srgbClr val="FF00FF"/>
            </a:solidFill>
            <a:miter lim="800000"/>
            <a:headEnd/>
            <a:tailEnd/>
          </a:ln>
        </p:spPr>
        <p:txBody>
          <a:bodyPr lIns="182880" tIns="182880" rIns="182880" bIns="182880">
            <a:spAutoFit/>
          </a:bodyPr>
          <a:lstStyle/>
          <a:p>
            <a:pPr>
              <a:spcBef>
                <a:spcPct val="50000"/>
              </a:spcBef>
            </a:pPr>
            <a:r>
              <a:rPr lang="en-US" b="1"/>
              <a:t>Menu Item | Menu Item |</a:t>
            </a:r>
            <a:r>
              <a:rPr lang="en-US"/>
              <a:t> </a:t>
            </a:r>
            <a:r>
              <a:rPr lang="en-US" b="1"/>
              <a:t>Menu Item |</a:t>
            </a:r>
            <a:r>
              <a:rPr lang="en-US"/>
              <a:t> </a:t>
            </a:r>
            <a:r>
              <a:rPr lang="en-US" b="1"/>
              <a:t>Menu Item |</a:t>
            </a:r>
            <a:r>
              <a:rPr lang="en-US"/>
              <a:t> </a:t>
            </a:r>
          </a:p>
        </p:txBody>
      </p:sp>
      <p:sp>
        <p:nvSpPr>
          <p:cNvPr id="92164" name="Text Box 5"/>
          <p:cNvSpPr txBox="1">
            <a:spLocks noChangeArrowheads="1"/>
          </p:cNvSpPr>
          <p:nvPr/>
        </p:nvSpPr>
        <p:spPr bwMode="auto">
          <a:xfrm>
            <a:off x="914400" y="3611563"/>
            <a:ext cx="7391400" cy="2297112"/>
          </a:xfrm>
          <a:prstGeom prst="rect">
            <a:avLst/>
          </a:prstGeom>
          <a:solidFill>
            <a:srgbClr val="CCFFFF"/>
          </a:solidFill>
          <a:ln w="9525">
            <a:solidFill>
              <a:srgbClr val="3366FF"/>
            </a:solidFill>
            <a:miter lim="800000"/>
            <a:headEnd/>
            <a:tailEnd/>
          </a:ln>
        </p:spPr>
        <p:txBody>
          <a:bodyPr lIns="182880" tIns="182880" rIns="182880" bIns="182880">
            <a:spAutoFit/>
          </a:bodyPr>
          <a:lstStyle/>
          <a:p>
            <a:r>
              <a:rPr lang="en-US" b="1"/>
              <a:t>Page Title</a:t>
            </a:r>
            <a:br>
              <a:rPr lang="en-US" b="1"/>
            </a:br>
            <a:r>
              <a:rPr lang="en-US" b="1"/>
              <a:t/>
            </a:r>
            <a:br>
              <a:rPr lang="en-US" b="1"/>
            </a:br>
            <a:r>
              <a:rPr lang="en-US" b="1"/>
              <a:t>Main Content</a:t>
            </a:r>
          </a:p>
          <a:p>
            <a:endParaRPr lang="en-US" b="1"/>
          </a:p>
          <a:p>
            <a:r>
              <a:rPr lang="en-US" b="1"/>
              <a:t>Blaa blaa ba baa baaaa. Blaa blaa ba baa baaaa.</a:t>
            </a:r>
            <a:r>
              <a:rPr lang="en-US"/>
              <a:t> </a:t>
            </a:r>
            <a:r>
              <a:rPr lang="en-US" b="1"/>
              <a:t>Blaa blaa ba baa baaaa.</a:t>
            </a:r>
            <a:r>
              <a:rPr lang="en-US"/>
              <a:t> </a:t>
            </a:r>
            <a:r>
              <a:rPr lang="en-US" b="1"/>
              <a:t>Blaa blaa ba baa baaaa.</a:t>
            </a:r>
            <a:r>
              <a:rPr lang="en-US"/>
              <a:t> </a:t>
            </a:r>
            <a:r>
              <a:rPr lang="en-US" b="1"/>
              <a:t>Blaa blaa ba baa baaaa.</a:t>
            </a:r>
            <a:r>
              <a:rPr lang="en-US"/>
              <a:t> </a:t>
            </a:r>
          </a:p>
          <a:p>
            <a:endParaRPr lang="en-US"/>
          </a:p>
        </p:txBody>
      </p:sp>
      <p:sp>
        <p:nvSpPr>
          <p:cNvPr id="92165" name="Text Box 6"/>
          <p:cNvSpPr txBox="1">
            <a:spLocks noChangeArrowheads="1"/>
          </p:cNvSpPr>
          <p:nvPr/>
        </p:nvSpPr>
        <p:spPr bwMode="auto">
          <a:xfrm>
            <a:off x="914400" y="2627313"/>
            <a:ext cx="7391400" cy="649287"/>
          </a:xfrm>
          <a:prstGeom prst="rect">
            <a:avLst/>
          </a:prstGeom>
          <a:solidFill>
            <a:srgbClr val="FFCC99"/>
          </a:solidFill>
          <a:ln w="9525">
            <a:solidFill>
              <a:srgbClr val="FF6600"/>
            </a:solidFill>
            <a:miter lim="800000"/>
            <a:headEnd/>
            <a:tailEnd/>
          </a:ln>
        </p:spPr>
        <p:txBody>
          <a:bodyPr lIns="182880" tIns="182880" rIns="182880" bIns="182880">
            <a:spAutoFit/>
          </a:bodyPr>
          <a:lstStyle/>
          <a:p>
            <a:pPr>
              <a:spcBef>
                <a:spcPct val="50000"/>
              </a:spcBef>
            </a:pPr>
            <a:r>
              <a:rPr lang="en-US" b="1"/>
              <a:t>Site Title</a:t>
            </a:r>
            <a:endParaRPr lang="en-US"/>
          </a:p>
        </p:txBody>
      </p:sp>
      <p:sp>
        <p:nvSpPr>
          <p:cNvPr id="92166" name="Text Box 7"/>
          <p:cNvSpPr txBox="1">
            <a:spLocks noChangeArrowheads="1"/>
          </p:cNvSpPr>
          <p:nvPr/>
        </p:nvSpPr>
        <p:spPr bwMode="auto">
          <a:xfrm>
            <a:off x="914400" y="5791200"/>
            <a:ext cx="7391400" cy="649288"/>
          </a:xfrm>
          <a:prstGeom prst="rect">
            <a:avLst/>
          </a:prstGeom>
          <a:solidFill>
            <a:srgbClr val="CCFFCC"/>
          </a:solidFill>
          <a:ln w="9525">
            <a:solidFill>
              <a:srgbClr val="339966"/>
            </a:solidFill>
            <a:miter lim="800000"/>
            <a:headEnd/>
            <a:tailEnd/>
          </a:ln>
        </p:spPr>
        <p:txBody>
          <a:bodyPr lIns="182880" tIns="182880" rIns="182880" bIns="182880">
            <a:spAutoFit/>
          </a:bodyPr>
          <a:lstStyle/>
          <a:p>
            <a:pPr>
              <a:spcBef>
                <a:spcPct val="50000"/>
              </a:spcBef>
            </a:pPr>
            <a:r>
              <a:rPr lang="en-US" b="1"/>
              <a:t>Footer Area</a:t>
            </a:r>
            <a:endParaRPr lang="en-US"/>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smtClean="0"/>
              <a:t>Typical Layouts</a:t>
            </a:r>
          </a:p>
        </p:txBody>
      </p:sp>
      <p:sp>
        <p:nvSpPr>
          <p:cNvPr id="93186" name="Rectangle 3"/>
          <p:cNvSpPr>
            <a:spLocks noGrp="1" noChangeArrowheads="1"/>
          </p:cNvSpPr>
          <p:nvPr>
            <p:ph type="body" idx="1"/>
          </p:nvPr>
        </p:nvSpPr>
        <p:spPr/>
        <p:txBody>
          <a:bodyPr/>
          <a:lstStyle/>
          <a:p>
            <a:pPr eaLnBrk="1" hangingPunct="1"/>
            <a:r>
              <a:rPr lang="en-US" b="1" smtClean="0"/>
              <a:t>Site Header with Top Menu</a:t>
            </a:r>
          </a:p>
        </p:txBody>
      </p:sp>
      <p:sp>
        <p:nvSpPr>
          <p:cNvPr id="93187" name="Text Box 4"/>
          <p:cNvSpPr txBox="1">
            <a:spLocks noChangeArrowheads="1"/>
          </p:cNvSpPr>
          <p:nvPr/>
        </p:nvSpPr>
        <p:spPr bwMode="auto">
          <a:xfrm>
            <a:off x="914400" y="2384425"/>
            <a:ext cx="7391400" cy="739775"/>
          </a:xfrm>
          <a:prstGeom prst="rect">
            <a:avLst/>
          </a:prstGeom>
          <a:solidFill>
            <a:srgbClr val="FF99CC"/>
          </a:solidFill>
          <a:ln w="9525">
            <a:solidFill>
              <a:srgbClr val="FF00FF"/>
            </a:solidFill>
            <a:miter lim="800000"/>
            <a:headEnd/>
            <a:tailEnd/>
          </a:ln>
        </p:spPr>
        <p:txBody>
          <a:bodyPr lIns="182880" tIns="182880" rIns="182880" bIns="182880">
            <a:spAutoFit/>
          </a:bodyPr>
          <a:lstStyle/>
          <a:p>
            <a:pPr>
              <a:spcBef>
                <a:spcPct val="50000"/>
              </a:spcBef>
            </a:pPr>
            <a:r>
              <a:rPr lang="en-US" sz="2400" b="1"/>
              <a:t>Site Name</a:t>
            </a:r>
            <a:r>
              <a:rPr lang="en-US" b="1"/>
              <a:t>             </a:t>
            </a:r>
            <a:r>
              <a:rPr lang="en-US" sz="1600" b="1"/>
              <a:t>Menu Item | Menu Item |</a:t>
            </a:r>
            <a:r>
              <a:rPr lang="en-US" sz="1600"/>
              <a:t> </a:t>
            </a:r>
            <a:r>
              <a:rPr lang="en-US" sz="1600" b="1"/>
              <a:t>Menu Item |</a:t>
            </a:r>
            <a:r>
              <a:rPr lang="en-US" sz="1600"/>
              <a:t> </a:t>
            </a:r>
            <a:r>
              <a:rPr lang="en-US" sz="1600" b="1"/>
              <a:t>Menu Item |</a:t>
            </a:r>
            <a:r>
              <a:rPr lang="en-US" sz="1600"/>
              <a:t> </a:t>
            </a:r>
          </a:p>
        </p:txBody>
      </p:sp>
      <p:sp>
        <p:nvSpPr>
          <p:cNvPr id="93188" name="Text Box 5"/>
          <p:cNvSpPr txBox="1">
            <a:spLocks noChangeArrowheads="1"/>
          </p:cNvSpPr>
          <p:nvPr/>
        </p:nvSpPr>
        <p:spPr bwMode="auto">
          <a:xfrm>
            <a:off x="914400" y="3611563"/>
            <a:ext cx="7391400" cy="2713037"/>
          </a:xfrm>
          <a:prstGeom prst="rect">
            <a:avLst/>
          </a:prstGeom>
          <a:solidFill>
            <a:srgbClr val="CCFFFF"/>
          </a:solidFill>
          <a:ln w="9525">
            <a:solidFill>
              <a:srgbClr val="3366FF"/>
            </a:solidFill>
            <a:miter lim="800000"/>
            <a:headEnd/>
            <a:tailEnd/>
          </a:ln>
        </p:spPr>
        <p:txBody>
          <a:bodyPr lIns="182880" tIns="182880" rIns="182880" bIns="182880">
            <a:spAutoFit/>
          </a:bodyPr>
          <a:lstStyle/>
          <a:p>
            <a:pPr>
              <a:spcBef>
                <a:spcPct val="50000"/>
              </a:spcBef>
            </a:pPr>
            <a:r>
              <a:rPr lang="en-US" b="1"/>
              <a:t>Main Content</a:t>
            </a:r>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93189" name="Text Box 6"/>
          <p:cNvSpPr txBox="1">
            <a:spLocks noChangeArrowheads="1"/>
          </p:cNvSpPr>
          <p:nvPr/>
        </p:nvSpPr>
        <p:spPr bwMode="auto">
          <a:xfrm>
            <a:off x="914400" y="3008313"/>
            <a:ext cx="7391400" cy="649287"/>
          </a:xfrm>
          <a:prstGeom prst="rect">
            <a:avLst/>
          </a:prstGeom>
          <a:solidFill>
            <a:srgbClr val="FFCC99"/>
          </a:solidFill>
          <a:ln w="9525">
            <a:solidFill>
              <a:srgbClr val="FF6600"/>
            </a:solidFill>
            <a:miter lim="800000"/>
            <a:headEnd/>
            <a:tailEnd/>
          </a:ln>
        </p:spPr>
        <p:txBody>
          <a:bodyPr lIns="182880" tIns="182880" rIns="182880" bIns="182880">
            <a:spAutoFit/>
          </a:bodyPr>
          <a:lstStyle/>
          <a:p>
            <a:pPr>
              <a:spcBef>
                <a:spcPct val="50000"/>
              </a:spcBef>
            </a:pPr>
            <a:r>
              <a:rPr lang="en-US" b="1"/>
              <a:t>Page Title or Banner</a:t>
            </a:r>
            <a:endParaRPr lang="en-US"/>
          </a:p>
        </p:txBody>
      </p:sp>
      <p:sp>
        <p:nvSpPr>
          <p:cNvPr id="93190" name="Text Box 7"/>
          <p:cNvSpPr txBox="1">
            <a:spLocks noChangeArrowheads="1"/>
          </p:cNvSpPr>
          <p:nvPr/>
        </p:nvSpPr>
        <p:spPr bwMode="auto">
          <a:xfrm>
            <a:off x="914400" y="5791200"/>
            <a:ext cx="7391400" cy="649288"/>
          </a:xfrm>
          <a:prstGeom prst="rect">
            <a:avLst/>
          </a:prstGeom>
          <a:solidFill>
            <a:srgbClr val="CCFFCC"/>
          </a:solidFill>
          <a:ln w="9525">
            <a:solidFill>
              <a:srgbClr val="339966"/>
            </a:solidFill>
            <a:miter lim="800000"/>
            <a:headEnd/>
            <a:tailEnd/>
          </a:ln>
        </p:spPr>
        <p:txBody>
          <a:bodyPr lIns="182880" tIns="182880" rIns="182880" bIns="182880">
            <a:spAutoFit/>
          </a:bodyPr>
          <a:lstStyle/>
          <a:p>
            <a:pPr>
              <a:spcBef>
                <a:spcPct val="50000"/>
              </a:spcBef>
            </a:pPr>
            <a:r>
              <a:rPr lang="en-US" b="1"/>
              <a:t>Footer Area</a:t>
            </a:r>
            <a:endParaRPr lang="en-US"/>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eaLnBrk="1" hangingPunct="1"/>
            <a:r>
              <a:rPr lang="en-US" smtClean="0"/>
              <a:t>Typical Layouts</a:t>
            </a:r>
          </a:p>
        </p:txBody>
      </p:sp>
      <p:sp>
        <p:nvSpPr>
          <p:cNvPr id="94210" name="Rectangle 3"/>
          <p:cNvSpPr>
            <a:spLocks noGrp="1" noChangeArrowheads="1"/>
          </p:cNvSpPr>
          <p:nvPr>
            <p:ph type="body" idx="1"/>
          </p:nvPr>
        </p:nvSpPr>
        <p:spPr/>
        <p:txBody>
          <a:bodyPr/>
          <a:lstStyle/>
          <a:p>
            <a:pPr eaLnBrk="1" hangingPunct="1"/>
            <a:r>
              <a:rPr lang="en-US" b="1" smtClean="0"/>
              <a:t>Site Header and Section Header</a:t>
            </a:r>
          </a:p>
        </p:txBody>
      </p:sp>
      <p:sp>
        <p:nvSpPr>
          <p:cNvPr id="94211" name="Text Box 4"/>
          <p:cNvSpPr txBox="1">
            <a:spLocks noChangeArrowheads="1"/>
          </p:cNvSpPr>
          <p:nvPr/>
        </p:nvSpPr>
        <p:spPr bwMode="auto">
          <a:xfrm>
            <a:off x="914400" y="2384425"/>
            <a:ext cx="7391400" cy="739775"/>
          </a:xfrm>
          <a:prstGeom prst="rect">
            <a:avLst/>
          </a:prstGeom>
          <a:solidFill>
            <a:srgbClr val="FF99CC"/>
          </a:solidFill>
          <a:ln w="9525">
            <a:solidFill>
              <a:srgbClr val="FF00FF"/>
            </a:solidFill>
            <a:miter lim="800000"/>
            <a:headEnd/>
            <a:tailEnd/>
          </a:ln>
        </p:spPr>
        <p:txBody>
          <a:bodyPr lIns="182880" tIns="182880" rIns="182880" bIns="182880">
            <a:spAutoFit/>
          </a:bodyPr>
          <a:lstStyle/>
          <a:p>
            <a:pPr algn="r">
              <a:spcBef>
                <a:spcPct val="50000"/>
              </a:spcBef>
            </a:pPr>
            <a:r>
              <a:rPr lang="en-US" sz="2400" b="1"/>
              <a:t>Site Name</a:t>
            </a:r>
            <a:r>
              <a:rPr lang="en-US" b="1"/>
              <a:t>                      </a:t>
            </a:r>
            <a:r>
              <a:rPr lang="en-US" sz="1600" b="1"/>
              <a:t>Site Item | Site</a:t>
            </a:r>
            <a:r>
              <a:rPr lang="en-US" sz="1600"/>
              <a:t> </a:t>
            </a:r>
            <a:r>
              <a:rPr lang="en-US" sz="1600" b="1"/>
              <a:t>Item |</a:t>
            </a:r>
            <a:r>
              <a:rPr lang="en-US" sz="1600"/>
              <a:t> </a:t>
            </a:r>
            <a:r>
              <a:rPr lang="en-US" sz="1600" b="1"/>
              <a:t>Site</a:t>
            </a:r>
            <a:r>
              <a:rPr lang="en-US" sz="1600"/>
              <a:t> </a:t>
            </a:r>
            <a:r>
              <a:rPr lang="en-US" sz="1600" b="1"/>
              <a:t>Item |</a:t>
            </a:r>
            <a:r>
              <a:rPr lang="en-US" sz="1600"/>
              <a:t> </a:t>
            </a:r>
            <a:r>
              <a:rPr lang="en-US" sz="1600" b="1"/>
              <a:t>Site</a:t>
            </a:r>
            <a:r>
              <a:rPr lang="en-US" sz="1600"/>
              <a:t> </a:t>
            </a:r>
            <a:r>
              <a:rPr lang="en-US" sz="1600" b="1"/>
              <a:t>Item |</a:t>
            </a:r>
            <a:r>
              <a:rPr lang="en-US" sz="1600"/>
              <a:t> </a:t>
            </a:r>
          </a:p>
        </p:txBody>
      </p:sp>
      <p:sp>
        <p:nvSpPr>
          <p:cNvPr id="94212" name="Text Box 5"/>
          <p:cNvSpPr txBox="1">
            <a:spLocks noChangeArrowheads="1"/>
          </p:cNvSpPr>
          <p:nvPr/>
        </p:nvSpPr>
        <p:spPr bwMode="auto">
          <a:xfrm>
            <a:off x="914400" y="3733800"/>
            <a:ext cx="7391400" cy="2300288"/>
          </a:xfrm>
          <a:prstGeom prst="rect">
            <a:avLst/>
          </a:prstGeom>
          <a:solidFill>
            <a:srgbClr val="CCFFFF"/>
          </a:solidFill>
          <a:ln w="9525">
            <a:solidFill>
              <a:srgbClr val="3366FF"/>
            </a:solidFill>
            <a:miter lim="800000"/>
            <a:headEnd/>
            <a:tailEnd/>
          </a:ln>
        </p:spPr>
        <p:txBody>
          <a:bodyPr lIns="182880" tIns="182880" rIns="182880" bIns="182880">
            <a:spAutoFit/>
          </a:bodyPr>
          <a:lstStyle/>
          <a:p>
            <a:pPr>
              <a:spcBef>
                <a:spcPct val="50000"/>
              </a:spcBef>
            </a:pPr>
            <a:r>
              <a:rPr lang="en-US" b="1"/>
              <a:t>Main Content</a:t>
            </a:r>
          </a:p>
          <a:p>
            <a:pPr>
              <a:spcBef>
                <a:spcPct val="50000"/>
              </a:spcBef>
            </a:pPr>
            <a:endParaRPr lang="en-US" b="1"/>
          </a:p>
          <a:p>
            <a:pPr>
              <a:spcBef>
                <a:spcPct val="50000"/>
              </a:spcBef>
            </a:pPr>
            <a:endParaRPr lang="en-US"/>
          </a:p>
          <a:p>
            <a:pPr>
              <a:spcBef>
                <a:spcPct val="50000"/>
              </a:spcBef>
            </a:pPr>
            <a:endParaRPr lang="en-US"/>
          </a:p>
          <a:p>
            <a:pPr>
              <a:spcBef>
                <a:spcPct val="50000"/>
              </a:spcBef>
            </a:pPr>
            <a:endParaRPr lang="en-US"/>
          </a:p>
        </p:txBody>
      </p:sp>
      <p:sp>
        <p:nvSpPr>
          <p:cNvPr id="94213" name="Text Box 6"/>
          <p:cNvSpPr txBox="1">
            <a:spLocks noChangeArrowheads="1"/>
          </p:cNvSpPr>
          <p:nvPr/>
        </p:nvSpPr>
        <p:spPr bwMode="auto">
          <a:xfrm>
            <a:off x="914400" y="5791200"/>
            <a:ext cx="7391400" cy="406400"/>
          </a:xfrm>
          <a:prstGeom prst="rect">
            <a:avLst/>
          </a:prstGeom>
          <a:solidFill>
            <a:srgbClr val="CCFFCC"/>
          </a:solidFill>
          <a:ln w="9525">
            <a:solidFill>
              <a:srgbClr val="339966"/>
            </a:solidFill>
            <a:miter lim="800000"/>
            <a:headEnd/>
            <a:tailEnd/>
          </a:ln>
        </p:spPr>
        <p:txBody>
          <a:bodyPr tIns="91440" bIns="91440">
            <a:spAutoFit/>
          </a:bodyPr>
          <a:lstStyle/>
          <a:p>
            <a:pPr>
              <a:spcBef>
                <a:spcPct val="50000"/>
              </a:spcBef>
            </a:pPr>
            <a:r>
              <a:rPr lang="en-US" sz="1400" b="1"/>
              <a:t>Footer Area</a:t>
            </a:r>
            <a:endParaRPr lang="en-US" sz="1400"/>
          </a:p>
        </p:txBody>
      </p:sp>
      <p:sp>
        <p:nvSpPr>
          <p:cNvPr id="94214" name="Text Box 7"/>
          <p:cNvSpPr txBox="1">
            <a:spLocks noChangeArrowheads="1"/>
          </p:cNvSpPr>
          <p:nvPr/>
        </p:nvSpPr>
        <p:spPr bwMode="auto">
          <a:xfrm>
            <a:off x="914400" y="2971800"/>
            <a:ext cx="7391400" cy="862013"/>
          </a:xfrm>
          <a:prstGeom prst="rect">
            <a:avLst/>
          </a:prstGeom>
          <a:solidFill>
            <a:srgbClr val="FFCC99"/>
          </a:solidFill>
          <a:ln w="9525">
            <a:solidFill>
              <a:srgbClr val="FF6600"/>
            </a:solidFill>
            <a:miter lim="800000"/>
            <a:headEnd/>
            <a:tailEnd/>
          </a:ln>
        </p:spPr>
        <p:txBody>
          <a:bodyPr lIns="182880" tIns="182880" rIns="182880" bIns="182880">
            <a:spAutoFit/>
          </a:bodyPr>
          <a:lstStyle/>
          <a:p>
            <a:pPr>
              <a:spcBef>
                <a:spcPct val="50000"/>
              </a:spcBef>
            </a:pPr>
            <a:r>
              <a:rPr lang="en-US" b="1"/>
              <a:t>Section Title</a:t>
            </a:r>
            <a:r>
              <a:rPr lang="en-US" sz="1400" b="1"/>
              <a:t/>
            </a:r>
            <a:br>
              <a:rPr lang="en-US" sz="1400" b="1"/>
            </a:br>
            <a:r>
              <a:rPr lang="en-US" sz="1400" b="1"/>
              <a:t> Section Item | Section</a:t>
            </a:r>
            <a:r>
              <a:rPr lang="en-US" sz="1400"/>
              <a:t> </a:t>
            </a:r>
            <a:r>
              <a:rPr lang="en-US" sz="1400" b="1"/>
              <a:t>Item |</a:t>
            </a:r>
            <a:r>
              <a:rPr lang="en-US" sz="1400"/>
              <a:t> </a:t>
            </a:r>
            <a:r>
              <a:rPr lang="en-US" sz="1400" b="1"/>
              <a:t>Section</a:t>
            </a:r>
            <a:r>
              <a:rPr lang="en-US" sz="1400"/>
              <a:t> </a:t>
            </a:r>
            <a:r>
              <a:rPr lang="en-US" sz="1400" b="1"/>
              <a:t>Item |</a:t>
            </a:r>
            <a:r>
              <a:rPr lang="en-US" sz="1400"/>
              <a:t> </a:t>
            </a:r>
            <a:r>
              <a:rPr lang="en-US" sz="1400" b="1"/>
              <a:t>Section</a:t>
            </a:r>
            <a:r>
              <a:rPr lang="en-US" sz="1400"/>
              <a:t> </a:t>
            </a:r>
            <a:r>
              <a:rPr lang="en-US" sz="1400" b="1"/>
              <a:t>Item |</a:t>
            </a:r>
            <a:r>
              <a:rPr lang="en-US" sz="1400"/>
              <a:t> </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smtClean="0"/>
              <a:t>Typical Layouts</a:t>
            </a:r>
          </a:p>
        </p:txBody>
      </p:sp>
      <p:sp>
        <p:nvSpPr>
          <p:cNvPr id="95234" name="Rectangle 3"/>
          <p:cNvSpPr>
            <a:spLocks noGrp="1" noChangeArrowheads="1"/>
          </p:cNvSpPr>
          <p:nvPr>
            <p:ph type="body" idx="1"/>
          </p:nvPr>
        </p:nvSpPr>
        <p:spPr/>
        <p:txBody>
          <a:bodyPr/>
          <a:lstStyle/>
          <a:p>
            <a:pPr eaLnBrk="1" hangingPunct="1"/>
            <a:r>
              <a:rPr lang="en-US" b="1" smtClean="0"/>
              <a:t>2</a:t>
            </a:r>
            <a:r>
              <a:rPr lang="en-US" b="1" baseline="30000" smtClean="0"/>
              <a:t>nd</a:t>
            </a:r>
            <a:r>
              <a:rPr lang="en-US" b="1" smtClean="0"/>
              <a:t> Column</a:t>
            </a:r>
          </a:p>
        </p:txBody>
      </p:sp>
      <p:sp>
        <p:nvSpPr>
          <p:cNvPr id="95235" name="Text Box 4"/>
          <p:cNvSpPr txBox="1">
            <a:spLocks noChangeArrowheads="1"/>
          </p:cNvSpPr>
          <p:nvPr/>
        </p:nvSpPr>
        <p:spPr bwMode="auto">
          <a:xfrm>
            <a:off x="762000" y="3087688"/>
            <a:ext cx="7391400" cy="649287"/>
          </a:xfrm>
          <a:prstGeom prst="rect">
            <a:avLst/>
          </a:prstGeom>
          <a:solidFill>
            <a:srgbClr val="FF99CC"/>
          </a:solidFill>
          <a:ln w="9525">
            <a:solidFill>
              <a:srgbClr val="FF00FF"/>
            </a:solidFill>
            <a:miter lim="800000"/>
            <a:headEnd/>
            <a:tailEnd/>
          </a:ln>
        </p:spPr>
        <p:txBody>
          <a:bodyPr lIns="182880" tIns="182880" rIns="182880" bIns="182880">
            <a:spAutoFit/>
          </a:bodyPr>
          <a:lstStyle/>
          <a:p>
            <a:pPr>
              <a:spcBef>
                <a:spcPct val="50000"/>
              </a:spcBef>
            </a:pPr>
            <a:r>
              <a:rPr lang="en-US" b="1"/>
              <a:t>Menu Item | Menu Item |</a:t>
            </a:r>
            <a:r>
              <a:rPr lang="en-US"/>
              <a:t> </a:t>
            </a:r>
            <a:r>
              <a:rPr lang="en-US" b="1"/>
              <a:t>Menu Item |</a:t>
            </a:r>
            <a:r>
              <a:rPr lang="en-US"/>
              <a:t> </a:t>
            </a:r>
            <a:r>
              <a:rPr lang="en-US" b="1"/>
              <a:t>Menu Item |</a:t>
            </a:r>
            <a:r>
              <a:rPr lang="en-US"/>
              <a:t> </a:t>
            </a:r>
          </a:p>
        </p:txBody>
      </p:sp>
      <p:sp>
        <p:nvSpPr>
          <p:cNvPr id="95236" name="Text Box 5"/>
          <p:cNvSpPr txBox="1">
            <a:spLocks noChangeArrowheads="1"/>
          </p:cNvSpPr>
          <p:nvPr/>
        </p:nvSpPr>
        <p:spPr bwMode="auto">
          <a:xfrm>
            <a:off x="762000" y="3575050"/>
            <a:ext cx="5486400" cy="2022475"/>
          </a:xfrm>
          <a:prstGeom prst="rect">
            <a:avLst/>
          </a:prstGeom>
          <a:solidFill>
            <a:srgbClr val="CCFFFF"/>
          </a:solidFill>
          <a:ln w="9525">
            <a:solidFill>
              <a:srgbClr val="3366FF"/>
            </a:solidFill>
            <a:miter lim="800000"/>
            <a:headEnd/>
            <a:tailEnd/>
          </a:ln>
        </p:spPr>
        <p:txBody>
          <a:bodyPr lIns="182880" tIns="182880" rIns="182880" bIns="182880">
            <a:spAutoFit/>
          </a:bodyPr>
          <a:lstStyle/>
          <a:p>
            <a:r>
              <a:rPr lang="en-US" b="1"/>
              <a:t>Page Title</a:t>
            </a:r>
            <a:br>
              <a:rPr lang="en-US" b="1"/>
            </a:br>
            <a:endParaRPr lang="en-US" b="1"/>
          </a:p>
          <a:p>
            <a:r>
              <a:rPr lang="en-US" b="1"/>
              <a:t>Blaa blaa ba baa baaaa. Blaa blaa ba baa baaaa.</a:t>
            </a:r>
            <a:r>
              <a:rPr lang="en-US"/>
              <a:t> </a:t>
            </a:r>
            <a:r>
              <a:rPr lang="en-US" b="1"/>
              <a:t>Blaa blaa ba baa baaaa.</a:t>
            </a:r>
            <a:r>
              <a:rPr lang="en-US"/>
              <a:t> </a:t>
            </a:r>
            <a:r>
              <a:rPr lang="en-US" b="1"/>
              <a:t>Blaa blaa ba baa baaaa.</a:t>
            </a:r>
            <a:r>
              <a:rPr lang="en-US"/>
              <a:t> </a:t>
            </a:r>
            <a:r>
              <a:rPr lang="en-US" b="1"/>
              <a:t>Blaa blaa ba baa baaaa.</a:t>
            </a:r>
            <a:r>
              <a:rPr lang="en-US"/>
              <a:t> </a:t>
            </a:r>
          </a:p>
          <a:p>
            <a:endParaRPr lang="en-US"/>
          </a:p>
        </p:txBody>
      </p:sp>
      <p:sp>
        <p:nvSpPr>
          <p:cNvPr id="95237" name="Text Box 6"/>
          <p:cNvSpPr txBox="1">
            <a:spLocks noChangeArrowheads="1"/>
          </p:cNvSpPr>
          <p:nvPr/>
        </p:nvSpPr>
        <p:spPr bwMode="auto">
          <a:xfrm>
            <a:off x="762000" y="2590800"/>
            <a:ext cx="7391400" cy="649288"/>
          </a:xfrm>
          <a:prstGeom prst="rect">
            <a:avLst/>
          </a:prstGeom>
          <a:solidFill>
            <a:srgbClr val="FFCC99"/>
          </a:solidFill>
          <a:ln w="9525">
            <a:solidFill>
              <a:srgbClr val="FF6600"/>
            </a:solidFill>
            <a:miter lim="800000"/>
            <a:headEnd/>
            <a:tailEnd/>
          </a:ln>
        </p:spPr>
        <p:txBody>
          <a:bodyPr lIns="182880" tIns="182880" rIns="182880" bIns="182880">
            <a:spAutoFit/>
          </a:bodyPr>
          <a:lstStyle/>
          <a:p>
            <a:pPr>
              <a:spcBef>
                <a:spcPct val="50000"/>
              </a:spcBef>
            </a:pPr>
            <a:r>
              <a:rPr lang="en-US" b="1"/>
              <a:t>Site Title</a:t>
            </a:r>
            <a:endParaRPr lang="en-US"/>
          </a:p>
        </p:txBody>
      </p:sp>
      <p:sp>
        <p:nvSpPr>
          <p:cNvPr id="95238" name="Text Box 7"/>
          <p:cNvSpPr txBox="1">
            <a:spLocks noChangeArrowheads="1"/>
          </p:cNvSpPr>
          <p:nvPr/>
        </p:nvSpPr>
        <p:spPr bwMode="auto">
          <a:xfrm>
            <a:off x="762000" y="5322888"/>
            <a:ext cx="7391400" cy="649287"/>
          </a:xfrm>
          <a:prstGeom prst="rect">
            <a:avLst/>
          </a:prstGeom>
          <a:solidFill>
            <a:srgbClr val="CCFFCC"/>
          </a:solidFill>
          <a:ln w="9525">
            <a:solidFill>
              <a:srgbClr val="339966"/>
            </a:solidFill>
            <a:miter lim="800000"/>
            <a:headEnd/>
            <a:tailEnd/>
          </a:ln>
        </p:spPr>
        <p:txBody>
          <a:bodyPr lIns="182880" tIns="182880" rIns="182880" bIns="182880">
            <a:spAutoFit/>
          </a:bodyPr>
          <a:lstStyle/>
          <a:p>
            <a:pPr>
              <a:spcBef>
                <a:spcPct val="50000"/>
              </a:spcBef>
            </a:pPr>
            <a:r>
              <a:rPr lang="en-US" b="1"/>
              <a:t>Footer Area</a:t>
            </a:r>
            <a:endParaRPr lang="en-US"/>
          </a:p>
        </p:txBody>
      </p:sp>
      <p:sp>
        <p:nvSpPr>
          <p:cNvPr id="95239" name="Text Box 8"/>
          <p:cNvSpPr txBox="1">
            <a:spLocks noChangeArrowheads="1"/>
          </p:cNvSpPr>
          <p:nvPr/>
        </p:nvSpPr>
        <p:spPr bwMode="auto">
          <a:xfrm>
            <a:off x="6248400" y="3570288"/>
            <a:ext cx="1905000" cy="1747837"/>
          </a:xfrm>
          <a:prstGeom prst="rect">
            <a:avLst/>
          </a:prstGeom>
          <a:solidFill>
            <a:srgbClr val="FFFF99"/>
          </a:solidFill>
          <a:ln w="9525">
            <a:solidFill>
              <a:srgbClr val="FFCC00"/>
            </a:solidFill>
            <a:miter lim="800000"/>
            <a:headEnd/>
            <a:tailEnd/>
          </a:ln>
        </p:spPr>
        <p:txBody>
          <a:bodyPr lIns="182880" tIns="182880" rIns="182880" bIns="182880">
            <a:spAutoFit/>
          </a:bodyPr>
          <a:lstStyle/>
          <a:p>
            <a:r>
              <a:rPr lang="en-US" b="1"/>
              <a:t>Related Links</a:t>
            </a:r>
          </a:p>
          <a:p>
            <a:r>
              <a:rPr lang="en-US" b="1"/>
              <a:t>Quick Links</a:t>
            </a:r>
          </a:p>
          <a:p>
            <a:r>
              <a:rPr lang="en-US" b="1"/>
              <a:t>Callouts</a:t>
            </a:r>
          </a:p>
          <a:p>
            <a:r>
              <a:rPr lang="en-US" b="1"/>
              <a:t>Ads</a:t>
            </a:r>
            <a:endParaRPr lang="en-US"/>
          </a:p>
          <a:p>
            <a:endParaRPr lang="en-US"/>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pPr eaLnBrk="1" hangingPunct="1"/>
            <a:r>
              <a:rPr lang="en-US" smtClean="0"/>
              <a:t>Typical Layouts</a:t>
            </a:r>
          </a:p>
        </p:txBody>
      </p:sp>
      <p:sp>
        <p:nvSpPr>
          <p:cNvPr id="96258" name="Rectangle 3"/>
          <p:cNvSpPr>
            <a:spLocks noGrp="1" noChangeArrowheads="1"/>
          </p:cNvSpPr>
          <p:nvPr>
            <p:ph type="body" idx="1"/>
          </p:nvPr>
        </p:nvSpPr>
        <p:spPr/>
        <p:txBody>
          <a:bodyPr/>
          <a:lstStyle/>
          <a:p>
            <a:pPr eaLnBrk="1" hangingPunct="1"/>
            <a:r>
              <a:rPr lang="en-US" b="1" smtClean="0"/>
              <a:t>Three Columns</a:t>
            </a:r>
          </a:p>
        </p:txBody>
      </p:sp>
      <p:sp>
        <p:nvSpPr>
          <p:cNvPr id="96259" name="Text Box 4"/>
          <p:cNvSpPr txBox="1">
            <a:spLocks noChangeArrowheads="1"/>
          </p:cNvSpPr>
          <p:nvPr/>
        </p:nvSpPr>
        <p:spPr bwMode="auto">
          <a:xfrm>
            <a:off x="914400" y="2935288"/>
            <a:ext cx="7391400" cy="649287"/>
          </a:xfrm>
          <a:prstGeom prst="rect">
            <a:avLst/>
          </a:prstGeom>
          <a:solidFill>
            <a:srgbClr val="FF99CC"/>
          </a:solidFill>
          <a:ln w="9525">
            <a:solidFill>
              <a:srgbClr val="FF00FF"/>
            </a:solidFill>
            <a:miter lim="800000"/>
            <a:headEnd/>
            <a:tailEnd/>
          </a:ln>
        </p:spPr>
        <p:txBody>
          <a:bodyPr lIns="182880" tIns="182880" rIns="182880" bIns="182880">
            <a:spAutoFit/>
          </a:bodyPr>
          <a:lstStyle/>
          <a:p>
            <a:pPr>
              <a:spcBef>
                <a:spcPct val="50000"/>
              </a:spcBef>
            </a:pPr>
            <a:r>
              <a:rPr lang="en-US" b="1"/>
              <a:t>Menu Item | Menu Item |</a:t>
            </a:r>
            <a:r>
              <a:rPr lang="en-US"/>
              <a:t> </a:t>
            </a:r>
            <a:r>
              <a:rPr lang="en-US" b="1"/>
              <a:t>Menu Item |</a:t>
            </a:r>
            <a:r>
              <a:rPr lang="en-US"/>
              <a:t> </a:t>
            </a:r>
            <a:r>
              <a:rPr lang="en-US" b="1"/>
              <a:t>Menu Item |</a:t>
            </a:r>
            <a:r>
              <a:rPr lang="en-US"/>
              <a:t> </a:t>
            </a:r>
          </a:p>
        </p:txBody>
      </p:sp>
      <p:sp>
        <p:nvSpPr>
          <p:cNvPr id="96260" name="Text Box 5"/>
          <p:cNvSpPr txBox="1">
            <a:spLocks noChangeArrowheads="1"/>
          </p:cNvSpPr>
          <p:nvPr/>
        </p:nvSpPr>
        <p:spPr bwMode="auto">
          <a:xfrm>
            <a:off x="2590800" y="3422650"/>
            <a:ext cx="3810000" cy="2022475"/>
          </a:xfrm>
          <a:prstGeom prst="rect">
            <a:avLst/>
          </a:prstGeom>
          <a:solidFill>
            <a:srgbClr val="CCFFFF"/>
          </a:solidFill>
          <a:ln w="9525">
            <a:solidFill>
              <a:srgbClr val="3366FF"/>
            </a:solidFill>
            <a:miter lim="800000"/>
            <a:headEnd/>
            <a:tailEnd/>
          </a:ln>
        </p:spPr>
        <p:txBody>
          <a:bodyPr lIns="182880" tIns="182880" rIns="182880" bIns="182880">
            <a:spAutoFit/>
          </a:bodyPr>
          <a:lstStyle/>
          <a:p>
            <a:r>
              <a:rPr lang="en-US" b="1"/>
              <a:t>Page Title</a:t>
            </a:r>
            <a:br>
              <a:rPr lang="en-US" b="1"/>
            </a:br>
            <a:endParaRPr lang="en-US" b="1"/>
          </a:p>
          <a:p>
            <a:r>
              <a:rPr lang="en-US" b="1"/>
              <a:t>Blaa blaa ba baa baaaa. Blaa blaa ba baa baaaa.</a:t>
            </a:r>
            <a:r>
              <a:rPr lang="en-US"/>
              <a:t> </a:t>
            </a:r>
            <a:r>
              <a:rPr lang="en-US" b="1"/>
              <a:t>baa baaaa.</a:t>
            </a:r>
            <a:r>
              <a:rPr lang="en-US"/>
              <a:t> </a:t>
            </a:r>
            <a:r>
              <a:rPr lang="en-US" b="1"/>
              <a:t>Blaa blaa ba baa baaaa.</a:t>
            </a:r>
            <a:r>
              <a:rPr lang="en-US"/>
              <a:t> </a:t>
            </a:r>
          </a:p>
          <a:p>
            <a:endParaRPr lang="en-US"/>
          </a:p>
        </p:txBody>
      </p:sp>
      <p:sp>
        <p:nvSpPr>
          <p:cNvPr id="96261" name="Text Box 6"/>
          <p:cNvSpPr txBox="1">
            <a:spLocks noChangeArrowheads="1"/>
          </p:cNvSpPr>
          <p:nvPr/>
        </p:nvSpPr>
        <p:spPr bwMode="auto">
          <a:xfrm>
            <a:off x="914400" y="2438400"/>
            <a:ext cx="7391400" cy="649288"/>
          </a:xfrm>
          <a:prstGeom prst="rect">
            <a:avLst/>
          </a:prstGeom>
          <a:solidFill>
            <a:srgbClr val="FFCC99"/>
          </a:solidFill>
          <a:ln w="9525">
            <a:solidFill>
              <a:srgbClr val="FF6600"/>
            </a:solidFill>
            <a:miter lim="800000"/>
            <a:headEnd/>
            <a:tailEnd/>
          </a:ln>
        </p:spPr>
        <p:txBody>
          <a:bodyPr lIns="182880" tIns="182880" rIns="182880" bIns="182880">
            <a:spAutoFit/>
          </a:bodyPr>
          <a:lstStyle/>
          <a:p>
            <a:pPr>
              <a:spcBef>
                <a:spcPct val="50000"/>
              </a:spcBef>
            </a:pPr>
            <a:r>
              <a:rPr lang="en-US" b="1"/>
              <a:t>Site Title</a:t>
            </a:r>
            <a:endParaRPr lang="en-US"/>
          </a:p>
        </p:txBody>
      </p:sp>
      <p:sp>
        <p:nvSpPr>
          <p:cNvPr id="96262" name="Text Box 7"/>
          <p:cNvSpPr txBox="1">
            <a:spLocks noChangeArrowheads="1"/>
          </p:cNvSpPr>
          <p:nvPr/>
        </p:nvSpPr>
        <p:spPr bwMode="auto">
          <a:xfrm>
            <a:off x="6400800" y="3417888"/>
            <a:ext cx="1905000" cy="1747837"/>
          </a:xfrm>
          <a:prstGeom prst="rect">
            <a:avLst/>
          </a:prstGeom>
          <a:solidFill>
            <a:srgbClr val="FFFF99"/>
          </a:solidFill>
          <a:ln w="9525">
            <a:solidFill>
              <a:srgbClr val="FFCC00"/>
            </a:solidFill>
            <a:miter lim="800000"/>
            <a:headEnd/>
            <a:tailEnd/>
          </a:ln>
        </p:spPr>
        <p:txBody>
          <a:bodyPr lIns="182880" tIns="182880" rIns="182880" bIns="182880">
            <a:spAutoFit/>
          </a:bodyPr>
          <a:lstStyle/>
          <a:p>
            <a:r>
              <a:rPr lang="en-US" b="1"/>
              <a:t>Related Links</a:t>
            </a:r>
          </a:p>
          <a:p>
            <a:r>
              <a:rPr lang="en-US" b="1"/>
              <a:t>Quick Links</a:t>
            </a:r>
          </a:p>
          <a:p>
            <a:r>
              <a:rPr lang="en-US" b="1"/>
              <a:t>Callouts</a:t>
            </a:r>
          </a:p>
          <a:p>
            <a:r>
              <a:rPr lang="en-US" b="1"/>
              <a:t>Ads</a:t>
            </a:r>
            <a:endParaRPr lang="en-US"/>
          </a:p>
          <a:p>
            <a:endParaRPr lang="en-US"/>
          </a:p>
        </p:txBody>
      </p:sp>
      <p:sp>
        <p:nvSpPr>
          <p:cNvPr id="96263" name="Text Box 8"/>
          <p:cNvSpPr txBox="1">
            <a:spLocks noChangeArrowheads="1"/>
          </p:cNvSpPr>
          <p:nvPr/>
        </p:nvSpPr>
        <p:spPr bwMode="auto">
          <a:xfrm>
            <a:off x="914400" y="3417888"/>
            <a:ext cx="1676400" cy="2022475"/>
          </a:xfrm>
          <a:prstGeom prst="rect">
            <a:avLst/>
          </a:prstGeom>
          <a:solidFill>
            <a:srgbClr val="99CCFF"/>
          </a:solidFill>
          <a:ln w="9525">
            <a:solidFill>
              <a:srgbClr val="3366FF"/>
            </a:solidFill>
            <a:miter lim="800000"/>
            <a:headEnd/>
            <a:tailEnd/>
          </a:ln>
        </p:spPr>
        <p:txBody>
          <a:bodyPr lIns="182880" tIns="182880" rIns="182880" bIns="182880">
            <a:spAutoFit/>
          </a:bodyPr>
          <a:lstStyle/>
          <a:p>
            <a:r>
              <a:rPr lang="en-US" b="1"/>
              <a:t>Sub Item</a:t>
            </a:r>
          </a:p>
          <a:p>
            <a:r>
              <a:rPr lang="en-US" b="1"/>
              <a:t>Sub Item</a:t>
            </a:r>
          </a:p>
          <a:p>
            <a:r>
              <a:rPr lang="en-US" b="1"/>
              <a:t>Sub Item</a:t>
            </a:r>
          </a:p>
          <a:p>
            <a:r>
              <a:rPr lang="en-US" b="1"/>
              <a:t>Sub Item</a:t>
            </a:r>
          </a:p>
          <a:p>
            <a:r>
              <a:rPr lang="en-US" b="1"/>
              <a:t>Sub Item</a:t>
            </a:r>
            <a:endParaRPr lang="en-US"/>
          </a:p>
          <a:p>
            <a:endParaRPr lang="en-US"/>
          </a:p>
        </p:txBody>
      </p:sp>
      <p:sp>
        <p:nvSpPr>
          <p:cNvPr id="96264" name="Text Box 9"/>
          <p:cNvSpPr txBox="1">
            <a:spLocks noChangeArrowheads="1"/>
          </p:cNvSpPr>
          <p:nvPr/>
        </p:nvSpPr>
        <p:spPr bwMode="auto">
          <a:xfrm>
            <a:off x="914400" y="5170488"/>
            <a:ext cx="7391400" cy="649287"/>
          </a:xfrm>
          <a:prstGeom prst="rect">
            <a:avLst/>
          </a:prstGeom>
          <a:solidFill>
            <a:srgbClr val="CCFFCC"/>
          </a:solidFill>
          <a:ln w="9525">
            <a:solidFill>
              <a:srgbClr val="339966"/>
            </a:solidFill>
            <a:miter lim="800000"/>
            <a:headEnd/>
            <a:tailEnd/>
          </a:ln>
        </p:spPr>
        <p:txBody>
          <a:bodyPr lIns="182880" tIns="182880" rIns="182880" bIns="182880">
            <a:spAutoFit/>
          </a:bodyPr>
          <a:lstStyle/>
          <a:p>
            <a:pPr>
              <a:spcBef>
                <a:spcPct val="50000"/>
              </a:spcBef>
            </a:pPr>
            <a:r>
              <a:rPr lang="en-US" b="1"/>
              <a:t>Footer Area</a:t>
            </a:r>
            <a:endParaRPr lang="en-US"/>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eaLnBrk="1" hangingPunct="1"/>
            <a:r>
              <a:rPr lang="en-US" smtClean="0"/>
              <a:t>Typical Layouts</a:t>
            </a:r>
          </a:p>
        </p:txBody>
      </p:sp>
      <p:sp>
        <p:nvSpPr>
          <p:cNvPr id="97282" name="Rectangle 3"/>
          <p:cNvSpPr>
            <a:spLocks noGrp="1" noChangeArrowheads="1"/>
          </p:cNvSpPr>
          <p:nvPr>
            <p:ph type="body" idx="1"/>
          </p:nvPr>
        </p:nvSpPr>
        <p:spPr/>
        <p:txBody>
          <a:bodyPr/>
          <a:lstStyle/>
          <a:p>
            <a:pPr eaLnBrk="1" hangingPunct="1"/>
            <a:r>
              <a:rPr lang="en-US" b="1" smtClean="0"/>
              <a:t>Three Columns – a variation</a:t>
            </a:r>
          </a:p>
        </p:txBody>
      </p:sp>
      <p:sp>
        <p:nvSpPr>
          <p:cNvPr id="97283" name="Text Box 4"/>
          <p:cNvSpPr txBox="1">
            <a:spLocks noChangeArrowheads="1"/>
          </p:cNvSpPr>
          <p:nvPr/>
        </p:nvSpPr>
        <p:spPr bwMode="auto">
          <a:xfrm>
            <a:off x="914400" y="2935288"/>
            <a:ext cx="7391400" cy="649287"/>
          </a:xfrm>
          <a:prstGeom prst="rect">
            <a:avLst/>
          </a:prstGeom>
          <a:solidFill>
            <a:srgbClr val="FF99CC"/>
          </a:solidFill>
          <a:ln w="9525">
            <a:solidFill>
              <a:srgbClr val="FF00FF"/>
            </a:solidFill>
            <a:miter lim="800000"/>
            <a:headEnd/>
            <a:tailEnd/>
          </a:ln>
        </p:spPr>
        <p:txBody>
          <a:bodyPr lIns="182880" tIns="182880" rIns="182880" bIns="182880">
            <a:spAutoFit/>
          </a:bodyPr>
          <a:lstStyle/>
          <a:p>
            <a:pPr>
              <a:spcBef>
                <a:spcPct val="50000"/>
              </a:spcBef>
            </a:pPr>
            <a:r>
              <a:rPr lang="en-US" b="1"/>
              <a:t>Menu Item | Menu Item |</a:t>
            </a:r>
            <a:r>
              <a:rPr lang="en-US"/>
              <a:t> </a:t>
            </a:r>
            <a:r>
              <a:rPr lang="en-US" b="1"/>
              <a:t>Menu Item |</a:t>
            </a:r>
            <a:r>
              <a:rPr lang="en-US"/>
              <a:t> </a:t>
            </a:r>
            <a:r>
              <a:rPr lang="en-US" b="1"/>
              <a:t>Menu Item |</a:t>
            </a:r>
            <a:r>
              <a:rPr lang="en-US"/>
              <a:t> </a:t>
            </a:r>
          </a:p>
        </p:txBody>
      </p:sp>
      <p:sp>
        <p:nvSpPr>
          <p:cNvPr id="97284" name="Text Box 5"/>
          <p:cNvSpPr txBox="1">
            <a:spLocks noChangeArrowheads="1"/>
          </p:cNvSpPr>
          <p:nvPr/>
        </p:nvSpPr>
        <p:spPr bwMode="auto">
          <a:xfrm>
            <a:off x="2590800" y="3422650"/>
            <a:ext cx="3810000" cy="2022475"/>
          </a:xfrm>
          <a:prstGeom prst="rect">
            <a:avLst/>
          </a:prstGeom>
          <a:solidFill>
            <a:srgbClr val="CCFFFF"/>
          </a:solidFill>
          <a:ln w="9525">
            <a:solidFill>
              <a:srgbClr val="3366FF"/>
            </a:solidFill>
            <a:miter lim="800000"/>
            <a:headEnd/>
            <a:tailEnd/>
          </a:ln>
        </p:spPr>
        <p:txBody>
          <a:bodyPr lIns="182880" tIns="182880" rIns="182880" bIns="182880">
            <a:spAutoFit/>
          </a:bodyPr>
          <a:lstStyle/>
          <a:p>
            <a:r>
              <a:rPr lang="en-US" b="1"/>
              <a:t>Page Title</a:t>
            </a:r>
            <a:br>
              <a:rPr lang="en-US" b="1"/>
            </a:br>
            <a:endParaRPr lang="en-US" b="1"/>
          </a:p>
          <a:p>
            <a:r>
              <a:rPr lang="en-US" b="1"/>
              <a:t>Blaa blaa ba baa baaaa. Blaa blaa ba baa baaaa.</a:t>
            </a:r>
            <a:r>
              <a:rPr lang="en-US"/>
              <a:t> </a:t>
            </a:r>
            <a:r>
              <a:rPr lang="en-US" b="1"/>
              <a:t>baa baaaa.</a:t>
            </a:r>
            <a:r>
              <a:rPr lang="en-US"/>
              <a:t> </a:t>
            </a:r>
            <a:r>
              <a:rPr lang="en-US" b="1"/>
              <a:t>Blaa blaa ba baa baaaa.</a:t>
            </a:r>
            <a:r>
              <a:rPr lang="en-US"/>
              <a:t> </a:t>
            </a:r>
          </a:p>
          <a:p>
            <a:endParaRPr lang="en-US"/>
          </a:p>
        </p:txBody>
      </p:sp>
      <p:sp>
        <p:nvSpPr>
          <p:cNvPr id="97285" name="Text Box 6"/>
          <p:cNvSpPr txBox="1">
            <a:spLocks noChangeArrowheads="1"/>
          </p:cNvSpPr>
          <p:nvPr/>
        </p:nvSpPr>
        <p:spPr bwMode="auto">
          <a:xfrm>
            <a:off x="914400" y="2438400"/>
            <a:ext cx="7391400" cy="649288"/>
          </a:xfrm>
          <a:prstGeom prst="rect">
            <a:avLst/>
          </a:prstGeom>
          <a:solidFill>
            <a:srgbClr val="FFCC99"/>
          </a:solidFill>
          <a:ln w="9525">
            <a:solidFill>
              <a:srgbClr val="FF6600"/>
            </a:solidFill>
            <a:miter lim="800000"/>
            <a:headEnd/>
            <a:tailEnd/>
          </a:ln>
        </p:spPr>
        <p:txBody>
          <a:bodyPr lIns="182880" tIns="182880" rIns="182880" bIns="182880">
            <a:spAutoFit/>
          </a:bodyPr>
          <a:lstStyle/>
          <a:p>
            <a:pPr>
              <a:spcBef>
                <a:spcPct val="50000"/>
              </a:spcBef>
            </a:pPr>
            <a:r>
              <a:rPr lang="en-US" b="1"/>
              <a:t>Site Title</a:t>
            </a:r>
            <a:endParaRPr lang="en-US"/>
          </a:p>
        </p:txBody>
      </p:sp>
      <p:sp>
        <p:nvSpPr>
          <p:cNvPr id="97286" name="Text Box 7"/>
          <p:cNvSpPr txBox="1">
            <a:spLocks noChangeArrowheads="1"/>
          </p:cNvSpPr>
          <p:nvPr/>
        </p:nvSpPr>
        <p:spPr bwMode="auto">
          <a:xfrm>
            <a:off x="6400800" y="2438400"/>
            <a:ext cx="1905000" cy="3395663"/>
          </a:xfrm>
          <a:prstGeom prst="rect">
            <a:avLst/>
          </a:prstGeom>
          <a:solidFill>
            <a:srgbClr val="FFFF99"/>
          </a:solidFill>
          <a:ln w="9525">
            <a:solidFill>
              <a:srgbClr val="FFCC00"/>
            </a:solidFill>
            <a:miter lim="800000"/>
            <a:headEnd/>
            <a:tailEnd/>
          </a:ln>
        </p:spPr>
        <p:txBody>
          <a:bodyPr lIns="182880" tIns="182880" rIns="182880" bIns="182880">
            <a:spAutoFit/>
          </a:bodyPr>
          <a:lstStyle/>
          <a:p>
            <a:r>
              <a:rPr lang="en-US" b="1"/>
              <a:t>External Links</a:t>
            </a:r>
          </a:p>
          <a:p>
            <a:endParaRPr lang="en-US" b="1"/>
          </a:p>
          <a:p>
            <a:r>
              <a:rPr lang="en-US" b="1"/>
              <a:t>Ads</a:t>
            </a:r>
          </a:p>
          <a:p>
            <a:endParaRPr lang="en-US" b="1"/>
          </a:p>
          <a:p>
            <a:r>
              <a:rPr lang="en-US" b="1"/>
              <a:t>Ads</a:t>
            </a:r>
          </a:p>
          <a:p>
            <a:endParaRPr lang="en-US" b="1"/>
          </a:p>
          <a:p>
            <a:r>
              <a:rPr lang="en-US" b="1"/>
              <a:t>Ads</a:t>
            </a:r>
          </a:p>
          <a:p>
            <a:endParaRPr lang="en-US" b="1"/>
          </a:p>
          <a:p>
            <a:endParaRPr lang="en-US"/>
          </a:p>
          <a:p>
            <a:endParaRPr lang="en-US"/>
          </a:p>
        </p:txBody>
      </p:sp>
      <p:sp>
        <p:nvSpPr>
          <p:cNvPr id="97287" name="Text Box 8"/>
          <p:cNvSpPr txBox="1">
            <a:spLocks noChangeArrowheads="1"/>
          </p:cNvSpPr>
          <p:nvPr/>
        </p:nvSpPr>
        <p:spPr bwMode="auto">
          <a:xfrm>
            <a:off x="914400" y="3417888"/>
            <a:ext cx="1676400" cy="2022475"/>
          </a:xfrm>
          <a:prstGeom prst="rect">
            <a:avLst/>
          </a:prstGeom>
          <a:solidFill>
            <a:srgbClr val="99CCFF"/>
          </a:solidFill>
          <a:ln w="9525">
            <a:solidFill>
              <a:srgbClr val="3366FF"/>
            </a:solidFill>
            <a:miter lim="800000"/>
            <a:headEnd/>
            <a:tailEnd/>
          </a:ln>
        </p:spPr>
        <p:txBody>
          <a:bodyPr lIns="182880" tIns="182880" rIns="182880" bIns="182880">
            <a:spAutoFit/>
          </a:bodyPr>
          <a:lstStyle/>
          <a:p>
            <a:r>
              <a:rPr lang="en-US" b="1"/>
              <a:t>Sub Item</a:t>
            </a:r>
          </a:p>
          <a:p>
            <a:r>
              <a:rPr lang="en-US" b="1"/>
              <a:t>Sub Item</a:t>
            </a:r>
          </a:p>
          <a:p>
            <a:r>
              <a:rPr lang="en-US" b="1"/>
              <a:t>Sub Item</a:t>
            </a:r>
          </a:p>
          <a:p>
            <a:r>
              <a:rPr lang="en-US" b="1"/>
              <a:t>Sub Item</a:t>
            </a:r>
          </a:p>
          <a:p>
            <a:r>
              <a:rPr lang="en-US" b="1"/>
              <a:t>Sub Item</a:t>
            </a:r>
            <a:endParaRPr lang="en-US"/>
          </a:p>
          <a:p>
            <a:endParaRPr lang="en-US"/>
          </a:p>
        </p:txBody>
      </p:sp>
      <p:sp>
        <p:nvSpPr>
          <p:cNvPr id="97288" name="Text Box 9"/>
          <p:cNvSpPr txBox="1">
            <a:spLocks noChangeArrowheads="1"/>
          </p:cNvSpPr>
          <p:nvPr/>
        </p:nvSpPr>
        <p:spPr bwMode="auto">
          <a:xfrm>
            <a:off x="914400" y="5170488"/>
            <a:ext cx="5486400" cy="649287"/>
          </a:xfrm>
          <a:prstGeom prst="rect">
            <a:avLst/>
          </a:prstGeom>
          <a:solidFill>
            <a:srgbClr val="CCFFCC"/>
          </a:solidFill>
          <a:ln w="9525">
            <a:solidFill>
              <a:srgbClr val="339966"/>
            </a:solidFill>
            <a:miter lim="800000"/>
            <a:headEnd/>
            <a:tailEnd/>
          </a:ln>
        </p:spPr>
        <p:txBody>
          <a:bodyPr lIns="182880" tIns="182880" rIns="182880" bIns="182880">
            <a:spAutoFit/>
          </a:bodyPr>
          <a:lstStyle/>
          <a:p>
            <a:pPr>
              <a:spcBef>
                <a:spcPct val="50000"/>
              </a:spcBef>
            </a:pPr>
            <a:r>
              <a:rPr lang="en-US" b="1"/>
              <a:t>Footer Area</a:t>
            </a:r>
            <a:endParaRPr lang="en-US"/>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pPr eaLnBrk="1" hangingPunct="1"/>
            <a:r>
              <a:rPr lang="en-US" smtClean="0"/>
              <a:t>Typical Layouts</a:t>
            </a:r>
          </a:p>
        </p:txBody>
      </p:sp>
      <p:sp>
        <p:nvSpPr>
          <p:cNvPr id="98306" name="Rectangle 3"/>
          <p:cNvSpPr>
            <a:spLocks noGrp="1" noChangeArrowheads="1"/>
          </p:cNvSpPr>
          <p:nvPr>
            <p:ph type="body" idx="1"/>
          </p:nvPr>
        </p:nvSpPr>
        <p:spPr/>
        <p:txBody>
          <a:bodyPr/>
          <a:lstStyle/>
          <a:p>
            <a:pPr eaLnBrk="1" hangingPunct="1"/>
            <a:r>
              <a:rPr lang="en-US" b="1" smtClean="0"/>
              <a:t>Three Columns – a variation</a:t>
            </a:r>
          </a:p>
        </p:txBody>
      </p:sp>
      <p:sp>
        <p:nvSpPr>
          <p:cNvPr id="98307" name="Text Box 4"/>
          <p:cNvSpPr txBox="1">
            <a:spLocks noChangeArrowheads="1"/>
          </p:cNvSpPr>
          <p:nvPr/>
        </p:nvSpPr>
        <p:spPr bwMode="auto">
          <a:xfrm>
            <a:off x="2590800" y="3657600"/>
            <a:ext cx="2895600" cy="2571750"/>
          </a:xfrm>
          <a:prstGeom prst="rect">
            <a:avLst/>
          </a:prstGeom>
          <a:solidFill>
            <a:srgbClr val="CCFFFF"/>
          </a:solidFill>
          <a:ln w="9525">
            <a:solidFill>
              <a:srgbClr val="3366FF"/>
            </a:solidFill>
            <a:miter lim="800000"/>
            <a:headEnd/>
            <a:tailEnd/>
          </a:ln>
        </p:spPr>
        <p:txBody>
          <a:bodyPr lIns="182880" tIns="182880" rIns="182880" bIns="182880">
            <a:spAutoFit/>
          </a:bodyPr>
          <a:lstStyle/>
          <a:p>
            <a:r>
              <a:rPr lang="en-US" b="1"/>
              <a:t>Content Title</a:t>
            </a:r>
          </a:p>
          <a:p>
            <a:r>
              <a:rPr lang="en-US" b="1"/>
              <a:t>Blaa blaa ba baa baaaa. Blaa blaa ba baa baaaa.</a:t>
            </a:r>
            <a:r>
              <a:rPr lang="en-US"/>
              <a:t> </a:t>
            </a:r>
            <a:r>
              <a:rPr lang="en-US" b="1"/>
              <a:t>baa baaaa.</a:t>
            </a:r>
            <a:r>
              <a:rPr lang="en-US"/>
              <a:t> </a:t>
            </a:r>
            <a:r>
              <a:rPr lang="en-US" b="1"/>
              <a:t>Blaa blaa ba baa baaaa.</a:t>
            </a:r>
            <a:r>
              <a:rPr lang="en-US"/>
              <a:t> </a:t>
            </a:r>
          </a:p>
          <a:p>
            <a:endParaRPr lang="en-US"/>
          </a:p>
          <a:p>
            <a:endParaRPr lang="en-US"/>
          </a:p>
        </p:txBody>
      </p:sp>
      <p:sp>
        <p:nvSpPr>
          <p:cNvPr id="98308" name="Text Box 5"/>
          <p:cNvSpPr txBox="1">
            <a:spLocks noChangeArrowheads="1"/>
          </p:cNvSpPr>
          <p:nvPr/>
        </p:nvSpPr>
        <p:spPr bwMode="auto">
          <a:xfrm>
            <a:off x="914400" y="3657600"/>
            <a:ext cx="1676400" cy="2876550"/>
          </a:xfrm>
          <a:prstGeom prst="rect">
            <a:avLst/>
          </a:prstGeom>
          <a:solidFill>
            <a:srgbClr val="99CCFF"/>
          </a:solidFill>
          <a:ln w="9525">
            <a:solidFill>
              <a:srgbClr val="3366FF"/>
            </a:solidFill>
            <a:miter lim="800000"/>
            <a:headEnd/>
            <a:tailEnd/>
          </a:ln>
        </p:spPr>
        <p:txBody>
          <a:bodyPr lIns="182880" tIns="182880" rIns="182880" bIns="182880">
            <a:spAutoFit/>
          </a:bodyPr>
          <a:lstStyle/>
          <a:p>
            <a:r>
              <a:rPr lang="en-US" sz="2000" b="1"/>
              <a:t>Area Title</a:t>
            </a:r>
          </a:p>
          <a:p>
            <a:r>
              <a:rPr lang="en-US" b="1"/>
              <a:t>Sub Item</a:t>
            </a:r>
          </a:p>
          <a:p>
            <a:r>
              <a:rPr lang="en-US" b="1"/>
              <a:t>Sub Item</a:t>
            </a:r>
          </a:p>
          <a:p>
            <a:r>
              <a:rPr lang="en-US" b="1"/>
              <a:t>Sub Item</a:t>
            </a:r>
          </a:p>
          <a:p>
            <a:r>
              <a:rPr lang="en-US" b="1"/>
              <a:t>Sub Item</a:t>
            </a:r>
            <a:br>
              <a:rPr lang="en-US" b="1"/>
            </a:br>
            <a:endParaRPr lang="en-US" b="1"/>
          </a:p>
          <a:p>
            <a:endParaRPr lang="en-US"/>
          </a:p>
          <a:p>
            <a:endParaRPr lang="en-US"/>
          </a:p>
          <a:p>
            <a:endParaRPr lang="en-US"/>
          </a:p>
        </p:txBody>
      </p:sp>
      <p:sp>
        <p:nvSpPr>
          <p:cNvPr id="98309" name="Text Box 6"/>
          <p:cNvSpPr txBox="1">
            <a:spLocks noChangeArrowheads="1"/>
          </p:cNvSpPr>
          <p:nvPr/>
        </p:nvSpPr>
        <p:spPr bwMode="auto">
          <a:xfrm>
            <a:off x="914400" y="2917825"/>
            <a:ext cx="7391400" cy="739775"/>
          </a:xfrm>
          <a:prstGeom prst="rect">
            <a:avLst/>
          </a:prstGeom>
          <a:solidFill>
            <a:srgbClr val="FFCC99"/>
          </a:solidFill>
          <a:ln w="9525">
            <a:solidFill>
              <a:srgbClr val="FF6600"/>
            </a:solidFill>
            <a:miter lim="800000"/>
            <a:headEnd/>
            <a:tailEnd/>
          </a:ln>
        </p:spPr>
        <p:txBody>
          <a:bodyPr lIns="182880" tIns="182880" rIns="182880" bIns="182880">
            <a:spAutoFit/>
          </a:bodyPr>
          <a:lstStyle/>
          <a:p>
            <a:pPr>
              <a:spcBef>
                <a:spcPct val="50000"/>
              </a:spcBef>
            </a:pPr>
            <a:r>
              <a:rPr lang="en-US" sz="2400" b="1"/>
              <a:t>Site Title</a:t>
            </a:r>
            <a:r>
              <a:rPr lang="en-US" b="1"/>
              <a:t>              Area Item | Area</a:t>
            </a:r>
            <a:r>
              <a:rPr lang="en-US"/>
              <a:t> </a:t>
            </a:r>
            <a:r>
              <a:rPr lang="en-US" b="1"/>
              <a:t>Item |</a:t>
            </a:r>
            <a:r>
              <a:rPr lang="en-US"/>
              <a:t> </a:t>
            </a:r>
            <a:r>
              <a:rPr lang="en-US" b="1"/>
              <a:t>Area</a:t>
            </a:r>
            <a:r>
              <a:rPr lang="en-US"/>
              <a:t> </a:t>
            </a:r>
            <a:r>
              <a:rPr lang="en-US" b="1"/>
              <a:t>Item |</a:t>
            </a:r>
            <a:r>
              <a:rPr lang="en-US"/>
              <a:t> </a:t>
            </a:r>
            <a:r>
              <a:rPr lang="en-US" b="1"/>
              <a:t>Area</a:t>
            </a:r>
            <a:r>
              <a:rPr lang="en-US"/>
              <a:t> </a:t>
            </a:r>
            <a:r>
              <a:rPr lang="en-US" b="1"/>
              <a:t>Item </a:t>
            </a:r>
          </a:p>
        </p:txBody>
      </p:sp>
      <p:sp>
        <p:nvSpPr>
          <p:cNvPr id="98310" name="Text Box 7"/>
          <p:cNvSpPr txBox="1">
            <a:spLocks noChangeArrowheads="1"/>
          </p:cNvSpPr>
          <p:nvPr/>
        </p:nvSpPr>
        <p:spPr bwMode="auto">
          <a:xfrm>
            <a:off x="914400" y="2362200"/>
            <a:ext cx="7391400" cy="649288"/>
          </a:xfrm>
          <a:prstGeom prst="rect">
            <a:avLst/>
          </a:prstGeom>
          <a:solidFill>
            <a:srgbClr val="FFFF99"/>
          </a:solidFill>
          <a:ln w="9525">
            <a:solidFill>
              <a:srgbClr val="FFCC00"/>
            </a:solidFill>
            <a:miter lim="800000"/>
            <a:headEnd/>
            <a:tailEnd/>
          </a:ln>
        </p:spPr>
        <p:txBody>
          <a:bodyPr lIns="182880" tIns="182880" rIns="182880" bIns="182880">
            <a:spAutoFit/>
          </a:bodyPr>
          <a:lstStyle/>
          <a:p>
            <a:r>
              <a:rPr lang="en-US" b="1"/>
              <a:t>Banner Ads</a:t>
            </a:r>
            <a:endParaRPr lang="en-US"/>
          </a:p>
        </p:txBody>
      </p:sp>
      <p:sp>
        <p:nvSpPr>
          <p:cNvPr id="98311" name="Text Box 8"/>
          <p:cNvSpPr txBox="1">
            <a:spLocks noChangeArrowheads="1"/>
          </p:cNvSpPr>
          <p:nvPr/>
        </p:nvSpPr>
        <p:spPr bwMode="auto">
          <a:xfrm>
            <a:off x="5410200" y="3657600"/>
            <a:ext cx="2895600" cy="2571750"/>
          </a:xfrm>
          <a:prstGeom prst="rect">
            <a:avLst/>
          </a:prstGeom>
          <a:solidFill>
            <a:srgbClr val="CCFFFF"/>
          </a:solidFill>
          <a:ln w="9525">
            <a:solidFill>
              <a:srgbClr val="3366FF"/>
            </a:solidFill>
            <a:miter lim="800000"/>
            <a:headEnd/>
            <a:tailEnd/>
          </a:ln>
        </p:spPr>
        <p:txBody>
          <a:bodyPr lIns="182880" tIns="182880" rIns="182880" bIns="182880">
            <a:spAutoFit/>
          </a:bodyPr>
          <a:lstStyle/>
          <a:p>
            <a:r>
              <a:rPr lang="en-US" b="1"/>
              <a:t>Content Title</a:t>
            </a:r>
          </a:p>
          <a:p>
            <a:r>
              <a:rPr lang="en-US" b="1"/>
              <a:t>Blaa blaa ba baa baaaa. Blaa blaa ba baa baaaa.</a:t>
            </a:r>
            <a:r>
              <a:rPr lang="en-US"/>
              <a:t> </a:t>
            </a:r>
            <a:r>
              <a:rPr lang="en-US" b="1"/>
              <a:t>baa baaaa.</a:t>
            </a:r>
            <a:r>
              <a:rPr lang="en-US"/>
              <a:t> </a:t>
            </a:r>
            <a:r>
              <a:rPr lang="en-US" b="1"/>
              <a:t>Blaa blaa ba baa baaaa.</a:t>
            </a:r>
            <a:r>
              <a:rPr lang="en-US"/>
              <a:t> </a:t>
            </a:r>
          </a:p>
          <a:p>
            <a:endParaRPr lang="en-US"/>
          </a:p>
          <a:p>
            <a:endParaRPr lang="en-US"/>
          </a:p>
        </p:txBody>
      </p:sp>
      <p:sp>
        <p:nvSpPr>
          <p:cNvPr id="98312" name="Text Box 9"/>
          <p:cNvSpPr txBox="1">
            <a:spLocks noChangeArrowheads="1"/>
          </p:cNvSpPr>
          <p:nvPr/>
        </p:nvSpPr>
        <p:spPr bwMode="auto">
          <a:xfrm>
            <a:off x="2590800" y="5791200"/>
            <a:ext cx="5715000" cy="649288"/>
          </a:xfrm>
          <a:prstGeom prst="rect">
            <a:avLst/>
          </a:prstGeom>
          <a:solidFill>
            <a:srgbClr val="CCFFCC"/>
          </a:solidFill>
          <a:ln w="9525">
            <a:solidFill>
              <a:srgbClr val="339966"/>
            </a:solidFill>
            <a:miter lim="800000"/>
            <a:headEnd/>
            <a:tailEnd/>
          </a:ln>
        </p:spPr>
        <p:txBody>
          <a:bodyPr lIns="182880" tIns="182880" rIns="182880" bIns="182880">
            <a:spAutoFit/>
          </a:bodyPr>
          <a:lstStyle/>
          <a:p>
            <a:pPr>
              <a:spcBef>
                <a:spcPct val="50000"/>
              </a:spcBef>
            </a:pPr>
            <a:r>
              <a:rPr lang="en-US" b="1"/>
              <a:t>Footer Area</a:t>
            </a: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mtClean="0"/>
              <a:t>Benefits of CSS</a:t>
            </a:r>
          </a:p>
        </p:txBody>
      </p:sp>
      <p:sp>
        <p:nvSpPr>
          <p:cNvPr id="23554" name="Rectangle 3"/>
          <p:cNvSpPr>
            <a:spLocks noGrp="1" noChangeArrowheads="1"/>
          </p:cNvSpPr>
          <p:nvPr>
            <p:ph type="body" idx="1"/>
          </p:nvPr>
        </p:nvSpPr>
        <p:spPr/>
        <p:txBody>
          <a:bodyPr/>
          <a:lstStyle/>
          <a:p>
            <a:pPr marL="533400" indent="-533400" eaLnBrk="1" hangingPunct="1">
              <a:buFontTx/>
              <a:buAutoNum type="arabicPeriod"/>
            </a:pPr>
            <a:r>
              <a:rPr lang="en-US" b="1" smtClean="0"/>
              <a:t>Greater Control &amp; Options</a:t>
            </a:r>
            <a:r>
              <a:rPr lang="en-US" smtClean="0"/>
              <a:t>: Typography, Page Layout Control, etc.</a:t>
            </a:r>
          </a:p>
          <a:p>
            <a:pPr marL="533400" indent="-533400" eaLnBrk="1" hangingPunct="1">
              <a:buFontTx/>
              <a:buAutoNum type="arabicPeriod"/>
            </a:pPr>
            <a:r>
              <a:rPr lang="en-US" b="1" smtClean="0"/>
              <a:t>Less Work</a:t>
            </a:r>
            <a:r>
              <a:rPr lang="en-US" smtClean="0"/>
              <a:t> – Edit the appearance of an entire website at once with one style sheet</a:t>
            </a:r>
          </a:p>
          <a:p>
            <a:pPr marL="533400" indent="-533400" eaLnBrk="1" hangingPunct="1">
              <a:buFontTx/>
              <a:buAutoNum type="arabicPeriod"/>
            </a:pPr>
            <a:r>
              <a:rPr lang="en-US" b="1" smtClean="0"/>
              <a:t>Smaller Documents</a:t>
            </a:r>
          </a:p>
          <a:p>
            <a:pPr marL="914400" lvl="1" indent="-457200" eaLnBrk="1" hangingPunct="1"/>
            <a:r>
              <a:rPr lang="en-US" smtClean="0"/>
              <a:t>No presentation HTML tags (redundant tags)</a:t>
            </a:r>
          </a:p>
          <a:p>
            <a:pPr marL="914400" lvl="1" indent="-457200" eaLnBrk="1" hangingPunct="1"/>
            <a:r>
              <a:rPr lang="en-US" smtClean="0"/>
              <a:t>Style sheet downloaded once for entire site</a:t>
            </a:r>
          </a:p>
          <a:p>
            <a:pPr marL="533400" indent="-533400" eaLnBrk="1" hangingPunct="1"/>
            <a:endParaRPr lang="en-US" smtClean="0"/>
          </a:p>
          <a:p>
            <a:pPr marL="533400" indent="-533400"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smtClean="0"/>
              <a:t>Typical Layouts</a:t>
            </a:r>
          </a:p>
        </p:txBody>
      </p:sp>
      <p:sp>
        <p:nvSpPr>
          <p:cNvPr id="99330" name="Rectangle 3"/>
          <p:cNvSpPr>
            <a:spLocks noGrp="1" noChangeArrowheads="1"/>
          </p:cNvSpPr>
          <p:nvPr>
            <p:ph type="body" idx="1"/>
          </p:nvPr>
        </p:nvSpPr>
        <p:spPr/>
        <p:txBody>
          <a:bodyPr/>
          <a:lstStyle/>
          <a:p>
            <a:pPr eaLnBrk="1" hangingPunct="1"/>
            <a:r>
              <a:rPr lang="en-US" b="1" smtClean="0"/>
              <a:t>Popular CSS Layout</a:t>
            </a:r>
          </a:p>
        </p:txBody>
      </p:sp>
      <p:sp>
        <p:nvSpPr>
          <p:cNvPr id="99331" name="Text Box 4"/>
          <p:cNvSpPr txBox="1">
            <a:spLocks noChangeArrowheads="1"/>
          </p:cNvSpPr>
          <p:nvPr/>
        </p:nvSpPr>
        <p:spPr bwMode="auto">
          <a:xfrm>
            <a:off x="2590800" y="3657600"/>
            <a:ext cx="5638800" cy="1198563"/>
          </a:xfrm>
          <a:prstGeom prst="rect">
            <a:avLst/>
          </a:prstGeom>
          <a:solidFill>
            <a:srgbClr val="CCFFFF"/>
          </a:solidFill>
          <a:ln w="9525">
            <a:solidFill>
              <a:srgbClr val="3366FF"/>
            </a:solidFill>
            <a:miter lim="800000"/>
            <a:headEnd/>
            <a:tailEnd/>
          </a:ln>
        </p:spPr>
        <p:txBody>
          <a:bodyPr lIns="182880" tIns="182880" rIns="182880" bIns="182880">
            <a:spAutoFit/>
          </a:bodyPr>
          <a:lstStyle/>
          <a:p>
            <a:r>
              <a:rPr lang="en-US" b="1"/>
              <a:t>Fixed Width Content Area</a:t>
            </a:r>
            <a:endParaRPr lang="en-US"/>
          </a:p>
          <a:p>
            <a:endParaRPr lang="en-US"/>
          </a:p>
          <a:p>
            <a:endParaRPr lang="en-US"/>
          </a:p>
        </p:txBody>
      </p:sp>
      <p:sp>
        <p:nvSpPr>
          <p:cNvPr id="99332" name="Text Box 5"/>
          <p:cNvSpPr txBox="1">
            <a:spLocks noChangeArrowheads="1"/>
          </p:cNvSpPr>
          <p:nvPr/>
        </p:nvSpPr>
        <p:spPr bwMode="auto">
          <a:xfrm>
            <a:off x="914400" y="2667000"/>
            <a:ext cx="1676400" cy="3516313"/>
          </a:xfrm>
          <a:prstGeom prst="rect">
            <a:avLst/>
          </a:prstGeom>
          <a:solidFill>
            <a:srgbClr val="99CCFF"/>
          </a:solidFill>
          <a:ln w="9525">
            <a:solidFill>
              <a:srgbClr val="3366FF"/>
            </a:solidFill>
            <a:miter lim="800000"/>
            <a:headEnd/>
            <a:tailEnd/>
          </a:ln>
        </p:spPr>
        <p:txBody>
          <a:bodyPr lIns="182880" tIns="182880" rIns="182880" bIns="182880">
            <a:spAutoFit/>
          </a:bodyPr>
          <a:lstStyle/>
          <a:p>
            <a:endParaRPr lang="en-US" sz="2000" b="1"/>
          </a:p>
          <a:p>
            <a:endParaRPr lang="en-US" sz="2000" b="1"/>
          </a:p>
          <a:p>
            <a:endParaRPr lang="en-US" sz="2000" b="1"/>
          </a:p>
          <a:p>
            <a:r>
              <a:rPr lang="en-US" sz="2000" b="1"/>
              <a:t>Area Title</a:t>
            </a:r>
          </a:p>
          <a:p>
            <a:r>
              <a:rPr lang="en-US" b="1"/>
              <a:t>Sub Item</a:t>
            </a:r>
          </a:p>
          <a:p>
            <a:r>
              <a:rPr lang="en-US" b="1"/>
              <a:t>Sub Item</a:t>
            </a:r>
          </a:p>
          <a:p>
            <a:r>
              <a:rPr lang="en-US" b="1"/>
              <a:t>Sub Item</a:t>
            </a:r>
          </a:p>
          <a:p>
            <a:r>
              <a:rPr lang="en-US" b="1"/>
              <a:t>Sub Item</a:t>
            </a:r>
            <a:br>
              <a:rPr lang="en-US" b="1"/>
            </a:br>
            <a:r>
              <a:rPr lang="en-US" b="1"/>
              <a:t/>
            </a:r>
            <a:br>
              <a:rPr lang="en-US" b="1"/>
            </a:br>
            <a:endParaRPr lang="en-US" b="1"/>
          </a:p>
          <a:p>
            <a:r>
              <a:rPr lang="en-US"/>
              <a:t>Footer</a:t>
            </a:r>
          </a:p>
        </p:txBody>
      </p:sp>
      <p:sp>
        <p:nvSpPr>
          <p:cNvPr id="99333" name="Text Box 6"/>
          <p:cNvSpPr txBox="1">
            <a:spLocks noChangeArrowheads="1"/>
          </p:cNvSpPr>
          <p:nvPr/>
        </p:nvSpPr>
        <p:spPr bwMode="auto">
          <a:xfrm>
            <a:off x="0" y="2917825"/>
            <a:ext cx="9144000" cy="739775"/>
          </a:xfrm>
          <a:prstGeom prst="rect">
            <a:avLst/>
          </a:prstGeom>
          <a:solidFill>
            <a:srgbClr val="FFCC99"/>
          </a:solidFill>
          <a:ln w="9525">
            <a:solidFill>
              <a:srgbClr val="FF6600"/>
            </a:solidFill>
            <a:miter lim="800000"/>
            <a:headEnd/>
            <a:tailEnd/>
          </a:ln>
        </p:spPr>
        <p:txBody>
          <a:bodyPr lIns="182880" tIns="182880" rIns="182880" bIns="182880">
            <a:spAutoFit/>
          </a:bodyPr>
          <a:lstStyle/>
          <a:p>
            <a:pPr algn="ctr">
              <a:spcBef>
                <a:spcPct val="50000"/>
              </a:spcBef>
            </a:pPr>
            <a:r>
              <a:rPr lang="en-US" sz="2400" b="1"/>
              <a:t>Header (liquid)</a:t>
            </a:r>
            <a:r>
              <a:rPr lang="en-US" b="1"/>
              <a:t>     Area Item | Area</a:t>
            </a:r>
            <a:r>
              <a:rPr lang="en-US"/>
              <a:t> </a:t>
            </a:r>
            <a:r>
              <a:rPr lang="en-US" b="1"/>
              <a:t>Item |</a:t>
            </a:r>
            <a:r>
              <a:rPr lang="en-US"/>
              <a:t> </a:t>
            </a:r>
            <a:r>
              <a:rPr lang="en-US" b="1"/>
              <a:t>Area</a:t>
            </a:r>
            <a:r>
              <a:rPr lang="en-US"/>
              <a:t> </a:t>
            </a:r>
            <a:r>
              <a:rPr lang="en-US" b="1"/>
              <a:t>Item |</a:t>
            </a:r>
            <a:r>
              <a:rPr lang="en-US"/>
              <a:t> </a:t>
            </a:r>
            <a:r>
              <a:rPr lang="en-US" b="1"/>
              <a:t>Area</a:t>
            </a:r>
            <a:r>
              <a:rPr lang="en-US"/>
              <a:t> </a:t>
            </a:r>
            <a:r>
              <a:rPr lang="en-US" b="1"/>
              <a:t>Item </a:t>
            </a:r>
          </a:p>
        </p:txBody>
      </p:sp>
      <p:sp>
        <p:nvSpPr>
          <p:cNvPr id="99334" name="Text Box 7"/>
          <p:cNvSpPr txBox="1">
            <a:spLocks noChangeArrowheads="1"/>
          </p:cNvSpPr>
          <p:nvPr/>
        </p:nvSpPr>
        <p:spPr bwMode="auto">
          <a:xfrm>
            <a:off x="2590800" y="4800600"/>
            <a:ext cx="2819400" cy="1225550"/>
          </a:xfrm>
          <a:prstGeom prst="rect">
            <a:avLst/>
          </a:prstGeom>
          <a:solidFill>
            <a:srgbClr val="CCFFFF"/>
          </a:solidFill>
          <a:ln w="9525">
            <a:solidFill>
              <a:srgbClr val="3366FF"/>
            </a:solidFill>
            <a:miter lim="800000"/>
            <a:headEnd/>
            <a:tailEnd/>
          </a:ln>
        </p:spPr>
        <p:txBody>
          <a:bodyPr lIns="182880" tIns="182880" rIns="182880" bIns="182880">
            <a:spAutoFit/>
          </a:bodyPr>
          <a:lstStyle/>
          <a:p>
            <a:r>
              <a:rPr lang="en-US" sz="1400" b="1"/>
              <a:t>Half-sized Content Area</a:t>
            </a:r>
          </a:p>
          <a:p>
            <a:endParaRPr lang="en-US" sz="1400" b="1"/>
          </a:p>
          <a:p>
            <a:endParaRPr lang="en-US" sz="1400"/>
          </a:p>
          <a:p>
            <a:endParaRPr lang="en-US" sz="1400"/>
          </a:p>
        </p:txBody>
      </p:sp>
      <p:sp>
        <p:nvSpPr>
          <p:cNvPr id="99335" name="Text Box 8"/>
          <p:cNvSpPr txBox="1">
            <a:spLocks noChangeArrowheads="1"/>
          </p:cNvSpPr>
          <p:nvPr/>
        </p:nvSpPr>
        <p:spPr bwMode="auto">
          <a:xfrm>
            <a:off x="5410200" y="4800600"/>
            <a:ext cx="2819400" cy="1225550"/>
          </a:xfrm>
          <a:prstGeom prst="rect">
            <a:avLst/>
          </a:prstGeom>
          <a:solidFill>
            <a:srgbClr val="CCFFFF"/>
          </a:solidFill>
          <a:ln w="9525">
            <a:solidFill>
              <a:srgbClr val="3366FF"/>
            </a:solidFill>
            <a:miter lim="800000"/>
            <a:headEnd/>
            <a:tailEnd/>
          </a:ln>
        </p:spPr>
        <p:txBody>
          <a:bodyPr lIns="182880" tIns="182880" rIns="182880" bIns="182880">
            <a:spAutoFit/>
          </a:bodyPr>
          <a:lstStyle/>
          <a:p>
            <a:r>
              <a:rPr lang="en-US" sz="1400" b="1"/>
              <a:t>Half-sized Content Area</a:t>
            </a:r>
          </a:p>
          <a:p>
            <a:endParaRPr lang="en-US" sz="1400" b="1"/>
          </a:p>
          <a:p>
            <a:endParaRPr lang="en-US" sz="1400"/>
          </a:p>
          <a:p>
            <a:endParaRPr lang="en-US" sz="140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mtClean="0"/>
              <a:t>Benefits of CSS</a:t>
            </a:r>
          </a:p>
        </p:txBody>
      </p:sp>
      <p:sp>
        <p:nvSpPr>
          <p:cNvPr id="24578" name="Rectangle 3"/>
          <p:cNvSpPr>
            <a:spLocks noGrp="1" noChangeArrowheads="1"/>
          </p:cNvSpPr>
          <p:nvPr>
            <p:ph type="body" idx="1"/>
          </p:nvPr>
        </p:nvSpPr>
        <p:spPr/>
        <p:txBody>
          <a:bodyPr/>
          <a:lstStyle/>
          <a:p>
            <a:pPr marL="609600" indent="-609600" eaLnBrk="1" hangingPunct="1">
              <a:buFontTx/>
              <a:buAutoNum type="arabicPeriod" startAt="4"/>
            </a:pPr>
            <a:r>
              <a:rPr lang="en-US" b="1" dirty="0" smtClean="0"/>
              <a:t>More accessible</a:t>
            </a:r>
            <a:r>
              <a:rPr lang="en-US" dirty="0" smtClean="0"/>
              <a:t> – </a:t>
            </a:r>
          </a:p>
          <a:p>
            <a:pPr marL="990600" lvl="1" indent="-533400" eaLnBrk="1" hangingPunct="1"/>
            <a:r>
              <a:rPr lang="en-US" dirty="0" smtClean="0"/>
              <a:t>easier to parse (semantic structure)</a:t>
            </a:r>
          </a:p>
          <a:p>
            <a:pPr marL="990600" lvl="1" indent="-533400" eaLnBrk="1" hangingPunct="1"/>
            <a:r>
              <a:rPr lang="en-US" dirty="0" smtClean="0"/>
              <a:t>think about screen readers.</a:t>
            </a:r>
          </a:p>
          <a:p>
            <a:pPr marL="609600" indent="-609600" eaLnBrk="1" hangingPunct="1">
              <a:buFontTx/>
              <a:buAutoNum type="arabicPeriod" startAt="4"/>
            </a:pPr>
            <a:r>
              <a:rPr lang="en-US" b="1" dirty="0" smtClean="0"/>
              <a:t>Presentational HTML is fundamentally flawed</a:t>
            </a:r>
          </a:p>
          <a:p>
            <a:pPr marL="609600" indent="-609600" eaLnBrk="1" hangingPunct="1">
              <a:buFontTx/>
              <a:buAutoNum type="arabicPeriod" startAt="4"/>
            </a:pPr>
            <a:r>
              <a:rPr lang="en-US" b="1" dirty="0" smtClean="0"/>
              <a:t>Well-supported</a:t>
            </a:r>
          </a:p>
          <a:p>
            <a:pPr marL="609600" indent="-609600" eaLnBrk="1" hangingPunct="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1887</TotalTime>
  <Words>3014</Words>
  <Application>Microsoft Macintosh PowerPoint</Application>
  <PresentationFormat>On-screen Show (4:3)</PresentationFormat>
  <Paragraphs>849</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Default Design</vt:lpstr>
      <vt:lpstr>CSS Fundamentals</vt:lpstr>
      <vt:lpstr>Example 1</vt:lpstr>
      <vt:lpstr>Example 2</vt:lpstr>
      <vt:lpstr>Example 3</vt:lpstr>
      <vt:lpstr>Example 4</vt:lpstr>
      <vt:lpstr>Cascading Style Sheets (CSS)</vt:lpstr>
      <vt:lpstr>Visual Aspects of a Web Page</vt:lpstr>
      <vt:lpstr>Benefits of CSS</vt:lpstr>
      <vt:lpstr>Benefits of CSS</vt:lpstr>
      <vt:lpstr>How CSS Works</vt:lpstr>
      <vt:lpstr>Classes and id’s</vt:lpstr>
      <vt:lpstr>Tags, classes and ids</vt:lpstr>
      <vt:lpstr>Attaching a Style Sheet</vt:lpstr>
      <vt:lpstr>Attaching a Style Sheet</vt:lpstr>
      <vt:lpstr>Other methods</vt:lpstr>
      <vt:lpstr>Other methods</vt:lpstr>
      <vt:lpstr>Alternate Style Sheets</vt:lpstr>
      <vt:lpstr>Style Sheets for different Media</vt:lpstr>
      <vt:lpstr>Style Sheets for different Media</vt:lpstr>
      <vt:lpstr>Key Concepts</vt:lpstr>
      <vt:lpstr>1. Structure &amp; Inheritance</vt:lpstr>
      <vt:lpstr>1. Structure &amp; Inheritance</vt:lpstr>
      <vt:lpstr>1. Structure &amp; Inheritance</vt:lpstr>
      <vt:lpstr>1. Structure &amp; Inheritance</vt:lpstr>
      <vt:lpstr>1. Structure &amp; Inheritance</vt:lpstr>
      <vt:lpstr>1. Structure &amp; Inheritance</vt:lpstr>
      <vt:lpstr>PowerPoint Presentation</vt:lpstr>
      <vt:lpstr>2. The Cascade</vt:lpstr>
      <vt:lpstr>2. The Cascade</vt:lpstr>
      <vt:lpstr>2. The Cascade</vt:lpstr>
      <vt:lpstr>2. The Cascade</vt:lpstr>
      <vt:lpstr>2. The Cascade</vt:lpstr>
      <vt:lpstr>2. The Cascade</vt:lpstr>
      <vt:lpstr>2. The Cascade</vt:lpstr>
      <vt:lpstr>PowerPoint Presentation</vt:lpstr>
      <vt:lpstr>3. Block vs. Inline</vt:lpstr>
      <vt:lpstr>3. Block vs. Inline</vt:lpstr>
      <vt:lpstr>3. Block vs. Inline</vt:lpstr>
      <vt:lpstr>3. Block vs. Inline</vt:lpstr>
      <vt:lpstr>3. Block vs. Inline</vt:lpstr>
      <vt:lpstr>3. Block vs. Inline</vt:lpstr>
      <vt:lpstr>4. Box Model</vt:lpstr>
      <vt:lpstr>4. Box Model</vt:lpstr>
      <vt:lpstr>Wrap Up</vt:lpstr>
      <vt:lpstr>More CSS tricks</vt:lpstr>
      <vt:lpstr>Major Motivation: Functionality</vt:lpstr>
      <vt:lpstr>Hyperlink Appearance</vt:lpstr>
      <vt:lpstr>Hyperlink Appearance</vt:lpstr>
      <vt:lpstr>Hyperlink Appearance</vt:lpstr>
      <vt:lpstr>Selector Specificity</vt:lpstr>
      <vt:lpstr>Selector Specificity</vt:lpstr>
      <vt:lpstr>Decorating Block Elements</vt:lpstr>
      <vt:lpstr>Decorating Block Elements</vt:lpstr>
      <vt:lpstr>Decorating Block Elements</vt:lpstr>
      <vt:lpstr>Creating Paragraph Indents</vt:lpstr>
      <vt:lpstr>Reducing List Indents</vt:lpstr>
      <vt:lpstr>Changing Fonts</vt:lpstr>
      <vt:lpstr>Layouts with CSS</vt:lpstr>
      <vt:lpstr>Fixed Full Page Layouts</vt:lpstr>
      <vt:lpstr>Fixed Full Page Layouts</vt:lpstr>
      <vt:lpstr>Problems with Fixed Full Page</vt:lpstr>
      <vt:lpstr>Why 800 pixels wide?</vt:lpstr>
      <vt:lpstr>Why Centering?</vt:lpstr>
      <vt:lpstr>Fixed Container Layouts</vt:lpstr>
      <vt:lpstr>Liquid Layouts</vt:lpstr>
      <vt:lpstr>Examples of Liquid Layouts</vt:lpstr>
      <vt:lpstr>Fixed vs. Liquid</vt:lpstr>
      <vt:lpstr>Typical Layouts</vt:lpstr>
      <vt:lpstr>Typical Layouts</vt:lpstr>
      <vt:lpstr>Typical Layouts</vt:lpstr>
      <vt:lpstr>Typical Layouts</vt:lpstr>
      <vt:lpstr>Typical Layouts</vt:lpstr>
      <vt:lpstr>Typical Layouts</vt:lpstr>
      <vt:lpstr>Typical Layouts</vt:lpstr>
      <vt:lpstr>Typical Layouts</vt:lpstr>
      <vt:lpstr>Typical Layouts</vt:lpstr>
      <vt:lpstr>Typical Layouts</vt:lpstr>
      <vt:lpstr>Typical Layouts</vt:lpstr>
      <vt:lpstr>Typical Layouts</vt:lpstr>
      <vt:lpstr>Typical Layouts</vt:lpstr>
    </vt:vector>
  </TitlesOfParts>
  <Company>Siena College Computer Science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Breimer</dc:creator>
  <cp:lastModifiedBy>Eric Breimer</cp:lastModifiedBy>
  <cp:revision>54</cp:revision>
  <dcterms:created xsi:type="dcterms:W3CDTF">2012-09-14T18:32:45Z</dcterms:created>
  <dcterms:modified xsi:type="dcterms:W3CDTF">2014-02-03T12:56:04Z</dcterms:modified>
</cp:coreProperties>
</file>