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9" r:id="rId1"/>
  </p:sldMasterIdLst>
  <p:sldIdLst>
    <p:sldId id="306" r:id="rId2"/>
    <p:sldId id="296" r:id="rId3"/>
    <p:sldId id="297" r:id="rId4"/>
    <p:sldId id="298" r:id="rId5"/>
    <p:sldId id="299" r:id="rId6"/>
    <p:sldId id="309" r:id="rId7"/>
    <p:sldId id="300" r:id="rId8"/>
    <p:sldId id="301" r:id="rId9"/>
    <p:sldId id="302" r:id="rId10"/>
    <p:sldId id="303" r:id="rId11"/>
    <p:sldId id="304" r:id="rId12"/>
    <p:sldId id="307" r:id="rId13"/>
    <p:sldId id="305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6" r:id="rId22"/>
    <p:sldId id="288" r:id="rId23"/>
    <p:sldId id="293" r:id="rId24"/>
    <p:sldId id="30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2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9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2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9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9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5B8-D9C5-419F-913D-2186935717ED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8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1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4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FCD9-7699-43D6-8D62-436E2DD234FF}" type="datetime1">
              <a:rPr lang="en-US" smtClean="0"/>
              <a:pPr/>
              <a:t>1/27/14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1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C3EB-42FB-4C38-8CAE-7A1293B83421}" type="datetime1">
              <a:rPr lang="en-US" smtClean="0"/>
              <a:pPr/>
              <a:t>1/27/14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1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alidator.w3.org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.org/" TargetMode="External"/><Relationship Id="rId3" Type="http://schemas.openxmlformats.org/officeDocument/2006/relationships/hyperlink" Target="http://validator.w3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Semantics vs. Style</a:t>
            </a:r>
            <a:br>
              <a:rPr lang="en-US" dirty="0" smtClean="0"/>
            </a:br>
            <a:r>
              <a:rPr lang="en-US" dirty="0" smtClean="0"/>
              <a:t>Importance of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we follow the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9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vs. Living standard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Example HTML 3.0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Once the rules are established, they cannot be changed.</a:t>
            </a:r>
          </a:p>
          <a:p>
            <a:endParaRPr lang="en-US" sz="2200" dirty="0" smtClean="0"/>
          </a:p>
          <a:p>
            <a:r>
              <a:rPr lang="en-US" sz="2200" dirty="0" smtClean="0"/>
              <a:t>After some time, all the good ideas are implemented in a new standard </a:t>
            </a:r>
          </a:p>
          <a:p>
            <a:pPr lvl="1"/>
            <a:r>
              <a:rPr lang="en-US" sz="2200" dirty="0" smtClean="0"/>
              <a:t>HTML 4.0</a:t>
            </a:r>
          </a:p>
          <a:p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Living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Example HTML 5</a:t>
            </a:r>
          </a:p>
          <a:p>
            <a:endParaRPr lang="en-US" dirty="0"/>
          </a:p>
          <a:p>
            <a:r>
              <a:rPr lang="en-US" dirty="0" smtClean="0"/>
              <a:t>Initial standard is established based on previous work</a:t>
            </a:r>
          </a:p>
          <a:p>
            <a:endParaRPr lang="en-US" dirty="0"/>
          </a:p>
          <a:p>
            <a:r>
              <a:rPr lang="en-US" dirty="0" smtClean="0"/>
              <a:t>Good ideas can be immediately adopted into the living standard</a:t>
            </a:r>
            <a:endParaRPr lang="en-US" dirty="0"/>
          </a:p>
          <a:p>
            <a:pPr lvl="1"/>
            <a:r>
              <a:rPr lang="en-US" sz="2400" dirty="0" smtClean="0"/>
              <a:t>progressive improvement</a:t>
            </a:r>
            <a:r>
              <a:rPr lang="en-US" sz="2400" dirty="0"/>
              <a:t> </a:t>
            </a:r>
            <a:r>
              <a:rPr lang="en-US" sz="2400" dirty="0" smtClean="0"/>
              <a:t>rather than incremental.</a:t>
            </a:r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02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standard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Companies implement browsers, servers and tools using a </a:t>
            </a:r>
            <a:r>
              <a:rPr lang="en-US" sz="2000" dirty="0"/>
              <a:t>specific standard (HTML </a:t>
            </a:r>
            <a:r>
              <a:rPr lang="en-US" sz="2000" dirty="0" smtClean="0"/>
              <a:t>4.0)</a:t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000" dirty="0" smtClean="0"/>
              <a:t>Developers make website and applications using the same specific standard (HTML 4.0).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Since everyone is using the same fixed standard, websites and applications are more stable and less buggy.</a:t>
            </a:r>
          </a:p>
          <a:p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Even if the W3C likes a new innovation, they might still want to consider other innovations before they publish a new standard (4.01)</a:t>
            </a:r>
          </a:p>
          <a:p>
            <a:r>
              <a:rPr lang="en-US" sz="2200" dirty="0" smtClean="0"/>
              <a:t>Developers end up waiting  along time before they can use the innovation in a standard way.</a:t>
            </a:r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66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standard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Companies update browsers based on the current live standard, which is progressively improving.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Thus, designers can start using innovations faster.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Designers and vendors aren’t using the exact same standard, so things are more likely to break</a:t>
            </a:r>
          </a:p>
          <a:p>
            <a:r>
              <a:rPr lang="en-US" dirty="0" smtClean="0"/>
              <a:t>It is often unclear if a browser supports a new innovation.  Fixed standards were clearer and more transparent.</a:t>
            </a:r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78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Living may be better than fixed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Web browsers need to be backward compatible with old standards, i.e., HTML 1.0, 2.0, 3.0, etc., otherwise old websites will break.</a:t>
            </a:r>
          </a:p>
          <a:p>
            <a:r>
              <a:rPr lang="en-US" dirty="0" smtClean="0"/>
              <a:t>Thus, browsers need to support too many old standards and they get too complex and bloated </a:t>
            </a:r>
          </a:p>
          <a:p>
            <a:r>
              <a:rPr lang="en-US" dirty="0" smtClean="0"/>
              <a:t>Old websites should really be updated to the latest standard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Living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Web browsers only need to support the current living standard.</a:t>
            </a:r>
          </a:p>
          <a:p>
            <a:r>
              <a:rPr lang="en-US" dirty="0" smtClean="0"/>
              <a:t>But, the current standard does its best to be backward compatible.</a:t>
            </a:r>
          </a:p>
          <a:p>
            <a:r>
              <a:rPr lang="en-US" dirty="0" smtClean="0"/>
              <a:t>If something gets dropped from the standard it is for good reason, and designers should stop using it.</a:t>
            </a:r>
          </a:p>
          <a:p>
            <a:r>
              <a:rPr lang="en-US" dirty="0" smtClean="0"/>
              <a:t>Websites may break, but it may be for very good reasons.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70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Why Standards?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Tx/>
              <a:buNone/>
            </a:pPr>
            <a:r>
              <a:rPr lang="en-US" b="1"/>
              <a:t>Advantages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Accessibility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Forward Compatibility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Simpler and Faster Development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Faster Download &amp; Display</a:t>
            </a:r>
          </a:p>
        </p:txBody>
      </p:sp>
    </p:spTree>
    <p:extLst>
      <p:ext uri="{BB962C8B-B14F-4D97-AF65-F5344CB8AC3E}">
        <p14:creationId xmlns:p14="http://schemas.microsoft.com/office/powerpoint/2010/main" val="1261092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Why Standards?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Accessibility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Forward Compatibility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Simpler and Faster Development</a:t>
            </a:r>
          </a:p>
          <a:p>
            <a:pPr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Faster Download &amp; Display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 bwMode="auto">
          <a:xfrm>
            <a:off x="3975802" y="1600200"/>
            <a:ext cx="4710998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Standardized web pages look good on all browsers.</a:t>
            </a:r>
          </a:p>
          <a:p>
            <a:r>
              <a:rPr lang="en-US" dirty="0"/>
              <a:t>And on all different types of devices.</a:t>
            </a:r>
          </a:p>
          <a:p>
            <a:pPr lvl="1"/>
            <a:r>
              <a:rPr lang="en-US" dirty="0" smtClean="0"/>
              <a:t>iPhone, Android</a:t>
            </a:r>
          </a:p>
          <a:p>
            <a:pPr lvl="1"/>
            <a:r>
              <a:rPr lang="en-US" dirty="0" smtClean="0"/>
              <a:t>Tablets, watches</a:t>
            </a:r>
          </a:p>
          <a:p>
            <a:pPr lvl="1"/>
            <a:r>
              <a:rPr lang="en-US" b="1" dirty="0"/>
              <a:t>Screen readers for the visually impaired</a:t>
            </a:r>
          </a:p>
        </p:txBody>
      </p:sp>
    </p:spTree>
    <p:extLst>
      <p:ext uri="{BB962C8B-B14F-4D97-AF65-F5344CB8AC3E}">
        <p14:creationId xmlns:p14="http://schemas.microsoft.com/office/powerpoint/2010/main" val="397893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Why Standards?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Forward Compatibility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Simpler and Faster Development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Faster Download &amp; Display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 bwMode="auto">
          <a:xfrm>
            <a:off x="3796339" y="1600200"/>
            <a:ext cx="4890461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Future standards are built on top of current standards</a:t>
            </a:r>
          </a:p>
          <a:p>
            <a:r>
              <a:rPr lang="en-US" dirty="0"/>
              <a:t>Thus, Web pages made today </a:t>
            </a:r>
            <a:r>
              <a:rPr lang="en-US" dirty="0" smtClean="0"/>
              <a:t>should work in </a:t>
            </a:r>
            <a:r>
              <a:rPr lang="en-US" dirty="0"/>
              <a:t>the </a:t>
            </a:r>
            <a:r>
              <a:rPr lang="en-US" dirty="0" smtClean="0"/>
              <a:t>future</a:t>
            </a:r>
          </a:p>
          <a:p>
            <a:r>
              <a:rPr lang="en-US" dirty="0" smtClean="0"/>
              <a:t>Unless there is a really good reason to make them break.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41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Why Standards?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Accessibility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Forward Compatibility</a:t>
            </a:r>
          </a:p>
          <a:p>
            <a:pPr>
              <a:buFont typeface="+mj-lt"/>
              <a:buAutoNum type="arabicPeriod"/>
            </a:pPr>
            <a:r>
              <a:rPr lang="en-US" sz="2000" b="1" dirty="0"/>
              <a:t>Simpler and Faster Development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Faster Download &amp; Display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 bwMode="auto">
          <a:xfrm>
            <a:off x="4293314" y="1600200"/>
            <a:ext cx="4393486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Faster</a:t>
            </a:r>
            <a:r>
              <a:rPr lang="en-US" dirty="0"/>
              <a:t>: You don’t have to build separate websites for separate browsers/devices</a:t>
            </a:r>
          </a:p>
          <a:p>
            <a:r>
              <a:rPr lang="en-US" b="1" dirty="0"/>
              <a:t>Concurrent Development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Content and style can be developed separately by different teams.</a:t>
            </a:r>
          </a:p>
        </p:txBody>
      </p:sp>
    </p:spTree>
    <p:extLst>
      <p:ext uri="{BB962C8B-B14F-4D97-AF65-F5344CB8AC3E}">
        <p14:creationId xmlns:p14="http://schemas.microsoft.com/office/powerpoint/2010/main" val="3407290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Why Standards?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Accessibility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Forward Compatibility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Simpler and Faster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Faster Download &amp; Display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Style/Appearance tags are </a:t>
            </a:r>
            <a:r>
              <a:rPr lang="en-US" b="1" dirty="0"/>
              <a:t>bloated</a:t>
            </a:r>
          </a:p>
          <a:p>
            <a:r>
              <a:rPr lang="en-US" dirty="0"/>
              <a:t>Rather than load bloated </a:t>
            </a:r>
            <a:r>
              <a:rPr lang="en-US" dirty="0" smtClean="0"/>
              <a:t>presentational HTML for </a:t>
            </a:r>
            <a:r>
              <a:rPr lang="en-US" dirty="0"/>
              <a:t>every page, just load one style sheet for an entire website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2290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Rendering Engines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>Some web browsers </a:t>
            </a:r>
            <a:r>
              <a:rPr lang="en-US" sz="2800" dirty="0"/>
              <a:t>actually have different rendering engines for parsing </a:t>
            </a:r>
            <a:r>
              <a:rPr lang="en-US" sz="2800" b="1" dirty="0" smtClean="0"/>
              <a:t>different versions of HTML.</a:t>
            </a:r>
            <a:endParaRPr lang="en-US" sz="2800" dirty="0"/>
          </a:p>
          <a:p>
            <a:r>
              <a:rPr lang="en-US" sz="2800" dirty="0"/>
              <a:t>The &lt;!</a:t>
            </a:r>
            <a:r>
              <a:rPr lang="en-US" sz="2800" b="1" dirty="0" err="1"/>
              <a:t>doctype</a:t>
            </a:r>
            <a:r>
              <a:rPr lang="en-US" sz="2800" b="1" dirty="0"/>
              <a:t>&gt;</a:t>
            </a:r>
            <a:r>
              <a:rPr lang="en-US" sz="2800" dirty="0"/>
              <a:t> </a:t>
            </a:r>
            <a:r>
              <a:rPr lang="en-US" sz="2800" dirty="0" smtClean="0"/>
              <a:t>and &lt;</a:t>
            </a:r>
            <a:r>
              <a:rPr lang="en-US" sz="2800" b="1" dirty="0"/>
              <a:t>html&gt;</a:t>
            </a:r>
            <a:r>
              <a:rPr lang="en-US" sz="2800" dirty="0"/>
              <a:t> tag </a:t>
            </a:r>
            <a:r>
              <a:rPr lang="en-US" sz="2800" dirty="0" smtClean="0"/>
              <a:t>can tell a browser </a:t>
            </a:r>
            <a:r>
              <a:rPr lang="en-US" sz="2800" dirty="0"/>
              <a:t>which engine to use.</a:t>
            </a:r>
            <a:br>
              <a:rPr lang="en-US" sz="2800" dirty="0"/>
            </a:br>
            <a:endParaRPr lang="en-US" sz="2800" dirty="0"/>
          </a:p>
          <a:p>
            <a:pPr>
              <a:buFontTx/>
              <a:buNone/>
            </a:pPr>
            <a:r>
              <a:rPr lang="nl-NL" sz="2000" dirty="0"/>
              <a:t>&lt;!DOCTYPE html PUBLIC "-//W3C//DTD </a:t>
            </a:r>
            <a:r>
              <a:rPr lang="nl-NL" sz="2000" b="1" dirty="0"/>
              <a:t>XHTML 1.0 </a:t>
            </a:r>
            <a:r>
              <a:rPr lang="nl-NL" sz="2000" b="1" dirty="0" err="1"/>
              <a:t>Strict</a:t>
            </a:r>
            <a:r>
              <a:rPr lang="nl-NL" sz="2000" b="1" dirty="0"/>
              <a:t>//EN</a:t>
            </a:r>
            <a:r>
              <a:rPr lang="nl-NL" sz="2000" dirty="0"/>
              <a:t>" "http://www.w3.org/TR/xhtml1/DTD/xhtml1-strict.dtd"&gt;</a:t>
            </a:r>
          </a:p>
          <a:p>
            <a:pPr>
              <a:buFontTx/>
              <a:buNone/>
            </a:pPr>
            <a:endParaRPr lang="nl-NL" sz="2000" dirty="0"/>
          </a:p>
          <a:p>
            <a:pPr>
              <a:buFontTx/>
              <a:buNone/>
            </a:pPr>
            <a:r>
              <a:rPr lang="nl-NL" sz="2000" dirty="0"/>
              <a:t>&lt;html </a:t>
            </a:r>
            <a:r>
              <a:rPr lang="nl-NL" sz="2000" dirty="0" err="1"/>
              <a:t>xmlns</a:t>
            </a:r>
            <a:r>
              <a:rPr lang="nl-NL" sz="2000" dirty="0"/>
              <a:t>="http://www.w3.org/1999/</a:t>
            </a:r>
            <a:r>
              <a:rPr lang="nl-NL" sz="2000" b="1" dirty="0" err="1"/>
              <a:t>xhtml</a:t>
            </a:r>
            <a:r>
              <a:rPr lang="nl-NL" sz="2000" dirty="0"/>
              <a:t>" </a:t>
            </a:r>
            <a:r>
              <a:rPr lang="nl-NL" sz="2000" dirty="0" err="1"/>
              <a:t>xml:lang</a:t>
            </a:r>
            <a:r>
              <a:rPr lang="nl-NL" sz="2000" dirty="0"/>
              <a:t>="en" lang="en"&gt;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1434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Semantic vs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 b="1"/>
              <a:t>Semantic </a:t>
            </a:r>
            <a:r>
              <a:rPr lang="en-US" sz="2400" b="1">
                <a:sym typeface="Wingdings" pitchFamily="2" charset="2"/>
              </a:rPr>
              <a:t> Meaning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 b="1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&lt;img src=“</a:t>
            </a:r>
            <a:r>
              <a:rPr lang="en-US" sz="2400">
                <a:solidFill>
                  <a:schemeClr val="hlink"/>
                </a:solidFill>
              </a:rPr>
              <a:t>tiger.jpg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&lt;span class=“</a:t>
            </a:r>
            <a:r>
              <a:rPr lang="en-US" sz="2400">
                <a:solidFill>
                  <a:schemeClr val="hlink"/>
                </a:solidFill>
              </a:rPr>
              <a:t>caption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This is a picture of a tiger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&lt;/span&gt;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>
              <a:solidFill>
                <a:schemeClr val="accent2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A caption is meaningful.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Images typically have a caption that describes the image. 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sz="half" idx="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 b="1"/>
              <a:t>Style </a:t>
            </a:r>
            <a:r>
              <a:rPr lang="en-US" sz="2400" b="1">
                <a:sym typeface="Wingdings" pitchFamily="2" charset="2"/>
              </a:rPr>
              <a:t>  Appearance</a:t>
            </a:r>
            <a:r>
              <a:rPr lang="en-US" sz="2400" b="1"/>
              <a:t>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 b="1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&lt;img src=“</a:t>
            </a:r>
            <a:r>
              <a:rPr lang="en-US" sz="2400">
                <a:solidFill>
                  <a:schemeClr val="hlink"/>
                </a:solidFill>
              </a:rPr>
              <a:t>tiger.jpg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US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&lt;font type=“</a:t>
            </a:r>
            <a:r>
              <a:rPr lang="en-US" sz="2400">
                <a:solidFill>
                  <a:schemeClr val="hlink"/>
                </a:solidFill>
              </a:rPr>
              <a:t>Arial</a:t>
            </a:r>
            <a:r>
              <a:rPr lang="en-US" sz="2400">
                <a:solidFill>
                  <a:schemeClr val="accent2"/>
                </a:solidFill>
              </a:rPr>
              <a:t>” style=“</a:t>
            </a:r>
            <a:r>
              <a:rPr lang="en-US" sz="2400">
                <a:solidFill>
                  <a:schemeClr val="hlink"/>
                </a:solidFill>
              </a:rPr>
              <a:t>italic</a:t>
            </a:r>
            <a:r>
              <a:rPr lang="en-US" sz="2400">
                <a:solidFill>
                  <a:schemeClr val="accent2"/>
                </a:solidFill>
              </a:rPr>
              <a:t>” size=“</a:t>
            </a:r>
            <a:r>
              <a:rPr lang="en-US" sz="2400">
                <a:solidFill>
                  <a:schemeClr val="hlink"/>
                </a:solidFill>
              </a:rPr>
              <a:t>10pt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  <a:r>
              <a:rPr lang="en-US" sz="2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This is a picture of a tiger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&lt;/font&gt;</a:t>
            </a:r>
            <a:br>
              <a:rPr lang="en-US" sz="2400">
                <a:solidFill>
                  <a:schemeClr val="accent2"/>
                </a:solidFill>
              </a:rPr>
            </a:br>
            <a:endParaRPr lang="en-US" sz="2400">
              <a:solidFill>
                <a:schemeClr val="accent2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Here, we specify how to display the caption but not the fact that it’s actually a caption.</a:t>
            </a:r>
          </a:p>
        </p:txBody>
      </p:sp>
    </p:spTree>
    <p:extLst>
      <p:ext uri="{BB962C8B-B14F-4D97-AF65-F5344CB8AC3E}">
        <p14:creationId xmlns:p14="http://schemas.microsoft.com/office/powerpoint/2010/main" val="2048274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  <p:bldP spid="522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Rendering Engines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Standard, validated HTML code can be rendered faster.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Rendering engine doesn’t have to handle special cases and errors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Most web browsers can display Non-standard HTML, 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The rendering engine must actually try to autocorrect you HTML syntax errors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auto correction</a:t>
            </a:r>
            <a:r>
              <a:rPr lang="en-US" dirty="0"/>
              <a:t> </a:t>
            </a:r>
            <a:r>
              <a:rPr lang="en-US" dirty="0" smtClean="0"/>
              <a:t>slow things down </a:t>
            </a:r>
            <a:r>
              <a:rPr lang="en-US" sz="2800" dirty="0" smtClean="0"/>
              <a:t>and doesn’t always 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801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Standards: Big Motivation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The devices we use are becoming more diverse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Tablets, phones, iPods, watches, huge displays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W3C wants </a:t>
            </a:r>
            <a:r>
              <a:rPr lang="en-US" sz="2800" dirty="0" smtClean="0"/>
              <a:t>WWW to </a:t>
            </a:r>
            <a:r>
              <a:rPr lang="en-US" sz="2800" dirty="0"/>
              <a:t>fully work </a:t>
            </a:r>
            <a:r>
              <a:rPr lang="en-US" sz="2800" dirty="0" smtClean="0"/>
              <a:t>regardless of devices properties.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Non-standard websites may NOT display </a:t>
            </a:r>
            <a:r>
              <a:rPr lang="en-US" sz="2800" dirty="0"/>
              <a:t>properly </a:t>
            </a:r>
            <a:r>
              <a:rPr lang="en-US" sz="2800" dirty="0" smtClean="0"/>
              <a:t>on many types of devices.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More importantly, non-standard page page may NOT be able to be </a:t>
            </a:r>
            <a:r>
              <a:rPr lang="en-US" sz="2800" b="1" dirty="0" smtClean="0"/>
              <a:t>parsed or process </a:t>
            </a:r>
            <a:r>
              <a:rPr lang="en-US" sz="2800" dirty="0" smtClean="0"/>
              <a:t>when they are </a:t>
            </a:r>
            <a:r>
              <a:rPr lang="en-US" sz="2800" b="1" dirty="0" smtClean="0"/>
              <a:t>used in larger applications.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8599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Validate Validate Validate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>
                <a:hlinkClick r:id="rId2"/>
              </a:rPr>
              <a:t>http://validator.w3.org/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It’s a pain but…</a:t>
            </a:r>
          </a:p>
          <a:p>
            <a:r>
              <a:rPr lang="en-US" sz="2800" dirty="0"/>
              <a:t>At least you know that your web page will display properly on </a:t>
            </a:r>
            <a:r>
              <a:rPr lang="en-US" sz="2800" dirty="0" smtClean="0"/>
              <a:t>hundreds of different </a:t>
            </a:r>
            <a:r>
              <a:rPr lang="en-US" sz="2800" dirty="0"/>
              <a:t>browser </a:t>
            </a:r>
            <a:r>
              <a:rPr lang="en-US" sz="2800" dirty="0" smtClean="0"/>
              <a:t>variations that now support HTML5.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567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r>
              <a:rPr lang="en-US" dirty="0"/>
              <a:t>Originally HTML was meant to be a </a:t>
            </a:r>
            <a:r>
              <a:rPr lang="en-US" dirty="0" smtClean="0"/>
              <a:t>standard structural</a:t>
            </a:r>
            <a:r>
              <a:rPr lang="en-US" dirty="0"/>
              <a:t>/semantic language</a:t>
            </a:r>
          </a:p>
          <a:p>
            <a:r>
              <a:rPr lang="en-US" dirty="0"/>
              <a:t>The </a:t>
            </a:r>
            <a:r>
              <a:rPr lang="en-US" dirty="0" smtClean="0"/>
              <a:t>browser wars </a:t>
            </a:r>
            <a:r>
              <a:rPr lang="en-US" dirty="0"/>
              <a:t>lead to the de-standardization of </a:t>
            </a:r>
            <a:r>
              <a:rPr lang="en-US" dirty="0" smtClean="0"/>
              <a:t>HTML, CSS, and JavaScript.</a:t>
            </a:r>
            <a:endParaRPr lang="en-US" dirty="0"/>
          </a:p>
          <a:p>
            <a:pPr lvl="1"/>
            <a:r>
              <a:rPr lang="en-US" dirty="0"/>
              <a:t>Proprietary </a:t>
            </a:r>
            <a:r>
              <a:rPr lang="en-US" dirty="0" smtClean="0"/>
              <a:t>code and technology (Flash for example) became popular.</a:t>
            </a:r>
            <a:endParaRPr lang="en-US" dirty="0"/>
          </a:p>
          <a:p>
            <a:r>
              <a:rPr lang="en-US" dirty="0"/>
              <a:t>Standardization </a:t>
            </a:r>
            <a:r>
              <a:rPr lang="en-US" dirty="0" smtClean="0"/>
              <a:t>has made </a:t>
            </a:r>
            <a:r>
              <a:rPr lang="en-US" dirty="0"/>
              <a:t>a </a:t>
            </a:r>
            <a:r>
              <a:rPr lang="en-US" dirty="0" smtClean="0"/>
              <a:t>comeback and HTML5 + CSS + JavaScript is all you need on the client tier to make web applications.</a:t>
            </a:r>
          </a:p>
          <a:p>
            <a:r>
              <a:rPr lang="en-US" dirty="0" smtClean="0"/>
              <a:t>There are no standards for the server tier, i.e., you can use whatever you want (PHP, ASP, JSP, Ruby, Python).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91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a web application developer, why is it so important to have standard languages for the client-side, but not the server-side?</a:t>
            </a:r>
          </a:p>
          <a:p>
            <a:r>
              <a:rPr lang="en-US" dirty="0" smtClean="0"/>
              <a:t>Seriously, aside for the fact that web servers have to follow the HTTP protocol, there are no standardized languages that must be used on the server-side.  You can use whatever ever language you want.  Why?</a:t>
            </a:r>
            <a:endParaRPr lang="en-US" dirty="0"/>
          </a:p>
          <a:p>
            <a:r>
              <a:rPr lang="en-US" dirty="0" smtClean="0"/>
              <a:t>Why are standards </a:t>
            </a:r>
            <a:r>
              <a:rPr lang="en-US" smtClean="0"/>
              <a:t>less important on </a:t>
            </a:r>
            <a:r>
              <a:rPr lang="en-US" dirty="0" smtClean="0"/>
              <a:t>the server?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5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Semantics + </a:t>
            </a:r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&lt;span class=“</a:t>
            </a:r>
            <a:r>
              <a:rPr lang="en-US" sz="2400">
                <a:solidFill>
                  <a:schemeClr val="hlink"/>
                </a:solidFill>
              </a:rPr>
              <a:t>caption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  <a:r>
              <a:rPr lang="en-US" sz="2400"/>
              <a:t>Figure 1</a:t>
            </a:r>
            <a:r>
              <a:rPr lang="en-US" sz="2400">
                <a:solidFill>
                  <a:schemeClr val="accent2"/>
                </a:solidFill>
              </a:rPr>
              <a:t>&lt;/span&gt;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&lt;span class=“</a:t>
            </a:r>
            <a:r>
              <a:rPr lang="en-US" sz="2400">
                <a:solidFill>
                  <a:schemeClr val="hlink"/>
                </a:solidFill>
              </a:rPr>
              <a:t>caption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  <a:r>
              <a:rPr lang="en-US" sz="2400"/>
              <a:t>Figure 2</a:t>
            </a:r>
            <a:r>
              <a:rPr lang="en-US" sz="2400">
                <a:solidFill>
                  <a:schemeClr val="accent2"/>
                </a:solidFill>
              </a:rPr>
              <a:t>&lt;/span&gt;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&lt;span class=“</a:t>
            </a:r>
            <a:r>
              <a:rPr lang="en-US" sz="2400">
                <a:solidFill>
                  <a:schemeClr val="hlink"/>
                </a:solidFill>
              </a:rPr>
              <a:t>caption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  <a:r>
              <a:rPr lang="en-US" sz="2400"/>
              <a:t>Figure 3</a:t>
            </a:r>
            <a:r>
              <a:rPr lang="en-US" sz="2400">
                <a:solidFill>
                  <a:schemeClr val="accent2"/>
                </a:solidFill>
              </a:rPr>
              <a:t>&lt;/span&gt;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…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2"/>
                </a:solidFill>
              </a:rPr>
              <a:t>&lt;span class=“</a:t>
            </a:r>
            <a:r>
              <a:rPr lang="en-US" sz="2400">
                <a:solidFill>
                  <a:schemeClr val="hlink"/>
                </a:solidFill>
              </a:rPr>
              <a:t>caption</a:t>
            </a:r>
            <a:r>
              <a:rPr lang="en-US" sz="2400">
                <a:solidFill>
                  <a:schemeClr val="accent2"/>
                </a:solidFill>
              </a:rPr>
              <a:t>”&gt;</a:t>
            </a:r>
            <a:r>
              <a:rPr lang="en-US" sz="2400"/>
              <a:t>Figure 99</a:t>
            </a:r>
            <a:r>
              <a:rPr lang="en-US" sz="2400">
                <a:solidFill>
                  <a:schemeClr val="accent2"/>
                </a:solidFill>
              </a:rPr>
              <a:t>&lt;/span&gt;</a:t>
            </a:r>
          </a:p>
          <a:p>
            <a:pPr>
              <a:buFontTx/>
              <a:buNone/>
            </a:pPr>
            <a:endParaRPr lang="en-US" sz="2400">
              <a:solidFill>
                <a:schemeClr val="accent2"/>
              </a:solidFill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sz="2400">
                <a:solidFill>
                  <a:schemeClr val="hlink"/>
                </a:solidFill>
                <a:sym typeface="Wingdings" pitchFamily="2" charset="2"/>
              </a:rPr>
              <a:t>.caption</a:t>
            </a: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 {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	font-size: </a:t>
            </a:r>
            <a:r>
              <a:rPr lang="en-US" sz="2400">
                <a:sym typeface="Wingdings" pitchFamily="2" charset="2"/>
              </a:rPr>
              <a:t>10pt;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	font-style: </a:t>
            </a:r>
            <a:r>
              <a:rPr lang="en-US" sz="2400">
                <a:sym typeface="Wingdings" pitchFamily="2" charset="2"/>
              </a:rPr>
              <a:t>italic;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accent2"/>
                </a:solidFill>
                <a:sym typeface="Wingdings" pitchFamily="2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9797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4000" dirty="0" smtClean="0"/>
              <a:t>Problem with Presentational HTML</a:t>
            </a:r>
            <a:endParaRPr lang="en-US" sz="40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None/>
            </a:pPr>
            <a:r>
              <a:rPr lang="en-US" sz="2000" dirty="0">
                <a:solidFill>
                  <a:schemeClr val="accent2"/>
                </a:solidFill>
              </a:rPr>
              <a:t>&lt;font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bold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Sub-title </a:t>
            </a:r>
            <a:r>
              <a:rPr lang="en-US" sz="2000" dirty="0" smtClean="0"/>
              <a:t>1</a:t>
            </a:r>
            <a:r>
              <a:rPr lang="en-US" sz="2000" dirty="0" smtClean="0">
                <a:solidFill>
                  <a:schemeClr val="accent2"/>
                </a:solidFill>
              </a:rPr>
              <a:t>&lt;</a:t>
            </a:r>
            <a:r>
              <a:rPr lang="en-US" sz="2000" dirty="0">
                <a:solidFill>
                  <a:schemeClr val="accent2"/>
                </a:solidFill>
              </a:rPr>
              <a:t>/font&gt;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&lt;</a:t>
            </a:r>
            <a:r>
              <a:rPr lang="en-US" sz="2000" dirty="0">
                <a:solidFill>
                  <a:schemeClr val="accent2"/>
                </a:solidFill>
              </a:rPr>
              <a:t>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italic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Figure 1 </a:t>
            </a:r>
            <a:r>
              <a:rPr lang="en-US" sz="2000" dirty="0">
                <a:solidFill>
                  <a:schemeClr val="accent2"/>
                </a:solidFill>
              </a:rPr>
              <a:t>&lt;/font&gt;</a:t>
            </a:r>
          </a:p>
          <a:p>
            <a:pPr>
              <a:buNone/>
            </a:pPr>
            <a:r>
              <a:rPr lang="en-US" sz="2000" dirty="0">
                <a:solidFill>
                  <a:schemeClr val="accent2"/>
                </a:solidFill>
              </a:rPr>
              <a:t>&lt;font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bold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Sub-title </a:t>
            </a:r>
            <a:r>
              <a:rPr lang="en-US" sz="2000" dirty="0" smtClean="0"/>
              <a:t>2</a:t>
            </a:r>
            <a:r>
              <a:rPr lang="en-US" sz="2000" dirty="0" smtClean="0">
                <a:solidFill>
                  <a:schemeClr val="accent2"/>
                </a:solidFill>
              </a:rPr>
              <a:t>&lt;</a:t>
            </a:r>
            <a:r>
              <a:rPr lang="en-US" sz="2000" dirty="0">
                <a:solidFill>
                  <a:schemeClr val="accent2"/>
                </a:solidFill>
              </a:rPr>
              <a:t>/font&gt;</a:t>
            </a:r>
          </a:p>
          <a:p>
            <a:pPr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&lt;</a:t>
            </a:r>
            <a:r>
              <a:rPr lang="en-US" sz="2000" dirty="0">
                <a:solidFill>
                  <a:schemeClr val="accent2"/>
                </a:solidFill>
              </a:rPr>
              <a:t>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italic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Figure </a:t>
            </a:r>
            <a:r>
              <a:rPr lang="en-US" sz="2000" dirty="0" smtClean="0"/>
              <a:t>2 </a:t>
            </a:r>
            <a:r>
              <a:rPr lang="en-US" sz="2000" dirty="0">
                <a:solidFill>
                  <a:schemeClr val="accent2"/>
                </a:solidFill>
              </a:rPr>
              <a:t>&lt;/font</a:t>
            </a:r>
            <a:r>
              <a:rPr lang="en-US" sz="2000" dirty="0" smtClean="0">
                <a:solidFill>
                  <a:schemeClr val="accent2"/>
                </a:solidFill>
              </a:rPr>
              <a:t>&gt;</a:t>
            </a:r>
          </a:p>
          <a:p>
            <a:pPr>
              <a:buNone/>
            </a:pPr>
            <a:r>
              <a:rPr lang="en-US" sz="2000" dirty="0">
                <a:solidFill>
                  <a:schemeClr val="accent2"/>
                </a:solidFill>
              </a:rPr>
              <a:t>&lt;font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italic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Figure 3 </a:t>
            </a:r>
            <a:r>
              <a:rPr lang="en-US" sz="2000" dirty="0">
                <a:solidFill>
                  <a:schemeClr val="accent2"/>
                </a:solidFill>
              </a:rPr>
              <a:t>&lt;/font</a:t>
            </a:r>
            <a:r>
              <a:rPr lang="en-US" sz="2000" dirty="0" smtClean="0">
                <a:solidFill>
                  <a:schemeClr val="accent2"/>
                </a:solidFill>
              </a:rPr>
              <a:t>&gt;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…</a:t>
            </a:r>
          </a:p>
          <a:p>
            <a:pPr>
              <a:buNone/>
            </a:pPr>
            <a:r>
              <a:rPr lang="en-US" sz="2000" dirty="0">
                <a:solidFill>
                  <a:schemeClr val="accent2"/>
                </a:solidFill>
              </a:rPr>
              <a:t>&lt;font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bold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Sub-</a:t>
            </a:r>
            <a:r>
              <a:rPr lang="en-US" sz="2000" dirty="0" smtClean="0"/>
              <a:t>title 99 </a:t>
            </a:r>
            <a:r>
              <a:rPr lang="en-US" sz="2000" dirty="0">
                <a:solidFill>
                  <a:schemeClr val="accent2"/>
                </a:solidFill>
              </a:rPr>
              <a:t>&lt;/font</a:t>
            </a:r>
            <a:r>
              <a:rPr lang="en-US" sz="2000" dirty="0" smtClean="0">
                <a:solidFill>
                  <a:schemeClr val="accent2"/>
                </a:solidFill>
              </a:rPr>
              <a:t>&gt;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z="2000" dirty="0">
                <a:solidFill>
                  <a:schemeClr val="accent2"/>
                </a:solidFill>
              </a:rPr>
              <a:t>&lt;font type=“</a:t>
            </a:r>
            <a:r>
              <a:rPr lang="en-US" sz="2000" dirty="0">
                <a:solidFill>
                  <a:schemeClr val="hlink"/>
                </a:solidFill>
              </a:rPr>
              <a:t>Arial</a:t>
            </a:r>
            <a:r>
              <a:rPr lang="en-US" sz="2000" dirty="0">
                <a:solidFill>
                  <a:schemeClr val="accent2"/>
                </a:solidFill>
              </a:rPr>
              <a:t>” style=“</a:t>
            </a:r>
            <a:r>
              <a:rPr lang="en-US" sz="2000" dirty="0">
                <a:solidFill>
                  <a:schemeClr val="hlink"/>
                </a:solidFill>
              </a:rPr>
              <a:t>italic</a:t>
            </a:r>
            <a:r>
              <a:rPr lang="en-US" sz="2000" dirty="0">
                <a:solidFill>
                  <a:schemeClr val="accent2"/>
                </a:solidFill>
              </a:rPr>
              <a:t>” size=“</a:t>
            </a:r>
            <a:r>
              <a:rPr lang="en-US" sz="2000" dirty="0">
                <a:solidFill>
                  <a:schemeClr val="hlink"/>
                </a:solidFill>
              </a:rPr>
              <a:t>10pt</a:t>
            </a:r>
            <a:r>
              <a:rPr lang="en-US" sz="2000" dirty="0">
                <a:solidFill>
                  <a:schemeClr val="accent2"/>
                </a:solidFill>
              </a:rPr>
              <a:t>”&gt;</a:t>
            </a:r>
            <a:r>
              <a:rPr lang="en-US" sz="2000" dirty="0"/>
              <a:t> Figure 999 </a:t>
            </a:r>
            <a:r>
              <a:rPr lang="en-US" sz="2000" dirty="0">
                <a:solidFill>
                  <a:schemeClr val="accent2"/>
                </a:solidFill>
              </a:rPr>
              <a:t>&lt;/font&gt;</a:t>
            </a:r>
          </a:p>
          <a:p>
            <a:pPr>
              <a:buFontTx/>
              <a:buNone/>
            </a:pPr>
            <a:endParaRPr lang="en-US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z="2400" dirty="0" smtClean="0"/>
              <a:t>How would you change the font-size of all the figure captions but not the sub-titles?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7245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/>
              <a:t>History Lesson: The Good Times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Standardization was very important in the initial design of HTML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HTML </a:t>
            </a:r>
            <a:r>
              <a:rPr lang="en-US" sz="2800" dirty="0" smtClean="0"/>
              <a:t>was 100% </a:t>
            </a:r>
            <a:r>
              <a:rPr lang="en-US" sz="2800" b="1" dirty="0"/>
              <a:t>structural/</a:t>
            </a:r>
            <a:r>
              <a:rPr lang="en-US" sz="2800" b="1" dirty="0" smtClean="0"/>
              <a:t>semantic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Designers would create </a:t>
            </a:r>
            <a:r>
              <a:rPr lang="en-US" sz="2800" dirty="0" smtClean="0"/>
              <a:t>style sheets that could be used, but</a:t>
            </a: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dirty="0"/>
              <a:t>The </a:t>
            </a:r>
            <a:r>
              <a:rPr lang="en-US" sz="2800" b="1" dirty="0"/>
              <a:t>presentation</a:t>
            </a:r>
            <a:r>
              <a:rPr lang="en-US" sz="2800" dirty="0"/>
              <a:t> </a:t>
            </a:r>
            <a:r>
              <a:rPr lang="en-US" sz="2800" dirty="0" smtClean="0"/>
              <a:t>was determined by the device </a:t>
            </a:r>
            <a:r>
              <a:rPr lang="en-US" sz="2800" dirty="0"/>
              <a:t>and the user settings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Users could define their own style sheet 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Favorite background </a:t>
            </a:r>
            <a:r>
              <a:rPr lang="en-US" dirty="0"/>
              <a:t>color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Preferred font </a:t>
            </a:r>
            <a:r>
              <a:rPr lang="en-US" dirty="0"/>
              <a:t>type and </a:t>
            </a:r>
            <a:r>
              <a:rPr lang="en-US" dirty="0" smtClean="0"/>
              <a:t>size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706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/>
              <a:t>History Lesson: The </a:t>
            </a:r>
            <a:r>
              <a:rPr lang="en-US" sz="4000" dirty="0" smtClean="0"/>
              <a:t>Bad Times</a:t>
            </a:r>
            <a:endParaRPr lang="en-US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Netscape </a:t>
            </a:r>
            <a:r>
              <a:rPr lang="en-US" sz="2800" dirty="0"/>
              <a:t>&amp; Microsoft </a:t>
            </a:r>
            <a:r>
              <a:rPr lang="en-US" sz="2800" dirty="0" smtClean="0"/>
              <a:t>Internet Explorer supported style </a:t>
            </a:r>
            <a:r>
              <a:rPr lang="en-US" sz="2800" dirty="0" smtClean="0"/>
              <a:t>tags </a:t>
            </a:r>
            <a:r>
              <a:rPr lang="en-US" sz="2800" dirty="0"/>
              <a:t>(</a:t>
            </a:r>
            <a:r>
              <a:rPr lang="en-US" sz="2800" b="1" dirty="0">
                <a:solidFill>
                  <a:schemeClr val="accent2"/>
                </a:solidFill>
              </a:rPr>
              <a:t>&lt;font&gt;</a:t>
            </a:r>
            <a:r>
              <a:rPr lang="en-US" sz="2800" dirty="0"/>
              <a:t> for example) so that </a:t>
            </a:r>
            <a:r>
              <a:rPr lang="en-US" sz="2800" u="sng" dirty="0"/>
              <a:t>web page designers</a:t>
            </a:r>
            <a:r>
              <a:rPr lang="en-US" sz="2800" dirty="0"/>
              <a:t> could control the </a:t>
            </a:r>
            <a:r>
              <a:rPr lang="en-US" sz="2800" dirty="0" smtClean="0"/>
              <a:t>presentation.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CSS existed, but presentation HTML was supported for novice designers</a:t>
            </a: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Eventually, presentation HTML become more commonly used than CSS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3706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History Lesson: Browser Wars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Netscape </a:t>
            </a:r>
            <a:r>
              <a:rPr lang="en-US" sz="2800" dirty="0" smtClean="0"/>
              <a:t>vs. </a:t>
            </a:r>
            <a:r>
              <a:rPr lang="en-US" sz="2800" dirty="0"/>
              <a:t>Microsoft </a:t>
            </a:r>
            <a:r>
              <a:rPr lang="en-US" sz="2800" dirty="0" smtClean="0"/>
              <a:t>Internet </a:t>
            </a:r>
            <a:r>
              <a:rPr lang="en-US" sz="2800" dirty="0" smtClean="0"/>
              <a:t>Explorer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Added </a:t>
            </a:r>
            <a:r>
              <a:rPr lang="en-US" sz="2800" dirty="0"/>
              <a:t>many </a:t>
            </a:r>
            <a:r>
              <a:rPr lang="en-US" sz="2800" b="1" dirty="0"/>
              <a:t>proprietary enhancements </a:t>
            </a:r>
            <a:r>
              <a:rPr lang="en-US" sz="2800" dirty="0"/>
              <a:t>to HTML (1994-1999)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Proprietary </a:t>
            </a:r>
            <a:r>
              <a:rPr lang="en-US" sz="2400" dirty="0" smtClean="0"/>
              <a:t>= Not Open Source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 </a:t>
            </a:r>
            <a:r>
              <a:rPr lang="en-US" sz="2400" dirty="0" smtClean="0"/>
              <a:t>standard </a:t>
            </a:r>
            <a:r>
              <a:rPr lang="en-US" sz="2400" dirty="0" smtClean="0"/>
              <a:t>= </a:t>
            </a:r>
            <a:r>
              <a:rPr lang="en-US" sz="2400" dirty="0" smtClean="0"/>
              <a:t>Only works in specific browsers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Web </a:t>
            </a:r>
            <a:r>
              <a:rPr lang="en-US" sz="2800" dirty="0" smtClean="0"/>
              <a:t>designers would </a:t>
            </a:r>
            <a:r>
              <a:rPr lang="en-US" sz="2800" dirty="0"/>
              <a:t>use HTML tags to control the visual </a:t>
            </a:r>
            <a:r>
              <a:rPr lang="en-US" sz="2800" dirty="0" smtClean="0"/>
              <a:t>appearance, </a:t>
            </a:r>
            <a:r>
              <a:rPr lang="en-US" sz="2800" dirty="0"/>
              <a:t>but </a:t>
            </a:r>
            <a:r>
              <a:rPr lang="en-US" sz="2800" dirty="0" smtClean="0"/>
              <a:t>these tags were implemented differently on each browsers.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Web pages that looked good on one browser would break on other browsers.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In 1998, the web development community and </a:t>
            </a:r>
            <a:r>
              <a:rPr lang="en-US" sz="2800" b="1" dirty="0"/>
              <a:t>W3C</a:t>
            </a:r>
            <a:r>
              <a:rPr lang="en-US" sz="2800" dirty="0"/>
              <a:t> said “Enough is enough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274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W3C – What is it anyway?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/>
              <a:t>The </a:t>
            </a:r>
            <a:r>
              <a:rPr lang="en-US" sz="2800" dirty="0">
                <a:hlinkClick r:id="rId2"/>
              </a:rPr>
              <a:t>World Wide Web Consortium</a:t>
            </a:r>
            <a:r>
              <a:rPr lang="en-US" sz="2800" dirty="0"/>
              <a:t> (W3C)</a:t>
            </a:r>
          </a:p>
          <a:p>
            <a:pPr lvl="1"/>
            <a:r>
              <a:rPr lang="en-US" sz="2400" dirty="0"/>
              <a:t>international consortium of web developers</a:t>
            </a:r>
          </a:p>
          <a:p>
            <a:pPr lvl="1"/>
            <a:r>
              <a:rPr lang="en-US" sz="2400" dirty="0"/>
              <a:t>sub-organizations, full-time staff, </a:t>
            </a:r>
            <a:r>
              <a:rPr lang="en-US" sz="2400" dirty="0" smtClean="0"/>
              <a:t>web experts</a:t>
            </a:r>
            <a:endParaRPr lang="en-US" sz="2400" dirty="0"/>
          </a:p>
          <a:p>
            <a:r>
              <a:rPr lang="en-US" sz="2800" dirty="0"/>
              <a:t>Work together to develop Web </a:t>
            </a:r>
            <a:r>
              <a:rPr lang="en-US" sz="2800" dirty="0" smtClean="0"/>
              <a:t>standards</a:t>
            </a:r>
          </a:p>
          <a:p>
            <a:r>
              <a:rPr lang="en-US" sz="2800" dirty="0">
                <a:hlinkClick r:id="rId3"/>
              </a:rPr>
              <a:t>http://validator.w3.org</a:t>
            </a:r>
            <a:r>
              <a:rPr lang="en-US" sz="2800" dirty="0" smtClean="0">
                <a:hlinkClick r:id="rId3"/>
              </a:rPr>
              <a:t>/</a:t>
            </a:r>
            <a:endParaRPr lang="en-US" sz="2800" dirty="0" smtClean="0"/>
          </a:p>
          <a:p>
            <a:pPr lvl="1">
              <a:buFontTx/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13064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 and WHATWG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Web Hypertext Application Technology Working Group</a:t>
            </a:r>
          </a:p>
          <a:p>
            <a:pPr lvl="1"/>
            <a:r>
              <a:rPr lang="en-US" sz="2600" dirty="0" smtClean="0"/>
              <a:t>Pioneers of HTML5, which better supports web applications, and the idea of a </a:t>
            </a:r>
            <a:r>
              <a:rPr lang="en-US" sz="3200" dirty="0" smtClean="0">
                <a:solidFill>
                  <a:srgbClr val="C66951"/>
                </a:solidFill>
              </a:rPr>
              <a:t>living standard</a:t>
            </a:r>
            <a:r>
              <a:rPr lang="en-US" sz="2600" dirty="0" smtClean="0"/>
              <a:t>.</a:t>
            </a:r>
          </a:p>
          <a:p>
            <a:r>
              <a:rPr lang="en-US" sz="2800" i="1" dirty="0" smtClean="0"/>
              <a:t>founded </a:t>
            </a:r>
            <a:r>
              <a:rPr lang="en-US" sz="2800" i="1" dirty="0"/>
              <a:t>by individuals of Apple, the Mozilla Foundation, and Opera Software in </a:t>
            </a:r>
            <a:r>
              <a:rPr lang="en-US" sz="2800" i="1" dirty="0" smtClean="0"/>
              <a:t>2004</a:t>
            </a:r>
            <a:r>
              <a:rPr lang="en-US" sz="2800" i="1" dirty="0"/>
              <a:t> </a:t>
            </a:r>
            <a:r>
              <a:rPr lang="en-US" sz="2800" i="1" dirty="0" smtClean="0"/>
              <a:t>who were increasingly </a:t>
            </a:r>
            <a:r>
              <a:rPr lang="en-US" sz="2800" i="1" dirty="0"/>
              <a:t>concerned about the W3C’s direction with XHTML, lack of interest in HTML and apparent disregard for the needs of real-world authors.</a:t>
            </a:r>
          </a:p>
        </p:txBody>
      </p:sp>
    </p:spTree>
    <p:extLst>
      <p:ext uri="{BB962C8B-B14F-4D97-AF65-F5344CB8AC3E}">
        <p14:creationId xmlns:p14="http://schemas.microsoft.com/office/powerpoint/2010/main" val="142767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4692</TotalTime>
  <Words>1538</Words>
  <Application>Microsoft Macintosh PowerPoint</Application>
  <PresentationFormat>On-screen Show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Semantics vs. Style Importance of Standards</vt:lpstr>
      <vt:lpstr>Semantic vs Style</vt:lpstr>
      <vt:lpstr>Semantics + CSS</vt:lpstr>
      <vt:lpstr>Problem with Presentational HTML</vt:lpstr>
      <vt:lpstr>History Lesson: The Good Times</vt:lpstr>
      <vt:lpstr>History Lesson: The Bad Times</vt:lpstr>
      <vt:lpstr>History Lesson: Browser Wars</vt:lpstr>
      <vt:lpstr>W3C – What is it anyway?</vt:lpstr>
      <vt:lpstr>HTML5 and WHATWG</vt:lpstr>
      <vt:lpstr>Fixed vs. Living standard</vt:lpstr>
      <vt:lpstr>Fixed standard</vt:lpstr>
      <vt:lpstr>Living standard</vt:lpstr>
      <vt:lpstr>Why Living may be better than fixed</vt:lpstr>
      <vt:lpstr>Why Standards?</vt:lpstr>
      <vt:lpstr>Why Standards?</vt:lpstr>
      <vt:lpstr>Why Standards?</vt:lpstr>
      <vt:lpstr>Why Standards?</vt:lpstr>
      <vt:lpstr>Why Standards?</vt:lpstr>
      <vt:lpstr>Rendering Engines</vt:lpstr>
      <vt:lpstr>Rendering Engines</vt:lpstr>
      <vt:lpstr>Standards: Big Motivation</vt:lpstr>
      <vt:lpstr>Validate Validate Validate</vt:lpstr>
      <vt:lpstr>Summary</vt:lpstr>
      <vt:lpstr>Key Question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Breimer</dc:creator>
  <cp:lastModifiedBy>Eric Breimer</cp:lastModifiedBy>
  <cp:revision>31</cp:revision>
  <dcterms:created xsi:type="dcterms:W3CDTF">2013-09-06T17:06:13Z</dcterms:created>
  <dcterms:modified xsi:type="dcterms:W3CDTF">2014-01-27T12:53:31Z</dcterms:modified>
</cp:coreProperties>
</file>