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9" r:id="rId1"/>
  </p:sldMasterIdLst>
  <p:sldIdLst>
    <p:sldId id="258" r:id="rId2"/>
    <p:sldId id="259" r:id="rId3"/>
    <p:sldId id="309" r:id="rId4"/>
    <p:sldId id="307" r:id="rId5"/>
    <p:sldId id="261" r:id="rId6"/>
    <p:sldId id="310" r:id="rId7"/>
    <p:sldId id="264" r:id="rId8"/>
    <p:sldId id="311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308" r:id="rId18"/>
    <p:sldId id="274" r:id="rId19"/>
    <p:sldId id="275" r:id="rId20"/>
    <p:sldId id="30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20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9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1C1A-CAFA-43FD-A579-55B116A1448A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5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C03-21BF-4F6B-A3BE-29C937D452B1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82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8867-0964-49C4-9DE5-8FBB189497BC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9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9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D5B8-D9C5-419F-913D-2186935717ED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8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52F-F888-4FB8-9CB7-51D5F02FA3C8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DB32-6162-43C0-9325-230E0A9B0177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1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9B57-0E9E-4DE4-A7F5-9A169EF1CEE0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1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86C-0F1B-4333-B99B-B3B2B1F87225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74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FCD9-7699-43D6-8D62-436E2DD234FF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1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FC3EB-42FB-4C38-8CAE-7A1293B83421}" type="datetime1">
              <a:rPr lang="en-US" smtClean="0"/>
              <a:pPr/>
              <a:t>1/24/14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31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hp.net" TargetMode="External"/><Relationship Id="rId3" Type="http://schemas.openxmlformats.org/officeDocument/2006/relationships/hyperlink" Target="http://www.w3schools.com/php/showphp.asp?filename=demo_loop_fo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HTTP Request</a:t>
            </a:r>
            <a:r>
              <a:rPr lang="en-US" dirty="0"/>
              <a:t>/Response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0292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100" dirty="0" smtClean="0"/>
              <a:t>Enter </a:t>
            </a:r>
            <a:r>
              <a:rPr lang="en-US" sz="3100" b="1" dirty="0" smtClean="0"/>
              <a:t>URL</a:t>
            </a:r>
            <a:r>
              <a:rPr lang="en-US" sz="3100" dirty="0" smtClean="0"/>
              <a:t> (</a:t>
            </a:r>
            <a:r>
              <a:rPr lang="en-US" sz="3100" i="1" dirty="0" smtClean="0"/>
              <a:t>http://</a:t>
            </a:r>
            <a:r>
              <a:rPr lang="en-US" sz="3100" i="1" dirty="0" err="1" smtClean="0"/>
              <a:t>server.com</a:t>
            </a:r>
            <a:r>
              <a:rPr lang="en-US" sz="3100" dirty="0" smtClean="0"/>
              <a:t>) in </a:t>
            </a:r>
            <a:r>
              <a:rPr lang="en-US" sz="3100" u="sng" dirty="0" smtClean="0"/>
              <a:t>your </a:t>
            </a:r>
            <a:r>
              <a:rPr lang="en-US" sz="3100" u="sng" dirty="0"/>
              <a:t>browser</a:t>
            </a:r>
            <a:r>
              <a:rPr lang="en-US" sz="3100" dirty="0"/>
              <a:t>’s address bar</a:t>
            </a:r>
            <a:r>
              <a:rPr lang="en-US" sz="3100" dirty="0" smtClean="0"/>
              <a:t>.</a:t>
            </a:r>
            <a:endParaRPr lang="en-US" sz="3100" dirty="0"/>
          </a:p>
          <a:p>
            <a:pPr marL="50292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100" u="sng" dirty="0" smtClean="0"/>
              <a:t>Your </a:t>
            </a:r>
            <a:r>
              <a:rPr lang="en-US" sz="3100" u="sng" dirty="0"/>
              <a:t>browser</a:t>
            </a:r>
            <a:r>
              <a:rPr lang="en-US" sz="3100" dirty="0"/>
              <a:t> </a:t>
            </a:r>
            <a:r>
              <a:rPr lang="en-US" sz="3100" dirty="0" smtClean="0"/>
              <a:t>uses </a:t>
            </a:r>
            <a:r>
              <a:rPr lang="en-US" sz="3100" b="1" dirty="0" smtClean="0"/>
              <a:t>DNS</a:t>
            </a:r>
            <a:r>
              <a:rPr lang="en-US" sz="3100" dirty="0" smtClean="0"/>
              <a:t> to look </a:t>
            </a:r>
            <a:r>
              <a:rPr lang="en-US" sz="3100" dirty="0"/>
              <a:t>up </a:t>
            </a:r>
            <a:r>
              <a:rPr lang="en-US" sz="3100" b="1" dirty="0" smtClean="0"/>
              <a:t>IP address </a:t>
            </a:r>
            <a:r>
              <a:rPr lang="en-US" sz="3100" dirty="0" smtClean="0"/>
              <a:t>of </a:t>
            </a:r>
            <a:r>
              <a:rPr lang="en-US" sz="3100" i="1" dirty="0" err="1" smtClean="0"/>
              <a:t>server.com</a:t>
            </a:r>
            <a:endParaRPr lang="en-US" sz="3100" dirty="0"/>
          </a:p>
          <a:p>
            <a:pPr marL="50292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100" u="sng" dirty="0" smtClean="0"/>
              <a:t>Your </a:t>
            </a:r>
            <a:r>
              <a:rPr lang="en-US" sz="3100" u="sng" dirty="0"/>
              <a:t>browser</a:t>
            </a:r>
            <a:r>
              <a:rPr lang="en-US" sz="3100" dirty="0"/>
              <a:t> issues a request for </a:t>
            </a:r>
            <a:r>
              <a:rPr lang="en-US" sz="3100" b="1" dirty="0" smtClean="0"/>
              <a:t>index page </a:t>
            </a:r>
            <a:r>
              <a:rPr lang="en-US" sz="3100" dirty="0" smtClean="0"/>
              <a:t>at </a:t>
            </a:r>
            <a:r>
              <a:rPr lang="en-US" sz="3100" i="1" dirty="0" err="1"/>
              <a:t>server.com</a:t>
            </a:r>
            <a:r>
              <a:rPr lang="en-US" sz="3100" dirty="0" smtClean="0"/>
              <a:t>.</a:t>
            </a:r>
            <a:endParaRPr lang="en-US" sz="3100" dirty="0"/>
          </a:p>
          <a:p>
            <a:pPr marL="50292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100" dirty="0" smtClean="0"/>
              <a:t>The </a:t>
            </a:r>
            <a:r>
              <a:rPr lang="en-US" sz="3100" dirty="0"/>
              <a:t>request </a:t>
            </a:r>
            <a:r>
              <a:rPr lang="en-US" sz="3100" dirty="0" smtClean="0"/>
              <a:t>includes the </a:t>
            </a:r>
            <a:r>
              <a:rPr lang="en-US" sz="3100" b="1" dirty="0" smtClean="0"/>
              <a:t>IP address of your computer</a:t>
            </a:r>
            <a:endParaRPr lang="en-US" sz="3100" dirty="0"/>
          </a:p>
          <a:p>
            <a:pPr marL="50292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100" i="1" dirty="0" err="1"/>
              <a:t>s</a:t>
            </a:r>
            <a:r>
              <a:rPr lang="en-US" sz="3100" i="1" dirty="0" err="1" smtClean="0"/>
              <a:t>erver.com</a:t>
            </a:r>
            <a:r>
              <a:rPr lang="en-US" sz="3100" dirty="0" smtClean="0"/>
              <a:t> looks </a:t>
            </a:r>
            <a:r>
              <a:rPr lang="en-US" sz="3100" dirty="0"/>
              <a:t>for the web page on its </a:t>
            </a:r>
            <a:r>
              <a:rPr lang="en-US" sz="3100" b="1" dirty="0"/>
              <a:t>hard disk</a:t>
            </a:r>
            <a:r>
              <a:rPr lang="en-US" sz="3100" dirty="0" smtClean="0"/>
              <a:t>.</a:t>
            </a:r>
            <a:endParaRPr lang="en-US" sz="3100" dirty="0"/>
          </a:p>
          <a:p>
            <a:pPr marL="50292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100" i="1" dirty="0" err="1"/>
              <a:t>s</a:t>
            </a:r>
            <a:r>
              <a:rPr lang="en-US" sz="3100" i="1" dirty="0" err="1" smtClean="0"/>
              <a:t>erver.com</a:t>
            </a:r>
            <a:r>
              <a:rPr lang="en-US" sz="3100" dirty="0" smtClean="0"/>
              <a:t> returns the web page to your IP address</a:t>
            </a:r>
            <a:endParaRPr lang="en-US" sz="3100" dirty="0"/>
          </a:p>
          <a:p>
            <a:pPr marL="50292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100" u="sng" dirty="0" smtClean="0"/>
              <a:t>Your </a:t>
            </a:r>
            <a:r>
              <a:rPr lang="en-US" sz="3100" u="sng" dirty="0"/>
              <a:t>browser</a:t>
            </a:r>
            <a:r>
              <a:rPr lang="en-US" sz="3100" dirty="0"/>
              <a:t> </a:t>
            </a:r>
            <a:r>
              <a:rPr lang="en-US" sz="3100" dirty="0" smtClean="0"/>
              <a:t>receives and renders the web page</a:t>
            </a:r>
            <a:endParaRPr lang="en-US" sz="3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87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Tiers of a web application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0070" indent="-514350">
              <a:buFont typeface="+mj-lt"/>
              <a:buAutoNum type="arabicPeriod" startAt="2"/>
            </a:pPr>
            <a:r>
              <a:rPr lang="en-US" sz="3600" b="1" dirty="0" smtClean="0"/>
              <a:t>Server Tier</a:t>
            </a:r>
          </a:p>
          <a:p>
            <a:pPr lvl="1"/>
            <a:r>
              <a:rPr lang="en-US" sz="2400" dirty="0" smtClean="0"/>
              <a:t>The web server, daemon software</a:t>
            </a:r>
          </a:p>
          <a:p>
            <a:pPr lvl="1"/>
            <a:r>
              <a:rPr lang="en-US" sz="2400" dirty="0"/>
              <a:t>Responsible for responding to HTTP requests and server-side </a:t>
            </a:r>
            <a:r>
              <a:rPr lang="en-US" sz="2400" dirty="0" smtClean="0"/>
              <a:t>processing</a:t>
            </a:r>
          </a:p>
          <a:p>
            <a:pPr lvl="1"/>
            <a:r>
              <a:rPr lang="en-US" sz="2400" dirty="0" smtClean="0"/>
              <a:t>Examples:  </a:t>
            </a:r>
            <a:br>
              <a:rPr lang="en-US" sz="2400" dirty="0" smtClean="0"/>
            </a:br>
            <a:r>
              <a:rPr lang="en-US" sz="3200" b="1" dirty="0" smtClean="0"/>
              <a:t>Apache</a:t>
            </a:r>
            <a:r>
              <a:rPr lang="en-US" sz="2400" dirty="0" smtClean="0"/>
              <a:t>, Microsoft IIS, </a:t>
            </a:r>
            <a:r>
              <a:rPr lang="en-US" sz="2400" dirty="0" err="1" smtClean="0"/>
              <a:t>nginx</a:t>
            </a:r>
            <a:r>
              <a:rPr lang="en-US" sz="2400" dirty="0" smtClean="0"/>
              <a:t>, Google’s GWS, Java System Web Server, Node JS</a:t>
            </a:r>
          </a:p>
          <a:p>
            <a:pPr lvl="1"/>
            <a:r>
              <a:rPr lang="en-US" sz="2400" dirty="0" smtClean="0"/>
              <a:t>Server-side scripting languages: </a:t>
            </a:r>
            <a:br>
              <a:rPr lang="en-US" sz="2400" dirty="0" smtClean="0"/>
            </a:br>
            <a:r>
              <a:rPr lang="en-US" sz="3200" b="1" dirty="0" smtClean="0"/>
              <a:t>PHP</a:t>
            </a:r>
            <a:r>
              <a:rPr lang="en-US" sz="2400" dirty="0" smtClean="0"/>
              <a:t>, ASP, JSP, ColdFusion, Ruby, Perl, Python, etc.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623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Tiers of a web application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0070" indent="-514350">
              <a:buFont typeface="+mj-lt"/>
              <a:buAutoNum type="arabicPeriod" startAt="3"/>
            </a:pPr>
            <a:r>
              <a:rPr lang="en-US" sz="3600" b="1" dirty="0" smtClean="0"/>
              <a:t>Database Tier</a:t>
            </a:r>
          </a:p>
          <a:p>
            <a:pPr lvl="1"/>
            <a:r>
              <a:rPr lang="en-US" sz="2400" dirty="0" smtClean="0"/>
              <a:t>Database server</a:t>
            </a:r>
          </a:p>
          <a:p>
            <a:pPr lvl="1"/>
            <a:r>
              <a:rPr lang="en-US" sz="2400" dirty="0"/>
              <a:t>Responsible for </a:t>
            </a:r>
            <a:r>
              <a:rPr lang="en-US" sz="2400" dirty="0" smtClean="0"/>
              <a:t>storing and managing raw content</a:t>
            </a:r>
          </a:p>
          <a:p>
            <a:pPr lvl="1"/>
            <a:r>
              <a:rPr lang="en-US" sz="2400" dirty="0" smtClean="0"/>
              <a:t>Examples: </a:t>
            </a:r>
            <a:r>
              <a:rPr lang="en-US" sz="3200" b="1" dirty="0" smtClean="0"/>
              <a:t>MySQL</a:t>
            </a:r>
            <a:r>
              <a:rPr lang="en-US" sz="2400" dirty="0" smtClean="0"/>
              <a:t>, Microsoft’s SQL Server, Oracle 8i or </a:t>
            </a:r>
            <a:r>
              <a:rPr lang="en-US" sz="2400" dirty="0" err="1" smtClean="0"/>
              <a:t>rDB</a:t>
            </a:r>
            <a:r>
              <a:rPr lang="en-US" sz="2400" dirty="0" smtClean="0"/>
              <a:t>, IBM’s DB2, </a:t>
            </a:r>
            <a:r>
              <a:rPr lang="en-US" sz="2400" dirty="0" err="1" smtClean="0"/>
              <a:t>PostgreSQL</a:t>
            </a:r>
            <a:r>
              <a:rPr lang="en-US" sz="2400" dirty="0" smtClean="0"/>
              <a:t>, SQLite, etc.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623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HTML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2800" b="1" dirty="0" err="1"/>
              <a:t>H</a:t>
            </a:r>
            <a:r>
              <a:rPr lang="en-US" sz="2800" dirty="0" err="1"/>
              <a:t>yper</a:t>
            </a:r>
            <a:r>
              <a:rPr lang="en-US" sz="2800" b="1" dirty="0" err="1"/>
              <a:t>T</a:t>
            </a:r>
            <a:r>
              <a:rPr lang="en-US" sz="2800" dirty="0" err="1"/>
              <a:t>ext</a:t>
            </a:r>
            <a:r>
              <a:rPr lang="en-US" sz="2800" dirty="0"/>
              <a:t> </a:t>
            </a:r>
            <a:r>
              <a:rPr lang="en-US" sz="2800" b="1" dirty="0"/>
              <a:t>M</a:t>
            </a:r>
            <a:r>
              <a:rPr lang="en-US" sz="2800" dirty="0"/>
              <a:t>arkup </a:t>
            </a:r>
            <a:r>
              <a:rPr lang="en-US" sz="2800" b="1" dirty="0" smtClean="0"/>
              <a:t>L</a:t>
            </a:r>
            <a:r>
              <a:rPr lang="en-US" sz="2800" dirty="0" smtClean="0"/>
              <a:t>anguage</a:t>
            </a:r>
            <a:br>
              <a:rPr lang="en-US" sz="2800" dirty="0" smtClean="0"/>
            </a:br>
            <a:endParaRPr lang="en-US" sz="2800" dirty="0"/>
          </a:p>
          <a:p>
            <a:r>
              <a:rPr lang="en-US" dirty="0"/>
              <a:t>A simple text document can be “marked-up” with tags to specify how it should be interpreted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dirty="0"/>
              <a:t>h1&gt;Level 1 Header&lt;/h1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&lt;p&gt;This is a paragraph…&lt;/p&gt;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726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dirty="0" smtClean="0"/>
              <a:t>Semantics</a:t>
            </a:r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3600" dirty="0"/>
              <a:t>HTML </a:t>
            </a:r>
            <a:r>
              <a:rPr lang="en-US" sz="3600" dirty="0" smtClean="0"/>
              <a:t>is </a:t>
            </a:r>
            <a:r>
              <a:rPr lang="en-US" sz="3600" dirty="0"/>
              <a:t>supposed to be a structural or </a:t>
            </a:r>
            <a:r>
              <a:rPr lang="en-US" sz="3600" b="1" dirty="0" smtClean="0">
                <a:solidFill>
                  <a:srgbClr val="000000"/>
                </a:solidFill>
              </a:rPr>
              <a:t>semantic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/>
              <a:t>language, </a:t>
            </a:r>
          </a:p>
          <a:p>
            <a:pPr lvl="1"/>
            <a:r>
              <a:rPr lang="en-US" sz="3200" dirty="0" smtClean="0"/>
              <a:t>Browser </a:t>
            </a:r>
            <a:r>
              <a:rPr lang="en-US" sz="3200" dirty="0"/>
              <a:t>Wars </a:t>
            </a:r>
            <a:r>
              <a:rPr lang="en-US" sz="3200" dirty="0" smtClean="0"/>
              <a:t>led </a:t>
            </a:r>
            <a:r>
              <a:rPr lang="en-US" sz="3200" dirty="0"/>
              <a:t>to the introduction of “</a:t>
            </a:r>
            <a:r>
              <a:rPr lang="en-US" sz="3200" b="1" dirty="0"/>
              <a:t>style</a:t>
            </a:r>
            <a:r>
              <a:rPr lang="en-US" sz="3200" dirty="0"/>
              <a:t>” or formatting tags.</a:t>
            </a:r>
          </a:p>
          <a:p>
            <a:pPr lvl="1"/>
            <a:r>
              <a:rPr lang="en-US" sz="3200" dirty="0" smtClean="0"/>
              <a:t>Formatting tags have been removed </a:t>
            </a:r>
            <a:r>
              <a:rPr lang="en-US" sz="3200" dirty="0"/>
              <a:t>from the HTML standards (called </a:t>
            </a:r>
            <a:r>
              <a:rPr lang="en-US" sz="3200" u="sng" dirty="0"/>
              <a:t>deprecation</a:t>
            </a:r>
            <a:r>
              <a:rPr lang="en-US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54946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dirty="0"/>
              <a:t>CSS</a:t>
            </a: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" indent="0">
              <a:buNone/>
            </a:pPr>
            <a:r>
              <a:rPr lang="en-US" sz="4000" b="1" dirty="0"/>
              <a:t>C</a:t>
            </a:r>
            <a:r>
              <a:rPr lang="en-US" sz="4000" dirty="0"/>
              <a:t>ascading </a:t>
            </a:r>
            <a:r>
              <a:rPr lang="en-US" sz="4000" b="1" dirty="0"/>
              <a:t>S</a:t>
            </a:r>
            <a:r>
              <a:rPr lang="en-US" sz="4000" dirty="0"/>
              <a:t>tyle </a:t>
            </a:r>
            <a:r>
              <a:rPr lang="en-US" sz="4000" b="1" dirty="0"/>
              <a:t>S</a:t>
            </a:r>
            <a:r>
              <a:rPr lang="en-US" sz="4000" dirty="0"/>
              <a:t>heets</a:t>
            </a:r>
          </a:p>
          <a:p>
            <a:r>
              <a:rPr lang="en-US" sz="3200" dirty="0"/>
              <a:t>Used to specify the style/appearance of structural elements (HTML tags).</a:t>
            </a:r>
          </a:p>
          <a:p>
            <a:r>
              <a:rPr lang="en-US" sz="3200" dirty="0"/>
              <a:t>CSS was part of the original design of the web, </a:t>
            </a:r>
          </a:p>
          <a:p>
            <a:r>
              <a:rPr lang="en-US" sz="3200" dirty="0"/>
              <a:t>but </a:t>
            </a:r>
            <a:r>
              <a:rPr lang="en-US" sz="3200" dirty="0" smtClean="0"/>
              <a:t>it was not widely used during the browser wars.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7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800" dirty="0"/>
              <a:t>CSS</a:t>
            </a: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45720" indent="0">
              <a:buNone/>
            </a:pPr>
            <a:r>
              <a:rPr lang="en-US" dirty="0" smtClean="0"/>
              <a:t>p {</a:t>
            </a:r>
          </a:p>
          <a:p>
            <a:pPr marL="45720" indent="0">
              <a:buNone/>
            </a:pPr>
            <a:r>
              <a:rPr lang="en-US" dirty="0"/>
              <a:t>	</a:t>
            </a:r>
            <a:r>
              <a:rPr lang="en-US" dirty="0" smtClean="0"/>
              <a:t>text-indent: 16px;</a:t>
            </a:r>
          </a:p>
          <a:p>
            <a:pPr marL="45720" indent="0">
              <a:buNone/>
            </a:pPr>
            <a:r>
              <a:rPr lang="en-US" dirty="0"/>
              <a:t>	</a:t>
            </a:r>
            <a:r>
              <a:rPr lang="en-US" dirty="0" smtClean="0"/>
              <a:t>font-weight: bold;</a:t>
            </a:r>
          </a:p>
          <a:p>
            <a:pPr marL="45720" indent="0">
              <a:buNone/>
            </a:pPr>
            <a:r>
              <a:rPr lang="en-US" dirty="0" smtClean="0"/>
              <a:t>}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table {</a:t>
            </a:r>
          </a:p>
          <a:p>
            <a:pPr marL="45720" indent="0">
              <a:buNone/>
            </a:pPr>
            <a:r>
              <a:rPr lang="en-US" dirty="0"/>
              <a:t>	</a:t>
            </a:r>
            <a:r>
              <a:rPr lang="en-US" dirty="0" smtClean="0"/>
              <a:t>border: 1px solid black;</a:t>
            </a:r>
          </a:p>
          <a:p>
            <a:pPr marL="4572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01855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…nothing to do with Java programming languages</a:t>
            </a:r>
          </a:p>
          <a:p>
            <a:r>
              <a:rPr lang="en-US" sz="2800" dirty="0" smtClean="0"/>
              <a:t>1994 Developed by Netscape </a:t>
            </a:r>
          </a:p>
          <a:p>
            <a:pPr lvl="1"/>
            <a:r>
              <a:rPr lang="en-US" sz="2400" dirty="0" smtClean="0"/>
              <a:t>called Mocha, </a:t>
            </a:r>
            <a:r>
              <a:rPr lang="en-US" sz="2400" dirty="0" err="1" smtClean="0"/>
              <a:t>LiveScript</a:t>
            </a:r>
            <a:r>
              <a:rPr lang="en-US" sz="2400" dirty="0" smtClean="0"/>
              <a:t>, and then JavaScript</a:t>
            </a:r>
          </a:p>
          <a:p>
            <a:r>
              <a:rPr lang="en-US" sz="2800" dirty="0" smtClean="0"/>
              <a:t>1995 Microsoft developed Jscript for IE</a:t>
            </a:r>
          </a:p>
          <a:p>
            <a:r>
              <a:rPr lang="en-US" sz="2800" dirty="0" smtClean="0"/>
              <a:t>1996 Standard language called </a:t>
            </a:r>
            <a:r>
              <a:rPr lang="en-US" sz="2800" dirty="0" err="1" smtClean="0"/>
              <a:t>ECMAScript</a:t>
            </a:r>
            <a:r>
              <a:rPr lang="en-US" sz="2800" dirty="0" smtClean="0"/>
              <a:t> was proposed and eventually adopted by W3C</a:t>
            </a:r>
          </a:p>
          <a:p>
            <a:r>
              <a:rPr lang="en-US" sz="2800" dirty="0" smtClean="0"/>
              <a:t>1999 Most major web browsers followed the ECMA standard, but the name JavaScript stuck.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8467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JavaScript has become a mature application development language.</a:t>
            </a:r>
          </a:p>
          <a:p>
            <a:r>
              <a:rPr lang="en-US" dirty="0" smtClean="0"/>
              <a:t>A powerful web server called </a:t>
            </a:r>
            <a:r>
              <a:rPr lang="en-US" dirty="0" err="1" smtClean="0"/>
              <a:t>node.js</a:t>
            </a:r>
            <a:r>
              <a:rPr lang="en-US" dirty="0" smtClean="0"/>
              <a:t> is implemented with JavaScript and uses it for server-side application scripting.</a:t>
            </a:r>
          </a:p>
          <a:p>
            <a:r>
              <a:rPr lang="en-US" dirty="0" smtClean="0"/>
              <a:t>Google’s Chrome browser uses JavaScript to implement many of its UI features.</a:t>
            </a:r>
          </a:p>
          <a:p>
            <a:r>
              <a:rPr lang="en-US" dirty="0" smtClean="0"/>
              <a:t>Some recent surveys indicate that JavaScript is the #1 language employers look for on resumes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305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76"/>
          </a:xfrm>
        </p:spPr>
        <p:txBody>
          <a:bodyPr/>
          <a:lstStyle/>
          <a:p>
            <a:r>
              <a:rPr lang="en-US" dirty="0" smtClean="0"/>
              <a:t>HTML &amp; </a:t>
            </a:r>
            <a:r>
              <a:rPr lang="en-US" dirty="0" err="1" smtClean="0"/>
              <a:t>Javascript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43602"/>
            <a:ext cx="8229600" cy="4882561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1600" dirty="0">
                <a:latin typeface="Courier New"/>
                <a:cs typeface="Courier New"/>
              </a:rPr>
              <a:t>&lt;!DOCTYPE html&gt;</a:t>
            </a:r>
          </a:p>
          <a:p>
            <a:pPr marL="45720" indent="0">
              <a:buNone/>
            </a:pPr>
            <a:r>
              <a:rPr lang="en-US" sz="1600" dirty="0">
                <a:latin typeface="Courier New"/>
                <a:cs typeface="Courier New"/>
              </a:rPr>
              <a:t>&lt;html&gt;</a:t>
            </a:r>
          </a:p>
          <a:p>
            <a:pPr marL="45720" indent="0">
              <a:buNone/>
            </a:pPr>
            <a:r>
              <a:rPr lang="en-US" sz="1600" dirty="0">
                <a:latin typeface="Courier New"/>
                <a:cs typeface="Courier New"/>
              </a:rPr>
              <a:t>&lt;head&gt;</a:t>
            </a:r>
          </a:p>
          <a:p>
            <a:pPr marL="45720" indent="0">
              <a:buNone/>
            </a:pPr>
            <a:r>
              <a:rPr lang="en-US" sz="1600" dirty="0">
                <a:latin typeface="Courier New"/>
                <a:cs typeface="Courier New"/>
              </a:rPr>
              <a:t>&lt;script&gt;</a:t>
            </a:r>
          </a:p>
          <a:p>
            <a:pPr marL="45720" indent="0"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function </a:t>
            </a:r>
            <a:r>
              <a:rPr lang="en-US" sz="1600" b="1" dirty="0" err="1">
                <a:solidFill>
                  <a:srgbClr val="C0504D"/>
                </a:solidFill>
                <a:latin typeface="Courier New"/>
                <a:cs typeface="Courier New"/>
              </a:rPr>
              <a:t>displayDate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45720" indent="0"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document.getElementById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("demo").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innerHTML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=Date();</a:t>
            </a:r>
          </a:p>
          <a:p>
            <a:pPr marL="45720" indent="0"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pPr marL="45720" indent="0">
              <a:buNone/>
            </a:pPr>
            <a:r>
              <a:rPr lang="en-US" sz="1600" dirty="0">
                <a:latin typeface="Courier New"/>
                <a:cs typeface="Courier New"/>
              </a:rPr>
              <a:t>&lt;/script&gt;</a:t>
            </a:r>
          </a:p>
          <a:p>
            <a:pPr marL="45720" indent="0">
              <a:buNone/>
            </a:pPr>
            <a:r>
              <a:rPr lang="en-US" sz="1600" dirty="0">
                <a:latin typeface="Courier New"/>
                <a:cs typeface="Courier New"/>
              </a:rPr>
              <a:t>&lt;/head&gt;</a:t>
            </a:r>
          </a:p>
          <a:p>
            <a:pPr marL="45720" indent="0">
              <a:buNone/>
            </a:pPr>
            <a:r>
              <a:rPr lang="en-US" sz="1600" dirty="0">
                <a:latin typeface="Courier New"/>
                <a:cs typeface="Courier New"/>
              </a:rPr>
              <a:t>&lt;body</a:t>
            </a:r>
            <a:r>
              <a:rPr lang="en-US" sz="1600" dirty="0" smtClean="0">
                <a:latin typeface="Courier New"/>
                <a:cs typeface="Courier New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  <a:p>
            <a:pPr marL="45720" indent="0">
              <a:buNone/>
            </a:pPr>
            <a:r>
              <a:rPr lang="en-US" sz="1600" dirty="0">
                <a:latin typeface="Courier New"/>
                <a:cs typeface="Courier New"/>
              </a:rPr>
              <a:t>&lt;h1&gt;My First JavaScript&lt;/h1&gt;</a:t>
            </a:r>
          </a:p>
          <a:p>
            <a:pPr marL="45720" indent="0">
              <a:buNone/>
            </a:pPr>
            <a:r>
              <a:rPr lang="en-US" sz="1600" dirty="0">
                <a:latin typeface="Courier New"/>
                <a:cs typeface="Courier New"/>
              </a:rPr>
              <a:t>&lt;p id="demo"&gt;This is a paragraph.&lt;/p</a:t>
            </a:r>
            <a:r>
              <a:rPr lang="en-US" sz="1600" dirty="0" smtClean="0">
                <a:latin typeface="Courier New"/>
                <a:cs typeface="Courier New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  <a:p>
            <a:pPr marL="45720" indent="0">
              <a:buNone/>
            </a:pPr>
            <a:r>
              <a:rPr lang="en-US" sz="1600" dirty="0">
                <a:latin typeface="Courier New"/>
                <a:cs typeface="Courier New"/>
              </a:rPr>
              <a:t>&lt;button type="button" </a:t>
            </a:r>
            <a:r>
              <a:rPr lang="en-US" sz="1600" dirty="0" err="1">
                <a:latin typeface="Courier New"/>
                <a:cs typeface="Courier New"/>
              </a:rPr>
              <a:t>onclick</a:t>
            </a:r>
            <a:r>
              <a:rPr lang="en-US" sz="1600" dirty="0">
                <a:latin typeface="Courier New"/>
                <a:cs typeface="Courier New"/>
              </a:rPr>
              <a:t>="</a:t>
            </a:r>
            <a:r>
              <a:rPr lang="en-US" sz="1600" b="1" dirty="0" err="1">
                <a:solidFill>
                  <a:schemeClr val="accent2"/>
                </a:solidFill>
                <a:latin typeface="Courier New"/>
                <a:cs typeface="Courier New"/>
              </a:rPr>
              <a:t>displayDate</a:t>
            </a:r>
            <a:r>
              <a:rPr lang="en-US" sz="1600" b="1" dirty="0">
                <a:latin typeface="Courier New"/>
                <a:cs typeface="Courier New"/>
              </a:rPr>
              <a:t>()</a:t>
            </a:r>
            <a:r>
              <a:rPr lang="en-US" sz="1600" dirty="0">
                <a:latin typeface="Courier New"/>
                <a:cs typeface="Courier New"/>
              </a:rPr>
              <a:t>"&gt;Display Date&lt;/button</a:t>
            </a:r>
            <a:r>
              <a:rPr lang="en-US" sz="1600" dirty="0" smtClean="0">
                <a:latin typeface="Courier New"/>
                <a:cs typeface="Courier New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  <a:p>
            <a:pPr marL="45720" indent="0">
              <a:buNone/>
            </a:pPr>
            <a:r>
              <a:rPr lang="en-US" sz="1600" dirty="0">
                <a:latin typeface="Courier New"/>
                <a:cs typeface="Courier New"/>
              </a:rPr>
              <a:t>&lt;/body&gt;</a:t>
            </a:r>
          </a:p>
          <a:p>
            <a:pPr marL="45720" indent="0">
              <a:buNone/>
            </a:pPr>
            <a:r>
              <a:rPr lang="en-US" sz="1600" dirty="0">
                <a:latin typeface="Courier New"/>
                <a:cs typeface="Courier New"/>
              </a:rPr>
              <a:t>&lt;/html&gt; </a:t>
            </a:r>
          </a:p>
        </p:txBody>
      </p:sp>
    </p:spTree>
    <p:extLst>
      <p:ext uri="{BB962C8B-B14F-4D97-AF65-F5344CB8AC3E}">
        <p14:creationId xmlns:p14="http://schemas.microsoft.com/office/powerpoint/2010/main" val="334207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1811" y="1719071"/>
            <a:ext cx="8407893" cy="44074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somewhat popular server-side scripting language</a:t>
            </a:r>
          </a:p>
          <a:p>
            <a:pPr lvl="1"/>
            <a:r>
              <a:rPr lang="en-US" dirty="0" smtClean="0">
                <a:hlinkClick r:id="rId2"/>
              </a:rPr>
              <a:t>http://php.net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Comes with Apache (popular free web server software)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Example:</a:t>
            </a:r>
            <a:r>
              <a:rPr lang="en-US" dirty="0" err="1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://www.w3schools.com/php/showphp.asp?filename=</a:t>
            </a:r>
            <a:r>
              <a:rPr lang="en-US" dirty="0" smtClean="0">
                <a:hlinkClick r:id="rId3"/>
              </a:rPr>
              <a:t>demo_loop_for</a:t>
            </a:r>
            <a:endParaRPr lang="en-US" dirty="0"/>
          </a:p>
          <a:p>
            <a:endParaRPr lang="en-US" dirty="0" smtClean="0"/>
          </a:p>
          <a:p>
            <a:r>
              <a:rPr lang="en-US" sz="2800" b="1" dirty="0" smtClean="0">
                <a:solidFill>
                  <a:srgbClr val="C66951"/>
                </a:solidFill>
              </a:rPr>
              <a:t>PHP </a:t>
            </a:r>
            <a:r>
              <a:rPr lang="en-US" b="1" dirty="0" smtClean="0"/>
              <a:t>stands for </a:t>
            </a:r>
            <a:r>
              <a:rPr lang="en-US" sz="2800" b="1" dirty="0" smtClean="0">
                <a:solidFill>
                  <a:srgbClr val="C66951"/>
                </a:solidFill>
              </a:rPr>
              <a:t>P</a:t>
            </a:r>
            <a:r>
              <a:rPr lang="en-US" b="1" dirty="0" smtClean="0"/>
              <a:t>HP </a:t>
            </a:r>
            <a:r>
              <a:rPr lang="en-US" sz="2800" b="1" dirty="0" smtClean="0">
                <a:solidFill>
                  <a:srgbClr val="C66951"/>
                </a:solidFill>
              </a:rPr>
              <a:t>H</a:t>
            </a:r>
            <a:r>
              <a:rPr lang="en-US" b="1" dirty="0" smtClean="0"/>
              <a:t>ypertext </a:t>
            </a:r>
            <a:r>
              <a:rPr lang="en-US" sz="2800" b="1" dirty="0" smtClean="0">
                <a:solidFill>
                  <a:srgbClr val="C66951"/>
                </a:solidFill>
              </a:rPr>
              <a:t>P</a:t>
            </a:r>
            <a:r>
              <a:rPr lang="en-US" b="1" dirty="0" smtClean="0"/>
              <a:t>re-processor, where</a:t>
            </a:r>
          </a:p>
          <a:p>
            <a:pPr lvl="1"/>
            <a:r>
              <a:rPr lang="en-US" sz="2400" b="1" dirty="0" smtClean="0"/>
              <a:t>The</a:t>
            </a:r>
            <a:r>
              <a:rPr lang="en-US" sz="2400" b="1" dirty="0" smtClean="0">
                <a:solidFill>
                  <a:srgbClr val="C66951"/>
                </a:solidFill>
              </a:rPr>
              <a:t> PHP </a:t>
            </a:r>
            <a:r>
              <a:rPr lang="en-US" b="1" dirty="0"/>
              <a:t>stands for </a:t>
            </a:r>
            <a:r>
              <a:rPr lang="en-US" sz="2400" b="1" dirty="0">
                <a:solidFill>
                  <a:srgbClr val="C66951"/>
                </a:solidFill>
              </a:rPr>
              <a:t>P</a:t>
            </a:r>
            <a:r>
              <a:rPr lang="en-US" b="1" dirty="0"/>
              <a:t>HP </a:t>
            </a:r>
            <a:r>
              <a:rPr lang="en-US" sz="2400" b="1" dirty="0">
                <a:solidFill>
                  <a:srgbClr val="C66951"/>
                </a:solidFill>
              </a:rPr>
              <a:t>H</a:t>
            </a:r>
            <a:r>
              <a:rPr lang="en-US" b="1" dirty="0"/>
              <a:t>ypertext </a:t>
            </a:r>
            <a:r>
              <a:rPr lang="en-US" sz="2400" b="1" dirty="0">
                <a:solidFill>
                  <a:srgbClr val="C66951"/>
                </a:solidFill>
              </a:rPr>
              <a:t>P</a:t>
            </a:r>
            <a:r>
              <a:rPr lang="en-US" b="1" dirty="0"/>
              <a:t>re-processor, where</a:t>
            </a:r>
          </a:p>
          <a:p>
            <a:pPr lvl="2"/>
            <a:r>
              <a:rPr lang="en-US" sz="2000" b="1" dirty="0"/>
              <a:t>The</a:t>
            </a:r>
            <a:r>
              <a:rPr lang="en-US" sz="2000" b="1" dirty="0">
                <a:solidFill>
                  <a:srgbClr val="C66951"/>
                </a:solidFill>
              </a:rPr>
              <a:t> PHP </a:t>
            </a:r>
            <a:r>
              <a:rPr lang="en-US" b="1" dirty="0"/>
              <a:t>stands for </a:t>
            </a:r>
            <a:r>
              <a:rPr lang="en-US" sz="2000" b="1" dirty="0">
                <a:solidFill>
                  <a:srgbClr val="C66951"/>
                </a:solidFill>
              </a:rPr>
              <a:t>P</a:t>
            </a:r>
            <a:r>
              <a:rPr lang="en-US" b="1" dirty="0"/>
              <a:t>HP </a:t>
            </a:r>
            <a:r>
              <a:rPr lang="en-US" sz="2000" b="1" dirty="0">
                <a:solidFill>
                  <a:srgbClr val="C66951"/>
                </a:solidFill>
              </a:rPr>
              <a:t>H</a:t>
            </a:r>
            <a:r>
              <a:rPr lang="en-US" b="1" dirty="0"/>
              <a:t>ypertext </a:t>
            </a:r>
            <a:r>
              <a:rPr lang="en-US" sz="2000" b="1" dirty="0">
                <a:solidFill>
                  <a:srgbClr val="C66951"/>
                </a:solidFill>
              </a:rPr>
              <a:t>P</a:t>
            </a:r>
            <a:r>
              <a:rPr lang="en-US" b="1" dirty="0"/>
              <a:t>re-processor, where</a:t>
            </a:r>
          </a:p>
          <a:p>
            <a:pPr lvl="3"/>
            <a:r>
              <a:rPr lang="en-US" sz="1600" b="1" dirty="0"/>
              <a:t>The</a:t>
            </a:r>
            <a:r>
              <a:rPr lang="en-US" sz="1600" b="1" dirty="0">
                <a:solidFill>
                  <a:srgbClr val="C66951"/>
                </a:solidFill>
              </a:rPr>
              <a:t> PHP </a:t>
            </a:r>
            <a:r>
              <a:rPr lang="en-US" b="1" dirty="0"/>
              <a:t>stands for </a:t>
            </a:r>
            <a:r>
              <a:rPr lang="en-US" sz="1600" b="1" dirty="0">
                <a:solidFill>
                  <a:srgbClr val="C66951"/>
                </a:solidFill>
              </a:rPr>
              <a:t>P</a:t>
            </a:r>
            <a:r>
              <a:rPr lang="en-US" b="1" dirty="0"/>
              <a:t>HP </a:t>
            </a:r>
            <a:r>
              <a:rPr lang="en-US" sz="1600" b="1" dirty="0">
                <a:solidFill>
                  <a:srgbClr val="C66951"/>
                </a:solidFill>
              </a:rPr>
              <a:t>H</a:t>
            </a:r>
            <a:r>
              <a:rPr lang="en-US" b="1" dirty="0"/>
              <a:t>ypertext </a:t>
            </a:r>
            <a:r>
              <a:rPr lang="en-US" sz="1600" b="1" dirty="0">
                <a:solidFill>
                  <a:srgbClr val="C66951"/>
                </a:solidFill>
              </a:rPr>
              <a:t>P</a:t>
            </a:r>
            <a:r>
              <a:rPr lang="en-US" b="1" dirty="0"/>
              <a:t>re-processor, where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15626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4-01-17 at 7.27.5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532" y="0"/>
            <a:ext cx="76444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086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“almost-free” </a:t>
            </a:r>
            <a:r>
              <a:rPr lang="en-US" b="1" dirty="0" smtClean="0"/>
              <a:t>database management system</a:t>
            </a:r>
            <a:r>
              <a:rPr lang="en-US" dirty="0" smtClean="0"/>
              <a:t> that integrates nicely with an Apache PHP-enabled web server.</a:t>
            </a:r>
          </a:p>
          <a:p>
            <a:r>
              <a:rPr lang="en-US" dirty="0" smtClean="0"/>
              <a:t>Used to be 100% free open source</a:t>
            </a:r>
          </a:p>
          <a:p>
            <a:r>
              <a:rPr lang="en-US" dirty="0" smtClean="0"/>
              <a:t>Bought by Oracle (damn!)</a:t>
            </a:r>
          </a:p>
          <a:p>
            <a:r>
              <a:rPr lang="en-US" dirty="0" smtClean="0"/>
              <a:t>GNU Public license version which is still free</a:t>
            </a:r>
          </a:p>
          <a:p>
            <a:r>
              <a:rPr lang="en-US" dirty="0" smtClean="0"/>
              <a:t>Does not scale up for really huge applications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4792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421" y="467895"/>
            <a:ext cx="2138947" cy="55092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Client</a:t>
            </a:r>
          </a:p>
          <a:p>
            <a:pPr algn="ctr"/>
            <a:r>
              <a:rPr lang="en-US" b="1" dirty="0" smtClean="0"/>
              <a:t>Chrome Web Browser</a:t>
            </a:r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914189" y="467895"/>
            <a:ext cx="2138947" cy="55092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Server</a:t>
            </a:r>
          </a:p>
          <a:p>
            <a:pPr algn="ctr"/>
            <a:r>
              <a:rPr lang="en-US" b="1" dirty="0" smtClean="0"/>
              <a:t>Apache Web </a:t>
            </a:r>
            <a:br>
              <a:rPr lang="en-US" b="1" dirty="0" smtClean="0"/>
            </a:br>
            <a:r>
              <a:rPr lang="en-US" b="1" dirty="0" smtClean="0"/>
              <a:t>Server</a:t>
            </a:r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</p:txBody>
      </p:sp>
      <p:sp>
        <p:nvSpPr>
          <p:cNvPr id="5" name="Right Arrow 4"/>
          <p:cNvSpPr/>
          <p:nvPr/>
        </p:nvSpPr>
        <p:spPr>
          <a:xfrm>
            <a:off x="1831474" y="1724526"/>
            <a:ext cx="4572000" cy="228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2192421" y="280737"/>
            <a:ext cx="4144210" cy="5962316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0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20709" y="1390315"/>
            <a:ext cx="340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 with URL and client IP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77959" y="1954111"/>
            <a:ext cx="3756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Response with HTML document</a:t>
            </a:r>
            <a:endParaRPr lang="en-US" dirty="0"/>
          </a:p>
        </p:txBody>
      </p:sp>
      <p:sp>
        <p:nvSpPr>
          <p:cNvPr id="11" name="Left Arrow 10"/>
          <p:cNvSpPr/>
          <p:nvPr/>
        </p:nvSpPr>
        <p:spPr>
          <a:xfrm>
            <a:off x="1991893" y="2310075"/>
            <a:ext cx="4572000" cy="2286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983874" y="4176288"/>
            <a:ext cx="4572000" cy="228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852808" y="4404888"/>
            <a:ext cx="3756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Response with HTML document</a:t>
            </a:r>
            <a:endParaRPr lang="en-US" dirty="0"/>
          </a:p>
        </p:txBody>
      </p:sp>
      <p:sp>
        <p:nvSpPr>
          <p:cNvPr id="15" name="Left Arrow 14"/>
          <p:cNvSpPr/>
          <p:nvPr/>
        </p:nvSpPr>
        <p:spPr>
          <a:xfrm>
            <a:off x="2144293" y="4761837"/>
            <a:ext cx="4572000" cy="2286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8350585" y="837227"/>
            <a:ext cx="356936" cy="5139869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198852" y="454527"/>
            <a:ext cx="713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time</a:t>
            </a:r>
            <a:endParaRPr lang="en-US" sz="2000" b="1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320842" y="3181684"/>
            <a:ext cx="8591883" cy="13369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12682" y="3812303"/>
            <a:ext cx="340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 with URL and client 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477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1759"/>
          </a:xfrm>
        </p:spPr>
        <p:txBody>
          <a:bodyPr>
            <a:normAutofit fontScale="90000"/>
          </a:bodyPr>
          <a:lstStyle/>
          <a:p>
            <a:r>
              <a:rPr lang="en-US" dirty="0"/>
              <a:t> HTTP Procedure with PHP &amp; MySQL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8074"/>
            <a:ext cx="8229600" cy="5384530"/>
          </a:xfrm>
        </p:spPr>
        <p:txBody>
          <a:bodyPr>
            <a:normAutofit fontScale="85000" lnSpcReduction="20000"/>
          </a:bodyPr>
          <a:lstStyle/>
          <a:p>
            <a:pPr marL="50292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Enter 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URL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2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</a:t>
            </a:r>
            <a:r>
              <a:rPr lang="en-US" sz="26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server.com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 in </a:t>
            </a:r>
            <a:r>
              <a:rPr lang="en-US" sz="26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your browser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’s address bar.</a:t>
            </a:r>
          </a:p>
          <a:p>
            <a:pPr marL="50292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6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Your browser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uses 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DNS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look up 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IP address 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 </a:t>
            </a:r>
            <a:r>
              <a:rPr lang="en-US" sz="26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server.com</a:t>
            </a: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0292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6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Your browser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issues a request for 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index page 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 </a:t>
            </a:r>
            <a:r>
              <a:rPr lang="en-US" sz="26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server.com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50292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request includes the 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IP address of your computer</a:t>
            </a: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02920" indent="-457200">
              <a:lnSpc>
                <a:spcPct val="11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6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server.com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looks for the web page on its 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hard disk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50292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en-US" sz="2600" b="1" i="1" dirty="0" err="1" smtClean="0"/>
              <a:t>server.com</a:t>
            </a:r>
            <a:r>
              <a:rPr lang="en-US" sz="2600" b="1" i="1" dirty="0" smtClean="0"/>
              <a:t> </a:t>
            </a:r>
            <a:r>
              <a:rPr lang="en-US" sz="2600" b="1" dirty="0" smtClean="0"/>
              <a:t>notices </a:t>
            </a:r>
            <a:r>
              <a:rPr lang="en-US" sz="2600" b="1" dirty="0"/>
              <a:t>that the web page has PHP </a:t>
            </a:r>
            <a:r>
              <a:rPr lang="en-US" sz="2600" b="1" dirty="0" smtClean="0"/>
              <a:t>code.</a:t>
            </a:r>
            <a:endParaRPr lang="en-US" sz="2600" b="1" dirty="0"/>
          </a:p>
          <a:p>
            <a:pPr marL="50292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en-US" sz="2600" b="1" i="1" dirty="0" err="1" smtClean="0"/>
              <a:t>server.com</a:t>
            </a:r>
            <a:r>
              <a:rPr lang="en-US" sz="2600" b="1" i="1" dirty="0" smtClean="0"/>
              <a:t> </a:t>
            </a:r>
            <a:r>
              <a:rPr lang="en-US" sz="2600" b="1" dirty="0" smtClean="0"/>
              <a:t>invokes </a:t>
            </a:r>
            <a:r>
              <a:rPr lang="en-US" sz="2600" b="1" dirty="0"/>
              <a:t>PHP interpreter </a:t>
            </a:r>
            <a:r>
              <a:rPr lang="en-US" sz="2600" b="1" dirty="0" smtClean="0"/>
              <a:t>to execute the </a:t>
            </a:r>
            <a:r>
              <a:rPr lang="en-US" sz="2600" b="1" dirty="0"/>
              <a:t>PHP </a:t>
            </a:r>
            <a:r>
              <a:rPr lang="en-US" sz="2600" b="1" dirty="0" smtClean="0"/>
              <a:t>code.</a:t>
            </a:r>
          </a:p>
          <a:p>
            <a:pPr marL="50292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en-US" sz="2600" b="1" dirty="0" smtClean="0"/>
              <a:t>PHP interpreter executes MySQL connect function and query</a:t>
            </a:r>
          </a:p>
          <a:p>
            <a:pPr marL="50292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en-US" sz="2600" b="1" dirty="0" smtClean="0"/>
              <a:t>MySQL </a:t>
            </a:r>
            <a:r>
              <a:rPr lang="en-US" sz="2600" b="1" dirty="0"/>
              <a:t>database returns </a:t>
            </a:r>
            <a:r>
              <a:rPr lang="en-US" sz="2600" b="1" dirty="0" smtClean="0"/>
              <a:t>query results</a:t>
            </a:r>
            <a:endParaRPr lang="en-US" sz="2600" b="1" dirty="0"/>
          </a:p>
          <a:p>
            <a:pPr marL="50292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en-US" sz="2600" b="1" dirty="0" smtClean="0"/>
              <a:t>PHP </a:t>
            </a:r>
            <a:r>
              <a:rPr lang="en-US" sz="2600" b="1" dirty="0"/>
              <a:t>interpreter </a:t>
            </a:r>
            <a:r>
              <a:rPr lang="en-US" sz="2600" b="1" dirty="0" smtClean="0"/>
              <a:t>uses result to generate/output web page</a:t>
            </a:r>
          </a:p>
          <a:p>
            <a:pPr marL="50292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en-US" sz="26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server.com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returns the web page to your IP 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address</a:t>
            </a:r>
          </a:p>
          <a:p>
            <a:pPr marL="50292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en-US" sz="26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Your </a:t>
            </a:r>
            <a:r>
              <a:rPr lang="en-US" sz="26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browser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receives and renders the web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164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4-01-17 at 7.34.1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300" y="0"/>
            <a:ext cx="71259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790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421" y="467895"/>
            <a:ext cx="2138947" cy="550920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Client</a:t>
            </a:r>
          </a:p>
          <a:p>
            <a:pPr algn="ctr"/>
            <a:r>
              <a:rPr lang="en-US" b="1" dirty="0" smtClean="0"/>
              <a:t>Chrome Web Browser</a:t>
            </a:r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99852" y="454527"/>
            <a:ext cx="2138947" cy="550920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Server</a:t>
            </a:r>
          </a:p>
          <a:p>
            <a:pPr algn="ctr"/>
            <a:r>
              <a:rPr lang="en-US" b="1" dirty="0" smtClean="0"/>
              <a:t>Apache Web </a:t>
            </a:r>
            <a:br>
              <a:rPr lang="en-US" b="1" dirty="0" smtClean="0"/>
            </a:br>
            <a:r>
              <a:rPr lang="en-US" b="1" dirty="0" smtClean="0"/>
              <a:t>Server</a:t>
            </a:r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</p:txBody>
      </p:sp>
      <p:sp>
        <p:nvSpPr>
          <p:cNvPr id="5" name="Right Arrow 4"/>
          <p:cNvSpPr/>
          <p:nvPr/>
        </p:nvSpPr>
        <p:spPr>
          <a:xfrm>
            <a:off x="2144293" y="2050105"/>
            <a:ext cx="2098842" cy="228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97235" y="1598498"/>
            <a:ext cx="340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 with URL and client IP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55545" y="5087663"/>
            <a:ext cx="3756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Response with HTML document</a:t>
            </a:r>
            <a:endParaRPr lang="en-US" dirty="0"/>
          </a:p>
        </p:txBody>
      </p:sp>
      <p:sp>
        <p:nvSpPr>
          <p:cNvPr id="15" name="Left Arrow 14"/>
          <p:cNvSpPr/>
          <p:nvPr/>
        </p:nvSpPr>
        <p:spPr>
          <a:xfrm>
            <a:off x="2144293" y="5456995"/>
            <a:ext cx="1946444" cy="2286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403474" y="427083"/>
            <a:ext cx="2138947" cy="550920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Database</a:t>
            </a:r>
          </a:p>
          <a:p>
            <a:pPr algn="ctr"/>
            <a:r>
              <a:rPr lang="en-US" b="1" dirty="0" smtClean="0"/>
              <a:t>MySQL DBMS</a:t>
            </a:r>
            <a:br>
              <a:rPr lang="en-US" b="1" dirty="0" smtClean="0"/>
            </a:br>
            <a:r>
              <a:rPr lang="en-US" b="1" dirty="0" smtClean="0"/>
              <a:t>Server</a:t>
            </a:r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499852" y="2339110"/>
            <a:ext cx="2138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URL is a PHP program</a:t>
            </a:r>
            <a:endParaRPr lang="en-US" dirty="0"/>
          </a:p>
        </p:txBody>
      </p:sp>
      <p:sp>
        <p:nvSpPr>
          <p:cNvPr id="22" name="Right Arrow 21"/>
          <p:cNvSpPr/>
          <p:nvPr/>
        </p:nvSpPr>
        <p:spPr>
          <a:xfrm>
            <a:off x="5211009" y="3252382"/>
            <a:ext cx="2098842" cy="228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563951" y="2800775"/>
            <a:ext cx="340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PHP program connects to MySQL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382155" y="3507361"/>
            <a:ext cx="3756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Query results are sent</a:t>
            </a:r>
            <a:endParaRPr lang="en-US" dirty="0"/>
          </a:p>
        </p:txBody>
      </p:sp>
      <p:sp>
        <p:nvSpPr>
          <p:cNvPr id="25" name="Left Arrow 24"/>
          <p:cNvSpPr/>
          <p:nvPr/>
        </p:nvSpPr>
        <p:spPr>
          <a:xfrm>
            <a:off x="5170903" y="3876693"/>
            <a:ext cx="1946444" cy="2286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499852" y="3553527"/>
            <a:ext cx="21389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PHP program</a:t>
            </a:r>
            <a:br>
              <a:rPr lang="en-US" dirty="0" smtClean="0"/>
            </a:br>
            <a:r>
              <a:rPr lang="en-US" dirty="0" smtClean="0"/>
              <a:t>receives results</a:t>
            </a:r>
          </a:p>
          <a:p>
            <a:r>
              <a:rPr lang="en-US" dirty="0" smtClean="0"/>
              <a:t>processes them and</a:t>
            </a:r>
          </a:p>
          <a:p>
            <a:r>
              <a:rPr lang="en-US" dirty="0" smtClean="0"/>
              <a:t>generates HTML </a:t>
            </a:r>
          </a:p>
          <a:p>
            <a:r>
              <a:rPr lang="en-US" dirty="0" smtClean="0"/>
              <a:t>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11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Layers </a:t>
            </a:r>
            <a:r>
              <a:rPr lang="en-US" dirty="0" smtClean="0"/>
              <a:t>of a web page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Content (not really a layer)</a:t>
            </a:r>
          </a:p>
          <a:p>
            <a:pPr lvl="1"/>
            <a:r>
              <a:rPr lang="en-US" sz="2000" dirty="0" smtClean="0"/>
              <a:t>The text, images, audio, and video</a:t>
            </a:r>
            <a:br>
              <a:rPr lang="en-US" sz="2000" dirty="0" smtClean="0"/>
            </a:br>
            <a:endParaRPr lang="en-US" sz="2000" dirty="0" smtClean="0"/>
          </a:p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Structural Layer</a:t>
            </a:r>
          </a:p>
          <a:p>
            <a:pPr lvl="1"/>
            <a:r>
              <a:rPr lang="en-US" b="1" dirty="0" smtClean="0"/>
              <a:t>HTML </a:t>
            </a:r>
            <a:r>
              <a:rPr lang="en-US" sz="2000" dirty="0" smtClean="0"/>
              <a:t>elements used </a:t>
            </a:r>
            <a:r>
              <a:rPr lang="en-US" sz="2000" dirty="0"/>
              <a:t>to markup content</a:t>
            </a:r>
            <a:br>
              <a:rPr lang="en-US" sz="2000" dirty="0"/>
            </a:br>
            <a:endParaRPr lang="en-US" sz="2000" dirty="0"/>
          </a:p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Presentational Layer</a:t>
            </a:r>
          </a:p>
          <a:p>
            <a:pPr lvl="1"/>
            <a:r>
              <a:rPr lang="en-US" b="1" dirty="0" smtClean="0"/>
              <a:t>CSS </a:t>
            </a:r>
            <a:r>
              <a:rPr lang="en-US" sz="2000" dirty="0" smtClean="0"/>
              <a:t>code</a:t>
            </a:r>
            <a:r>
              <a:rPr lang="en-US" sz="2000" b="1" dirty="0" smtClean="0"/>
              <a:t> </a:t>
            </a:r>
            <a:r>
              <a:rPr lang="en-US" sz="2000" dirty="0" smtClean="0"/>
              <a:t>to decorate the HTML </a:t>
            </a:r>
            <a:r>
              <a:rPr lang="en-US" sz="2000" dirty="0" smtClean="0"/>
              <a:t>elements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Behavioral Layer</a:t>
            </a:r>
          </a:p>
          <a:p>
            <a:pPr lvl="1"/>
            <a:r>
              <a:rPr lang="en-US" b="1" dirty="0" smtClean="0"/>
              <a:t>JavaScript</a:t>
            </a:r>
            <a:r>
              <a:rPr lang="en-US" dirty="0" smtClean="0"/>
              <a:t> </a:t>
            </a:r>
            <a:r>
              <a:rPr lang="en-US" sz="2000" dirty="0" smtClean="0"/>
              <a:t>code </a:t>
            </a:r>
            <a:r>
              <a:rPr lang="en-US" sz="2000" dirty="0" smtClean="0"/>
              <a:t>that can dynamically change anything on the page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53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Confusion: 3 Layers vs. 3 Tiers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Web Page has 3 Layers</a:t>
            </a:r>
          </a:p>
          <a:p>
            <a:r>
              <a:rPr lang="en-US" b="1" dirty="0" smtClean="0"/>
              <a:t>HTML</a:t>
            </a:r>
            <a:r>
              <a:rPr lang="en-US" dirty="0" smtClean="0"/>
              <a:t> – Content, </a:t>
            </a:r>
            <a:r>
              <a:rPr lang="en-US" u="sng" dirty="0" smtClean="0"/>
              <a:t>structure</a:t>
            </a:r>
            <a:r>
              <a:rPr lang="en-US" dirty="0" smtClean="0"/>
              <a:t>, semantics</a:t>
            </a:r>
          </a:p>
          <a:p>
            <a:r>
              <a:rPr lang="en-US" b="1" dirty="0" smtClean="0"/>
              <a:t>CSS</a:t>
            </a:r>
            <a:r>
              <a:rPr lang="en-US" dirty="0" smtClean="0"/>
              <a:t> – Styles, </a:t>
            </a:r>
            <a:r>
              <a:rPr lang="en-US" u="sng" dirty="0" smtClean="0"/>
              <a:t>presentation</a:t>
            </a:r>
            <a:r>
              <a:rPr lang="en-US" dirty="0" smtClean="0"/>
              <a:t>, layout</a:t>
            </a:r>
          </a:p>
          <a:p>
            <a:r>
              <a:rPr lang="en-US" b="1" dirty="0" smtClean="0"/>
              <a:t>JavaScript</a:t>
            </a:r>
            <a:r>
              <a:rPr lang="en-US" dirty="0" smtClean="0"/>
              <a:t> – Interaction, </a:t>
            </a:r>
            <a:r>
              <a:rPr lang="en-US" u="sng" dirty="0" smtClean="0"/>
              <a:t>behavior</a:t>
            </a:r>
            <a:r>
              <a:rPr lang="en-US" dirty="0" smtClean="0"/>
              <a:t>, client-side processing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Web Application are implemented with 3 Tiers</a:t>
            </a:r>
          </a:p>
          <a:p>
            <a:r>
              <a:rPr lang="en-US" b="1" dirty="0" smtClean="0"/>
              <a:t>Client</a:t>
            </a:r>
            <a:r>
              <a:rPr lang="en-US" dirty="0" smtClean="0"/>
              <a:t> – Web browser, user device, </a:t>
            </a:r>
            <a:r>
              <a:rPr lang="en-US" u="sng" dirty="0" smtClean="0"/>
              <a:t>chrome</a:t>
            </a:r>
          </a:p>
          <a:p>
            <a:r>
              <a:rPr lang="en-US" b="1" dirty="0" smtClean="0"/>
              <a:t>Server</a:t>
            </a:r>
            <a:r>
              <a:rPr lang="en-US" dirty="0" smtClean="0"/>
              <a:t> – Web server, server-side processing, </a:t>
            </a:r>
            <a:r>
              <a:rPr lang="en-US" u="sng" dirty="0" smtClean="0"/>
              <a:t>PHP</a:t>
            </a:r>
          </a:p>
          <a:p>
            <a:r>
              <a:rPr lang="en-US" b="1" dirty="0" smtClean="0"/>
              <a:t>Database</a:t>
            </a:r>
            <a:r>
              <a:rPr lang="en-US" dirty="0" smtClean="0"/>
              <a:t> – DBMS, tables that store content, </a:t>
            </a:r>
            <a:r>
              <a:rPr lang="en-US" u="sng" dirty="0" smtClean="0"/>
              <a:t>MySQL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593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Tiers of a web application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0070" indent="-514350">
              <a:buFont typeface="+mj-lt"/>
              <a:buAutoNum type="arabicPeriod"/>
            </a:pPr>
            <a:r>
              <a:rPr lang="en-US" sz="3600" b="1" dirty="0" smtClean="0"/>
              <a:t>Client Tier</a:t>
            </a:r>
          </a:p>
          <a:p>
            <a:pPr lvl="1"/>
            <a:r>
              <a:rPr lang="en-US" sz="2400" dirty="0" smtClean="0"/>
              <a:t>web browser or HTML rendering engine</a:t>
            </a:r>
          </a:p>
          <a:p>
            <a:pPr lvl="2"/>
            <a:r>
              <a:rPr lang="en-US" sz="2000" dirty="0" smtClean="0"/>
              <a:t>Sometimes rendering engines are built into other </a:t>
            </a:r>
            <a:r>
              <a:rPr lang="en-US" sz="2000" dirty="0"/>
              <a:t>applications</a:t>
            </a:r>
            <a:r>
              <a:rPr lang="en-US" sz="2000" dirty="0" smtClean="0"/>
              <a:t>.</a:t>
            </a:r>
          </a:p>
          <a:p>
            <a:pPr lvl="1"/>
            <a:r>
              <a:rPr lang="en-US" sz="2400" dirty="0"/>
              <a:t>Responsible for displaying a web </a:t>
            </a:r>
            <a:r>
              <a:rPr lang="en-US" sz="2400" dirty="0" smtClean="0"/>
              <a:t>page</a:t>
            </a:r>
          </a:p>
          <a:p>
            <a:pPr lvl="2"/>
            <a:r>
              <a:rPr lang="en-US" b="1" dirty="0" smtClean="0"/>
              <a:t>HTML</a:t>
            </a:r>
            <a:r>
              <a:rPr lang="en-US" dirty="0" smtClean="0"/>
              <a:t> </a:t>
            </a:r>
            <a:r>
              <a:rPr lang="en-US" sz="2000" dirty="0"/>
              <a:t>and </a:t>
            </a:r>
            <a:r>
              <a:rPr lang="en-US" b="1" dirty="0"/>
              <a:t>CSS</a:t>
            </a:r>
            <a:r>
              <a:rPr lang="en-US" dirty="0"/>
              <a:t> </a:t>
            </a:r>
            <a:r>
              <a:rPr lang="en-US" sz="2000" dirty="0"/>
              <a:t>rendering</a:t>
            </a:r>
          </a:p>
          <a:p>
            <a:pPr lvl="2"/>
            <a:r>
              <a:rPr lang="en-US" b="1" dirty="0"/>
              <a:t>JavaScript</a:t>
            </a:r>
            <a:r>
              <a:rPr lang="en-US" dirty="0"/>
              <a:t> </a:t>
            </a:r>
            <a:r>
              <a:rPr lang="en-US" sz="2000" dirty="0" smtClean="0"/>
              <a:t>interpreter</a:t>
            </a:r>
            <a:endParaRPr lang="en-US" sz="2400" dirty="0"/>
          </a:p>
          <a:p>
            <a:pPr lvl="1"/>
            <a:r>
              <a:rPr lang="en-US" sz="2400" dirty="0" smtClean="0"/>
              <a:t>Examples: </a:t>
            </a:r>
            <a:br>
              <a:rPr lang="en-US" sz="2400" dirty="0" smtClean="0"/>
            </a:br>
            <a:r>
              <a:rPr lang="en-US" sz="3200" b="1" dirty="0" smtClean="0"/>
              <a:t>Chrome</a:t>
            </a:r>
            <a:r>
              <a:rPr lang="en-US" sz="2400" dirty="0" smtClean="0"/>
              <a:t>, Firefox, Safari, Internet Explorer, Opera, web viewer built into Facebook mobile app.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79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4710</TotalTime>
  <Words>848</Words>
  <Application>Microsoft Macintosh PowerPoint</Application>
  <PresentationFormat>On-screen Show (4:3)</PresentationFormat>
  <Paragraphs>218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HTTP Request/Response Process</vt:lpstr>
      <vt:lpstr>PowerPoint Presentation</vt:lpstr>
      <vt:lpstr>PowerPoint Presentation</vt:lpstr>
      <vt:lpstr> HTTP Procedure with PHP &amp; MySQL</vt:lpstr>
      <vt:lpstr>PowerPoint Presentation</vt:lpstr>
      <vt:lpstr>PowerPoint Presentation</vt:lpstr>
      <vt:lpstr>3 Layers of a web page</vt:lpstr>
      <vt:lpstr>Confusion: 3 Layers vs. 3 Tiers</vt:lpstr>
      <vt:lpstr>Tiers of a web application</vt:lpstr>
      <vt:lpstr>Tiers of a web application</vt:lpstr>
      <vt:lpstr>Tiers of a web application</vt:lpstr>
      <vt:lpstr>HTML</vt:lpstr>
      <vt:lpstr>Semantics</vt:lpstr>
      <vt:lpstr>CSS</vt:lpstr>
      <vt:lpstr>CSS</vt:lpstr>
      <vt:lpstr>JavaScript</vt:lpstr>
      <vt:lpstr>About JavaScript</vt:lpstr>
      <vt:lpstr>HTML &amp; Javascript</vt:lpstr>
      <vt:lpstr>PHP</vt:lpstr>
      <vt:lpstr>MySQL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Breimer</dc:creator>
  <cp:lastModifiedBy>Eric Breimer</cp:lastModifiedBy>
  <cp:revision>32</cp:revision>
  <dcterms:created xsi:type="dcterms:W3CDTF">2013-09-06T17:06:13Z</dcterms:created>
  <dcterms:modified xsi:type="dcterms:W3CDTF">2014-01-24T12:54:45Z</dcterms:modified>
</cp:coreProperties>
</file>