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02" autoAdjust="0"/>
    <p:restoredTop sz="94634" autoAdjust="0"/>
  </p:normalViewPr>
  <p:slideViewPr>
    <p:cSldViewPr snapToObjects="1">
      <p:cViewPr varScale="1">
        <p:scale>
          <a:sx n="98" d="100"/>
          <a:sy n="98" d="100"/>
        </p:scale>
        <p:origin x="-2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4ED8-ADD5-774C-BD54-39EB4ABB460E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D87F7-D924-F442-A886-F36CD00184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Making your own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Doesn’t make sense until after you use classes and need to make your 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p1 = new Location(5,10);</a:t>
            </a:r>
          </a:p>
          <a:p>
            <a:pPr>
              <a:buNone/>
            </a:pPr>
            <a:r>
              <a:rPr lang="en-US" dirty="0" smtClean="0"/>
              <a:t>Location p2 = new Location(6,8);</a:t>
            </a:r>
          </a:p>
          <a:p>
            <a:pPr>
              <a:buNone/>
            </a:pPr>
            <a:r>
              <a:rPr lang="en-US" dirty="0" smtClean="0"/>
              <a:t>Location p3;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p3  = p2;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p1: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990671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p2: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3447871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3447871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2990671"/>
            <a:ext cx="533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p3:</a:t>
            </a:r>
          </a:p>
          <a:p>
            <a:endParaRPr lang="en-US" dirty="0"/>
          </a:p>
        </p:txBody>
      </p:sp>
      <p:cxnSp>
        <p:nvCxnSpPr>
          <p:cNvPr id="15" name="Straight Arrow Connector 14"/>
          <p:cNvCxnSpPr>
            <a:stCxn id="13" idx="3"/>
          </p:cNvCxnSpPr>
          <p:nvPr/>
        </p:nvCxnSpPr>
        <p:spPr>
          <a:xfrm>
            <a:off x="6172200" y="3175337"/>
            <a:ext cx="228600" cy="25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p1 = new Location(5,10);</a:t>
            </a:r>
          </a:p>
          <a:p>
            <a:pPr>
              <a:buNone/>
            </a:pPr>
            <a:r>
              <a:rPr lang="en-US" dirty="0" smtClean="0"/>
              <a:t>Location p2 = new Location(6,8);</a:t>
            </a:r>
          </a:p>
          <a:p>
            <a:pPr>
              <a:buNone/>
            </a:pPr>
            <a:r>
              <a:rPr lang="en-US" dirty="0" smtClean="0"/>
              <a:t>Location p3;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p3  = p2;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p1: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990671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p2:  p3: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3447871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3447871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p1 = new Location(5,10);</a:t>
            </a:r>
          </a:p>
          <a:p>
            <a:pPr>
              <a:buNone/>
            </a:pPr>
            <a:r>
              <a:rPr lang="en-US" dirty="0" smtClean="0"/>
              <a:t>Location p2 = new Location(6,8);</a:t>
            </a:r>
          </a:p>
          <a:p>
            <a:pPr>
              <a:buNone/>
            </a:pPr>
            <a:r>
              <a:rPr lang="en-US" dirty="0" smtClean="0"/>
              <a:t>Location p3;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p3  = p2;</a:t>
            </a:r>
          </a:p>
          <a:p>
            <a:pPr>
              <a:buNone/>
            </a:pPr>
            <a:r>
              <a:rPr lang="en-US" dirty="0" smtClean="0"/>
              <a:t>p2.setX(7);</a:t>
            </a:r>
          </a:p>
          <a:p>
            <a:pPr>
              <a:buNone/>
            </a:pPr>
            <a:r>
              <a:rPr lang="en-US" dirty="0" smtClean="0"/>
              <a:t>print( p3.getX() );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p1: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990671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p2:  p3: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3447871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3447871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Location p2 = new Location(6,8);</a:t>
            </a:r>
          </a:p>
          <a:p>
            <a:pPr>
              <a:buNone/>
            </a:pPr>
            <a:r>
              <a:rPr lang="en-US" dirty="0" smtClean="0"/>
              <a:t>Location p3;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3 = new Location(p2.getX(),p2.getY());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public Class Location {</a:t>
            </a:r>
            <a:b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private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public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Location(int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xTemp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yTemp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{</a:t>
            </a:r>
          </a:p>
          <a:p>
            <a:pPr>
              <a:buNone/>
            </a:pP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xTemp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en-US" sz="2118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yTemp</a:t>
            </a: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2118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p2: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48400" y="2985195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p3: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4648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p3: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00800" y="5105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15200" y="5105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  <p:cxnSp>
        <p:nvCxnSpPr>
          <p:cNvPr id="18" name="Straight Arrow Connector 17"/>
          <p:cNvCxnSpPr>
            <a:stCxn id="11" idx="2"/>
            <a:endCxn id="15" idx="0"/>
          </p:cNvCxnSpPr>
          <p:nvPr/>
        </p:nvCxnSpPr>
        <p:spPr>
          <a:xfrm rot="5400000">
            <a:off x="5442466" y="3766066"/>
            <a:ext cx="26786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357660" y="3766066"/>
            <a:ext cx="26786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Location p2 = new Location(6,8);</a:t>
            </a:r>
          </a:p>
          <a:p>
            <a:pPr>
              <a:buNone/>
            </a:pPr>
            <a:r>
              <a:rPr lang="en-US" dirty="0" smtClean="0"/>
              <a:t>Location p3;</a:t>
            </a:r>
          </a:p>
          <a:p>
            <a:pPr>
              <a:buNone/>
            </a:pPr>
            <a:r>
              <a:rPr lang="en-US" dirty="0" smtClean="0"/>
              <a:t>p3 = new Location(p2);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public Class Location {</a:t>
            </a:r>
            <a:b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private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public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Location(int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xTemp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yTemp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{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xTemp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yTemp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}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1800" dirty="0" smtClean="0"/>
              <a:t>public </a:t>
            </a:r>
            <a:r>
              <a:rPr lang="en-US" sz="1800" dirty="0" err="1" smtClean="0"/>
              <a:t>Location(Location</a:t>
            </a:r>
            <a:r>
              <a:rPr lang="en-US" sz="1800" dirty="0" smtClean="0"/>
              <a:t> </a:t>
            </a:r>
            <a:r>
              <a:rPr lang="en-US" sz="1800" dirty="0" err="1" smtClean="0"/>
              <a:t>p</a:t>
            </a:r>
            <a:r>
              <a:rPr lang="en-US" sz="1800" dirty="0" smtClean="0"/>
              <a:t>) {</a:t>
            </a:r>
          </a:p>
          <a:p>
            <a:pPr>
              <a:buNone/>
            </a:pPr>
            <a:r>
              <a:rPr lang="en-US" sz="1800" dirty="0" smtClean="0"/>
              <a:t>			</a:t>
            </a:r>
            <a:r>
              <a:rPr lang="en-US" sz="1800" dirty="0" err="1" smtClean="0"/>
              <a:t>x</a:t>
            </a:r>
            <a:r>
              <a:rPr lang="en-US" sz="1800" dirty="0" smtClean="0"/>
              <a:t> = </a:t>
            </a:r>
            <a:r>
              <a:rPr lang="en-US" sz="1800" dirty="0" err="1" smtClean="0"/>
              <a:t>p.getX</a:t>
            </a:r>
            <a:r>
              <a:rPr lang="en-US" sz="1800" dirty="0" smtClean="0"/>
              <a:t>();	</a:t>
            </a:r>
            <a:r>
              <a:rPr lang="en-US" sz="1800" dirty="0" err="1" smtClean="0"/>
              <a:t>y</a:t>
            </a:r>
            <a:r>
              <a:rPr lang="en-US" sz="1800" dirty="0" smtClean="0"/>
              <a:t> = </a:t>
            </a:r>
            <a:r>
              <a:rPr lang="en-US" sz="1800" dirty="0" err="1" smtClean="0"/>
              <a:t>p.getY</a:t>
            </a:r>
            <a:r>
              <a:rPr lang="en-US" sz="1800" dirty="0" smtClean="0"/>
              <a:t>():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}</a:t>
            </a:r>
          </a:p>
          <a:p>
            <a:pPr>
              <a:buNone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p2: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4648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p3: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00800" y="5105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15200" y="5105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</a:t>
            </a:r>
            <a:r>
              <a:rPr lang="en-US" dirty="0" err="1" smtClean="0"/>
              <a:t>Contructor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Location p2 = new Location(6,8);</a:t>
            </a:r>
          </a:p>
          <a:p>
            <a:pPr>
              <a:buNone/>
            </a:pPr>
            <a:r>
              <a:rPr lang="en-US" dirty="0" smtClean="0"/>
              <a:t>Location p3;</a:t>
            </a:r>
          </a:p>
          <a:p>
            <a:pPr>
              <a:buNone/>
            </a:pPr>
            <a:r>
              <a:rPr lang="en-US" dirty="0" smtClean="0"/>
              <a:t>p3 = new Location(p2);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public Class Location {</a:t>
            </a:r>
            <a:b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private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public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Location(int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xTemp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yTemp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{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xTemp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yTemp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}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1800" dirty="0" smtClean="0"/>
              <a:t>public </a:t>
            </a:r>
            <a:r>
              <a:rPr lang="en-US" sz="1800" dirty="0" err="1" smtClean="0"/>
              <a:t>Location(Location</a:t>
            </a:r>
            <a:r>
              <a:rPr lang="en-US" sz="1800" dirty="0" smtClean="0"/>
              <a:t> </a:t>
            </a:r>
            <a:r>
              <a:rPr lang="en-US" sz="1800" dirty="0" err="1" smtClean="0"/>
              <a:t>p</a:t>
            </a:r>
            <a:r>
              <a:rPr lang="en-US" sz="1800" dirty="0" smtClean="0"/>
              <a:t>) {</a:t>
            </a:r>
          </a:p>
          <a:p>
            <a:pPr>
              <a:buNone/>
            </a:pPr>
            <a:r>
              <a:rPr lang="en-US" sz="1800" dirty="0" smtClean="0"/>
              <a:t>			</a:t>
            </a:r>
            <a:r>
              <a:rPr lang="en-US" sz="1800" dirty="0" err="1" smtClean="0"/>
              <a:t>x</a:t>
            </a:r>
            <a:r>
              <a:rPr lang="en-US" sz="1800" dirty="0" smtClean="0"/>
              <a:t> = </a:t>
            </a:r>
            <a:r>
              <a:rPr lang="en-US" sz="1800" dirty="0" err="1" smtClean="0"/>
              <a:t>p.getX</a:t>
            </a:r>
            <a:r>
              <a:rPr lang="en-US" sz="1800" dirty="0" smtClean="0"/>
              <a:t>();	</a:t>
            </a:r>
            <a:r>
              <a:rPr lang="en-US" sz="1800" dirty="0" err="1" smtClean="0"/>
              <a:t>y</a:t>
            </a:r>
            <a:r>
              <a:rPr lang="en-US" sz="1800" dirty="0" smtClean="0"/>
              <a:t> = </a:t>
            </a:r>
            <a:r>
              <a:rPr lang="en-US" sz="1800" dirty="0" err="1" smtClean="0"/>
              <a:t>p.getY</a:t>
            </a:r>
            <a:r>
              <a:rPr lang="en-US" sz="1800" dirty="0" smtClean="0"/>
              <a:t>():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}</a:t>
            </a:r>
          </a:p>
          <a:p>
            <a:pPr>
              <a:buNone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p2: </a:t>
            </a:r>
            <a:r>
              <a:rPr lang="en-US" b="1" dirty="0" err="1" smtClean="0">
                <a:solidFill>
                  <a:srgbClr val="800000"/>
                </a:solidFill>
              </a:rPr>
              <a:t>p</a:t>
            </a:r>
            <a:r>
              <a:rPr lang="en-US" b="1" dirty="0" smtClean="0">
                <a:solidFill>
                  <a:srgbClr val="800000"/>
                </a:solidFill>
              </a:rPr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4648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p3: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00800" y="5105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15200" y="5105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2819400" y="38100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353" dirty="0" smtClean="0"/>
              <a:t>Defining an object variable just tells the compiler the data type of the variable.</a:t>
            </a:r>
          </a:p>
          <a:p>
            <a:pPr lvl="2"/>
            <a:r>
              <a:rPr lang="en-US" sz="2353" b="1" dirty="0" smtClean="0"/>
              <a:t>Location p3;</a:t>
            </a:r>
          </a:p>
          <a:p>
            <a:pPr lvl="2"/>
            <a:r>
              <a:rPr lang="en-US" sz="2353" dirty="0" smtClean="0"/>
              <a:t>No memory is allocated.</a:t>
            </a:r>
          </a:p>
          <a:p>
            <a:r>
              <a:rPr lang="en-US" sz="2353" dirty="0" smtClean="0"/>
              <a:t>The “new” directive and the constructor actually allocate space for the object.</a:t>
            </a:r>
          </a:p>
          <a:p>
            <a:pPr lvl="2"/>
            <a:r>
              <a:rPr lang="en-US" sz="2353" b="1" dirty="0" smtClean="0"/>
              <a:t>Location p2 = new Location(5, 10);</a:t>
            </a:r>
          </a:p>
          <a:p>
            <a:r>
              <a:rPr lang="en-US" sz="2353" dirty="0" smtClean="0"/>
              <a:t>Objects are not copied by the assignment operator (=)</a:t>
            </a:r>
          </a:p>
          <a:p>
            <a:pPr lvl="2"/>
            <a:r>
              <a:rPr lang="en-US" sz="2353" b="1" dirty="0"/>
              <a:t>p</a:t>
            </a:r>
            <a:r>
              <a:rPr lang="en-US" sz="2353" b="1" dirty="0" smtClean="0"/>
              <a:t>3 = p2;</a:t>
            </a:r>
          </a:p>
          <a:p>
            <a:r>
              <a:rPr lang="en-US" sz="2353" dirty="0" smtClean="0"/>
              <a:t>The only way to copy objects is to use a constructor and explicitly copy their primitive components</a:t>
            </a:r>
          </a:p>
          <a:p>
            <a:pPr lvl="2"/>
            <a:r>
              <a:rPr lang="en-US" sz="2353" b="1" dirty="0" smtClean="0"/>
              <a:t>p3 = new Location( p2.getX(), p2.getY() );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vs. Primitive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Objects </a:t>
            </a:r>
            <a:r>
              <a:rPr lang="en-US" dirty="0" smtClean="0"/>
              <a:t>are instances of classes.</a:t>
            </a:r>
          </a:p>
          <a:p>
            <a:r>
              <a:rPr lang="en-US" dirty="0" smtClean="0"/>
              <a:t>Classes are blue-prints for creating custom data types (</a:t>
            </a:r>
            <a:r>
              <a:rPr lang="en-US" dirty="0" err="1" smtClean="0"/>
              <a:t>ClockDigit</a:t>
            </a:r>
            <a:r>
              <a:rPr lang="en-US" dirty="0" smtClean="0"/>
              <a:t>, Location, </a:t>
            </a:r>
            <a:r>
              <a:rPr lang="en-US" dirty="0" err="1" smtClean="0"/>
              <a:t>FilledRect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Thus, objects are custom data types.</a:t>
            </a:r>
          </a:p>
          <a:p>
            <a:pPr lvl="1"/>
            <a:r>
              <a:rPr lang="en-US" dirty="0" smtClean="0"/>
              <a:t>Often called user-defined types (you, the programmer, are the user of the compiler)</a:t>
            </a:r>
          </a:p>
          <a:p>
            <a:r>
              <a:rPr lang="en-US" b="1" dirty="0" smtClean="0"/>
              <a:t>Primitive Data Types </a:t>
            </a:r>
            <a:r>
              <a:rPr lang="en-US" dirty="0" smtClean="0"/>
              <a:t>are built into the compiler (not custom, not user-defined)</a:t>
            </a:r>
          </a:p>
          <a:p>
            <a:pPr lvl="1"/>
            <a:r>
              <a:rPr lang="en-US" dirty="0" smtClean="0"/>
              <a:t>Often called built-in data types</a:t>
            </a:r>
          </a:p>
          <a:p>
            <a:pPr lvl="1"/>
            <a:r>
              <a:rPr lang="en-US" dirty="0" smtClean="0"/>
              <a:t>They are 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, </a:t>
            </a:r>
            <a:r>
              <a:rPr lang="en-US" sz="2843" b="1" dirty="0">
                <a:latin typeface="Courier New"/>
                <a:cs typeface="Courier New"/>
              </a:rPr>
              <a:t>double</a:t>
            </a:r>
            <a:r>
              <a:rPr lang="en-US" dirty="0" smtClean="0"/>
              <a:t> or </a:t>
            </a:r>
            <a:r>
              <a:rPr lang="en-US" sz="2843" b="1" dirty="0">
                <a:latin typeface="Courier New"/>
                <a:cs typeface="Courier New"/>
              </a:rPr>
              <a:t>float</a:t>
            </a:r>
            <a:r>
              <a:rPr lang="en-US" dirty="0" smtClean="0"/>
              <a:t>, </a:t>
            </a:r>
            <a:r>
              <a:rPr lang="en-US" sz="2843" b="1" dirty="0">
                <a:latin typeface="Courier New"/>
                <a:cs typeface="Courier New"/>
              </a:rPr>
              <a:t>char</a:t>
            </a:r>
            <a:r>
              <a:rPr lang="en-US" dirty="0" smtClean="0"/>
              <a:t>, </a:t>
            </a:r>
            <a:r>
              <a:rPr lang="en-US" sz="2894" b="1" dirty="0" err="1">
                <a:latin typeface="Courier New"/>
                <a:cs typeface="Courier New"/>
              </a:rPr>
              <a:t>boolean</a:t>
            </a:r>
            <a:endParaRPr lang="en-US" sz="2894" b="1" dirty="0">
              <a:latin typeface="Courier New"/>
              <a:cs typeface="Courier New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Data Types are special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values are copied by the assignment operator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 = 5;</a:t>
            </a:r>
          </a:p>
          <a:p>
            <a:pPr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There are no constructors.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3200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40386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5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rot="5400000">
            <a:off x="5823466" y="3689866"/>
            <a:ext cx="468868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have any methods</a:t>
            </a:r>
          </a:p>
          <a:p>
            <a:pPr>
              <a:buNone/>
            </a:pPr>
            <a:r>
              <a:rPr lang="en-US" dirty="0" smtClean="0"/>
              <a:t>double pi;</a:t>
            </a:r>
          </a:p>
          <a:p>
            <a:pPr>
              <a:buNone/>
            </a:pPr>
            <a:r>
              <a:rPr lang="en-US" dirty="0" smtClean="0"/>
              <a:t>pi.setValue(3.14);  // WRONG!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Have operators</a:t>
            </a:r>
          </a:p>
          <a:p>
            <a:pPr>
              <a:buNone/>
            </a:pPr>
            <a:r>
              <a:rPr lang="en-US" dirty="0" smtClean="0"/>
              <a:t>double pi = 3.14</a:t>
            </a:r>
          </a:p>
          <a:p>
            <a:pPr>
              <a:buNone/>
            </a:pPr>
            <a:r>
              <a:rPr lang="en-US" dirty="0" smtClean="0"/>
              <a:t>double </a:t>
            </a:r>
            <a:r>
              <a:rPr lang="en-US" dirty="0" err="1" smtClean="0"/>
              <a:t>piSquared</a:t>
            </a:r>
            <a:r>
              <a:rPr lang="en-US" dirty="0" smtClean="0"/>
              <a:t> = pi * pi;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</a:t>
            </a:r>
            <a:r>
              <a:rPr lang="en-US" dirty="0" err="1" smtClean="0"/>
              <a:t>p</a:t>
            </a:r>
            <a:r>
              <a:rPr lang="en-US" dirty="0" smtClean="0"/>
              <a:t> = new Location(5,10);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2735997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193197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3193197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1" indent="-342900">
              <a:buNone/>
            </a:pPr>
            <a:r>
              <a:rPr lang="en-US" b="1" dirty="0" smtClean="0"/>
              <a:t>&amp;&amp; before ||</a:t>
            </a:r>
          </a:p>
          <a:p>
            <a:pPr marL="342900" lvl="1" indent="-342900">
              <a:buNone/>
            </a:pPr>
            <a:r>
              <a:rPr lang="en-US" b="1" dirty="0" smtClean="0"/>
              <a:t>Left to right</a:t>
            </a:r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2"/>
                </a:solidFill>
              </a:rPr>
              <a:t>false </a:t>
            </a:r>
            <a:r>
              <a:rPr lang="en-US" dirty="0" smtClean="0"/>
              <a:t>|| </a:t>
            </a:r>
            <a:r>
              <a:rPr lang="en-US" dirty="0" smtClean="0">
                <a:solidFill>
                  <a:srgbClr val="1F497D"/>
                </a:solidFill>
              </a:rPr>
              <a:t>false &amp;&amp; false </a:t>
            </a:r>
            <a:r>
              <a:rPr lang="en-US" dirty="0" smtClean="0"/>
              <a:t>||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true</a:t>
            </a:r>
          </a:p>
          <a:p>
            <a:pPr marL="342900" lvl="1" indent="-342900">
              <a:buNone/>
            </a:pPr>
            <a:r>
              <a:rPr lang="en-US" dirty="0">
                <a:solidFill>
                  <a:schemeClr val="accent2"/>
                </a:solidFill>
                <a:sym typeface="Wingdings"/>
              </a:rPr>
              <a:t>f</a:t>
            </a:r>
            <a:r>
              <a:rPr lang="en-US" dirty="0" smtClean="0">
                <a:solidFill>
                  <a:schemeClr val="accent2"/>
                </a:solidFill>
                <a:sym typeface="Wingdings"/>
              </a:rPr>
              <a:t>alse </a:t>
            </a:r>
            <a:r>
              <a:rPr lang="en-US" dirty="0" smtClean="0">
                <a:sym typeface="Wingdings"/>
              </a:rPr>
              <a:t>|| </a:t>
            </a:r>
            <a:r>
              <a:rPr lang="en-US" dirty="0" smtClean="0">
                <a:solidFill>
                  <a:srgbClr val="1F497D"/>
                </a:solidFill>
                <a:sym typeface="Wingdings"/>
              </a:rPr>
              <a:t>false </a:t>
            </a:r>
            <a:r>
              <a:rPr lang="en-US" dirty="0" smtClean="0">
                <a:sym typeface="Wingdings"/>
              </a:rPr>
              <a:t>|| </a:t>
            </a:r>
            <a:r>
              <a:rPr lang="en-US" dirty="0" smtClean="0">
                <a:solidFill>
                  <a:srgbClr val="4F6228"/>
                </a:solidFill>
                <a:sym typeface="Wingdings"/>
              </a:rPr>
              <a:t>true</a:t>
            </a:r>
          </a:p>
          <a:p>
            <a:pPr marL="342900" lvl="1" indent="-342900">
              <a:buNone/>
            </a:pPr>
            <a:r>
              <a:rPr lang="en-US" dirty="0">
                <a:solidFill>
                  <a:schemeClr val="accent4"/>
                </a:solidFill>
                <a:sym typeface="Wingdings"/>
              </a:rPr>
              <a:t>f</a:t>
            </a:r>
            <a:r>
              <a:rPr lang="en-US" dirty="0" smtClean="0">
                <a:solidFill>
                  <a:schemeClr val="accent4"/>
                </a:solidFill>
                <a:sym typeface="Wingdings"/>
              </a:rPr>
              <a:t>alse </a:t>
            </a:r>
            <a:r>
              <a:rPr lang="en-US" dirty="0" smtClean="0">
                <a:sym typeface="Wingdings"/>
              </a:rPr>
              <a:t>|| </a:t>
            </a:r>
            <a:r>
              <a:rPr lang="en-US" dirty="0" smtClean="0">
                <a:solidFill>
                  <a:srgbClr val="4F6228"/>
                </a:solidFill>
                <a:sym typeface="Wingdings"/>
              </a:rPr>
              <a:t>true</a:t>
            </a:r>
          </a:p>
          <a:p>
            <a:pPr marL="342900" lvl="1" indent="-342900">
              <a:buNone/>
            </a:pPr>
            <a:r>
              <a:rPr lang="en-US" dirty="0" smtClean="0">
                <a:solidFill>
                  <a:srgbClr val="4F6228"/>
                </a:solidFill>
                <a:sym typeface="Wingdings"/>
              </a:rPr>
              <a:t>true</a:t>
            </a:r>
            <a:endParaRPr lang="en-US" dirty="0" smtClean="0">
              <a:solidFill>
                <a:srgbClr val="4F6228"/>
              </a:solidFill>
              <a:sym typeface="Wingdings"/>
            </a:endParaRPr>
          </a:p>
          <a:p>
            <a:pPr marL="342900" lvl="1" indent="-342900">
              <a:buNone/>
            </a:pPr>
            <a:endParaRPr lang="en-US" b="1" dirty="0" smtClean="0">
              <a:solidFill>
                <a:srgbClr val="4F6228"/>
              </a:solidFill>
              <a:sym typeface="Wingdings"/>
            </a:endParaRPr>
          </a:p>
          <a:p>
            <a:pPr>
              <a:buNone/>
            </a:pPr>
            <a:r>
              <a:rPr lang="en-US" b="1" dirty="0" smtClean="0"/>
              <a:t>() brackets are done first</a:t>
            </a:r>
          </a:p>
          <a:p>
            <a:pPr>
              <a:buNone/>
            </a:pPr>
            <a:endParaRPr lang="en-US" b="1" dirty="0" smtClean="0"/>
          </a:p>
          <a:p>
            <a:pPr marL="342900" lvl="1" indent="-342900">
              <a:buNone/>
            </a:pP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</a:rPr>
              <a:t>false </a:t>
            </a:r>
            <a:r>
              <a:rPr lang="en-US" dirty="0" smtClean="0">
                <a:solidFill>
                  <a:srgbClr val="000000"/>
                </a:solidFill>
              </a:rPr>
              <a:t>|| </a:t>
            </a:r>
            <a:r>
              <a:rPr lang="en-US" dirty="0" smtClean="0">
                <a:solidFill>
                  <a:schemeClr val="tx2"/>
                </a:solidFill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) &amp;&amp; (</a:t>
            </a:r>
            <a:r>
              <a:rPr lang="en-US" dirty="0" smtClean="0">
                <a:solidFill>
                  <a:srgbClr val="1F497D"/>
                </a:solidFill>
              </a:rPr>
              <a:t>false </a:t>
            </a:r>
            <a:r>
              <a:rPr lang="en-US" dirty="0" smtClean="0">
                <a:solidFill>
                  <a:srgbClr val="000000"/>
                </a:solidFill>
              </a:rPr>
              <a:t>||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marL="342900" lvl="1" indent="-342900">
              <a:buNone/>
            </a:pP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smtClean="0">
                <a:solidFill>
                  <a:schemeClr val="accent4"/>
                </a:solidFill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) &amp;&amp; (</a:t>
            </a:r>
            <a:r>
              <a:rPr lang="en-US" dirty="0" smtClean="0">
                <a:solidFill>
                  <a:schemeClr val="accent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marL="342900" lvl="1" indent="-342900">
              <a:buNone/>
            </a:pPr>
            <a:r>
              <a:rPr lang="en-US" dirty="0" smtClean="0">
                <a:solidFill>
                  <a:schemeClr val="accent4"/>
                </a:solidFill>
              </a:rPr>
              <a:t>false</a:t>
            </a:r>
            <a:endParaRPr lang="en-US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++, --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*, / , 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+, -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Example </a:t>
            </a:r>
          </a:p>
          <a:p>
            <a:pPr marL="514350" indent="-514350">
              <a:buNone/>
            </a:pPr>
            <a:r>
              <a:rPr lang="en-US" dirty="0" smtClean="0"/>
              <a:t>1 + 2*4 – 3++</a:t>
            </a:r>
          </a:p>
          <a:p>
            <a:pPr marL="514350" indent="-514350">
              <a:buNone/>
            </a:pPr>
            <a:r>
              <a:rPr lang="en-US" dirty="0" smtClean="0"/>
              <a:t>1 + 2*4 – 4</a:t>
            </a:r>
          </a:p>
          <a:p>
            <a:pPr marL="514350" indent="-514350">
              <a:buNone/>
            </a:pPr>
            <a:r>
              <a:rPr lang="en-US" dirty="0" smtClean="0"/>
              <a:t>1 + 8 – 4</a:t>
            </a:r>
          </a:p>
          <a:p>
            <a:pPr marL="514350" indent="-514350">
              <a:buNone/>
            </a:pPr>
            <a:r>
              <a:rPr lang="en-US" dirty="0" smtClean="0"/>
              <a:t>9 – 4</a:t>
            </a:r>
          </a:p>
          <a:p>
            <a:pPr marL="514350" indent="-514350">
              <a:buNone/>
            </a:pPr>
            <a:r>
              <a:rPr lang="en-US" dirty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++, --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*, / , 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+, -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Example </a:t>
            </a:r>
          </a:p>
          <a:p>
            <a:pPr marL="514350" indent="-514350">
              <a:buNone/>
            </a:pPr>
            <a:r>
              <a:rPr lang="en-US" dirty="0" smtClean="0"/>
              <a:t>(1 + 2)*(4 – 3++)</a:t>
            </a:r>
          </a:p>
          <a:p>
            <a:pPr marL="514350" indent="-514350">
              <a:buNone/>
            </a:pPr>
            <a:r>
              <a:rPr lang="en-US" dirty="0" smtClean="0"/>
              <a:t>3*(4 – 4)</a:t>
            </a:r>
          </a:p>
          <a:p>
            <a:pPr marL="514350" indent="-514350">
              <a:buNone/>
            </a:pPr>
            <a:r>
              <a:rPr lang="en-US" dirty="0" smtClean="0"/>
              <a:t>3*0</a:t>
            </a:r>
          </a:p>
          <a:p>
            <a:pPr marL="514350" indent="-514350">
              <a:buNone/>
            </a:pPr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Math: ++</a:t>
            </a:r>
          </a:p>
          <a:p>
            <a:pPr marL="514350" indent="-514350">
              <a:buAutoNum type="arabicPeriod"/>
            </a:pPr>
            <a:r>
              <a:rPr lang="en-US" dirty="0" smtClean="0"/>
              <a:t>Math: *,/,%</a:t>
            </a:r>
          </a:p>
          <a:p>
            <a:pPr marL="514350" indent="-514350">
              <a:buAutoNum type="arabicPeriod"/>
            </a:pPr>
            <a:r>
              <a:rPr lang="en-US" dirty="0" smtClean="0"/>
              <a:t>Math; +, -</a:t>
            </a:r>
          </a:p>
          <a:p>
            <a:pPr marL="514350" indent="-514350">
              <a:buAutoNum type="arabicPeriod"/>
            </a:pPr>
            <a:r>
              <a:rPr lang="en-US" dirty="0" smtClean="0"/>
              <a:t>&lt;, &gt;, &lt;=, &gt;=, !=, ==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&amp;&amp;, ||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(3 &gt; 0 &amp;&amp; 1 == 2 -1 )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Location </a:t>
            </a:r>
            <a:r>
              <a:rPr lang="en-US" dirty="0" err="1" smtClean="0"/>
              <a:t>p</a:t>
            </a:r>
            <a:r>
              <a:rPr lang="en-US" dirty="0" smtClean="0"/>
              <a:t> = new Location(5,10);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public Class Location {</a:t>
            </a:r>
            <a:br>
              <a:rPr lang="en-US" dirty="0" smtClean="0"/>
            </a:br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public </a:t>
            </a:r>
            <a:r>
              <a:rPr lang="en-US" dirty="0" err="1" smtClean="0"/>
              <a:t>Location(int</a:t>
            </a:r>
            <a:r>
              <a:rPr lang="en-US" dirty="0" smtClean="0"/>
              <a:t> </a:t>
            </a:r>
            <a:r>
              <a:rPr lang="en-US" dirty="0" err="1" smtClean="0"/>
              <a:t>xTemp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yTemp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xTemp</a:t>
            </a:r>
            <a:r>
              <a:rPr lang="en-US" dirty="0" smtClean="0"/>
              <a:t>; </a:t>
            </a: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yTemp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22098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26670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26670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</a:t>
            </a:r>
            <a:r>
              <a:rPr lang="en-US" dirty="0" err="1" smtClean="0"/>
              <a:t>p</a:t>
            </a:r>
            <a:r>
              <a:rPr lang="en-US" dirty="0" smtClean="0"/>
              <a:t> = new Location(5,10);</a:t>
            </a:r>
          </a:p>
          <a:p>
            <a:pPr>
              <a:buNone/>
            </a:pPr>
            <a:r>
              <a:rPr lang="en-US" dirty="0" smtClean="0"/>
              <a:t>p.setX(6);</a:t>
            </a:r>
          </a:p>
          <a:p>
            <a:pPr>
              <a:buNone/>
            </a:pPr>
            <a:r>
              <a:rPr lang="en-US" dirty="0" smtClean="0"/>
              <a:t>p.setY(9);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4925834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5383034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5383034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</a:t>
            </a:r>
            <a:r>
              <a:rPr lang="en-US" dirty="0" err="1" smtClean="0"/>
              <a:t>p</a:t>
            </a:r>
            <a:r>
              <a:rPr lang="en-US" dirty="0" smtClean="0"/>
              <a:t> = new Location(5,10);</a:t>
            </a:r>
          </a:p>
          <a:p>
            <a:pPr>
              <a:buNone/>
            </a:pPr>
            <a:r>
              <a:rPr lang="en-US" dirty="0" smtClean="0"/>
              <a:t>p.setX(6);</a:t>
            </a:r>
          </a:p>
          <a:p>
            <a:pPr>
              <a:buNone/>
            </a:pPr>
            <a:r>
              <a:rPr lang="en-US" dirty="0" smtClean="0"/>
              <a:t>p.setY(9)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public void </a:t>
            </a:r>
            <a:r>
              <a:rPr lang="en-US" dirty="0" err="1" smtClean="0"/>
              <a:t>setX(int</a:t>
            </a:r>
            <a:r>
              <a:rPr lang="en-US" dirty="0" smtClean="0"/>
              <a:t> </a:t>
            </a:r>
            <a:r>
              <a:rPr lang="en-US" dirty="0" err="1" smtClean="0"/>
              <a:t>xTemp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xTemp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/>
              <a:t>}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4925834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5383034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5383034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</a:t>
            </a:r>
            <a:r>
              <a:rPr lang="en-US" dirty="0" err="1" smtClean="0"/>
              <a:t>p</a:t>
            </a:r>
            <a:r>
              <a:rPr lang="en-US" dirty="0" smtClean="0"/>
              <a:t> = new Location(5,10);</a:t>
            </a:r>
          </a:p>
          <a:p>
            <a:pPr>
              <a:buNone/>
            </a:pPr>
            <a:r>
              <a:rPr lang="en-US" dirty="0" smtClean="0"/>
              <a:t>p.setX(6);</a:t>
            </a:r>
          </a:p>
          <a:p>
            <a:pPr>
              <a:buNone/>
            </a:pPr>
            <a:r>
              <a:rPr lang="en-US" dirty="0" smtClean="0"/>
              <a:t>p.setY(9);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myX</a:t>
            </a:r>
            <a:r>
              <a:rPr lang="en-US" dirty="0" smtClean="0"/>
              <a:t> = </a:t>
            </a:r>
            <a:r>
              <a:rPr lang="en-US" dirty="0" err="1" smtClean="0"/>
              <a:t>p.getX</a:t>
            </a:r>
            <a:r>
              <a:rPr lang="en-US" dirty="0" smtClean="0"/>
              <a:t>();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3124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36576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36576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876800"/>
            <a:ext cx="13716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myX</a:t>
            </a:r>
            <a:r>
              <a:rPr lang="en-US" dirty="0" smtClean="0"/>
              <a:t>: 6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362200" y="3886200"/>
            <a:ext cx="44958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myX</a:t>
            </a:r>
            <a:r>
              <a:rPr lang="en-US" dirty="0" smtClean="0"/>
              <a:t> = </a:t>
            </a:r>
            <a:r>
              <a:rPr lang="en-US" dirty="0" err="1" smtClean="0"/>
              <a:t>p.getX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getX</a:t>
            </a:r>
            <a:r>
              <a:rPr lang="en-US" dirty="0" smtClean="0"/>
              <a:t>() {</a:t>
            </a:r>
          </a:p>
          <a:p>
            <a:pPr>
              <a:buNone/>
            </a:pPr>
            <a:r>
              <a:rPr lang="en-US" dirty="0" smtClean="0"/>
              <a:t>	return </a:t>
            </a:r>
            <a:r>
              <a:rPr lang="en-US" dirty="0" err="1" smtClean="0"/>
              <a:t>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00800" y="3124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36576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36576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876800"/>
            <a:ext cx="13716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myX</a:t>
            </a:r>
            <a:r>
              <a:rPr lang="en-US" dirty="0" smtClean="0"/>
              <a:t>: 6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362200" y="3886200"/>
            <a:ext cx="44958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p1 = new Location(5,10);</a:t>
            </a:r>
          </a:p>
          <a:p>
            <a:pPr>
              <a:buNone/>
            </a:pPr>
            <a:r>
              <a:rPr lang="en-US" dirty="0" smtClean="0"/>
              <a:t>Location p2 = new Location(6,8);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p1: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990671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p2: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3447871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3447871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Location p1 = new Location(5,10);</a:t>
            </a:r>
          </a:p>
          <a:p>
            <a:pPr>
              <a:buNone/>
            </a:pPr>
            <a:r>
              <a:rPr lang="en-US" dirty="0" smtClean="0"/>
              <a:t>Location p2 = new Location(6,8);</a:t>
            </a:r>
          </a:p>
          <a:p>
            <a:pPr>
              <a:buNone/>
            </a:pPr>
            <a:r>
              <a:rPr lang="en-US" dirty="0" smtClean="0"/>
              <a:t>Location p3;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600200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p1: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057400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057400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10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990671"/>
            <a:ext cx="21336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p2: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3447871"/>
            <a:ext cx="7620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x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3447871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dirty="0" smtClean="0"/>
              <a:t>: 8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4556502"/>
            <a:ext cx="91440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p3: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1225</Words>
  <Application>Microsoft Macintosh PowerPoint</Application>
  <PresentationFormat>On-screen Show (4:3)</PresentationFormat>
  <Paragraphs>320</Paragraphs>
  <Slides>23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Making your own classes</vt:lpstr>
      <vt:lpstr>Constructor</vt:lpstr>
      <vt:lpstr>Constructor</vt:lpstr>
      <vt:lpstr>Mutators</vt:lpstr>
      <vt:lpstr>Mutators</vt:lpstr>
      <vt:lpstr>Accessors</vt:lpstr>
      <vt:lpstr>Accessors</vt:lpstr>
      <vt:lpstr>Copying Objects</vt:lpstr>
      <vt:lpstr>Copying Objects</vt:lpstr>
      <vt:lpstr>Copying Objects</vt:lpstr>
      <vt:lpstr>Copying Objects</vt:lpstr>
      <vt:lpstr>Copying Objects</vt:lpstr>
      <vt:lpstr>Copying Objects</vt:lpstr>
      <vt:lpstr>Copy Constructor</vt:lpstr>
      <vt:lpstr>Copy Contructor</vt:lpstr>
      <vt:lpstr>Key Principles</vt:lpstr>
      <vt:lpstr>Objects vs. Primitive Data Types</vt:lpstr>
      <vt:lpstr>Primitive Data Types are special</vt:lpstr>
      <vt:lpstr>Primitive Data Types</vt:lpstr>
      <vt:lpstr>Operator Precedence</vt:lpstr>
      <vt:lpstr>Operator Precedence</vt:lpstr>
      <vt:lpstr>Operator Precedence</vt:lpstr>
      <vt:lpstr>Operator Precedence</vt:lpstr>
    </vt:vector>
  </TitlesOfParts>
  <Company>Siena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Breimer</dc:creator>
  <cp:lastModifiedBy>Eric Breimer</cp:lastModifiedBy>
  <cp:revision>16</cp:revision>
  <dcterms:created xsi:type="dcterms:W3CDTF">2011-10-05T12:56:08Z</dcterms:created>
  <dcterms:modified xsi:type="dcterms:W3CDTF">2011-10-05T16:44:04Z</dcterms:modified>
</cp:coreProperties>
</file>