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33" d="100"/>
          <a:sy n="133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6113" y="1447800"/>
            <a:ext cx="7851775" cy="3200400"/>
          </a:xfrm>
          <a:prstGeom prst="rect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537447"/>
            <a:ext cx="7826281" cy="1627093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86061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  <a:defRPr sz="18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2582-9FC8-4B1B-8456-B27CC842DEE2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856" y="1600200"/>
            <a:ext cx="3931920" cy="56673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792" y="457200"/>
            <a:ext cx="3474720" cy="510235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2856" y="2240280"/>
            <a:ext cx="3931920" cy="210312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8577263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4745038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Media Placeholder 11"/>
          <p:cNvSpPr>
            <a:spLocks noGrp="1"/>
          </p:cNvSpPr>
          <p:nvPr>
            <p:ph type="media" sz="quarter" idx="14"/>
          </p:nvPr>
        </p:nvSpPr>
        <p:spPr>
          <a:xfrm>
            <a:off x="282575" y="458788"/>
            <a:ext cx="8577263" cy="3849624"/>
          </a:xfrm>
          <a:noFill/>
          <a:ln w="44450">
            <a:solidFill>
              <a:schemeClr val="bg1"/>
            </a:solidFill>
            <a:miter lim="800000"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media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8788"/>
            <a:ext cx="1447800" cy="5792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458788"/>
            <a:ext cx="6521450" cy="5792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Freeform 1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371725" y="381000"/>
            <a:ext cx="4400550" cy="3048000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350" y="4146363"/>
            <a:ext cx="7856538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0" y="5620871"/>
            <a:ext cx="7856538" cy="614081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17059"/>
            <a:ext cx="7772400" cy="1655064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62979"/>
            <a:ext cx="7772400" cy="1500187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501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Freeform 1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0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601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Freeform 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Freeform 11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Freeform 12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0" y="802910"/>
            <a:ext cx="3474720" cy="116205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10" y="449705"/>
            <a:ext cx="3931920" cy="57813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340" y="2057399"/>
            <a:ext cx="3474720" cy="37338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565" y="1600200"/>
            <a:ext cx="7878788" cy="463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574C10A1-9B4D-0D44-BF3A-7AD38A182607}" type="datetimeFigureOut">
              <a:rPr lang="en-US" smtClean="0"/>
              <a:t>9/9/11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416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890B68A1-EE75-4941-824C-7C6120EA09C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be reading Chapters 1 and 2</a:t>
            </a:r>
          </a:p>
          <a:p>
            <a:r>
              <a:rPr lang="en-US" dirty="0" smtClean="0"/>
              <a:t>Submit your Word Doc (it’ll be late, but won’t be a zero)</a:t>
            </a:r>
          </a:p>
          <a:p>
            <a:r>
              <a:rPr lang="en-US" dirty="0" smtClean="0"/>
              <a:t>New homework is due Monday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of compilation process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436673"/>
            <a:ext cx="137160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Source Code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.java file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2436673"/>
            <a:ext cx="1524000" cy="1754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Java Compiler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(translates source code</a:t>
            </a:r>
            <a:br>
              <a:rPr lang="en-US" dirty="0" smtClean="0"/>
            </a:br>
            <a:r>
              <a:rPr lang="en-US" dirty="0" smtClean="0"/>
              <a:t> to byte code)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2436673"/>
            <a:ext cx="2209800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Compiled Byte Code</a:t>
            </a:r>
          </a:p>
          <a:p>
            <a:r>
              <a:rPr lang="en-US" dirty="0" smtClean="0"/>
              <a:t>.class file</a:t>
            </a:r>
          </a:p>
          <a:p>
            <a:r>
              <a:rPr lang="en-US" dirty="0" smtClean="0"/>
              <a:t>.jar file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436673"/>
            <a:ext cx="16764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Java Virtual </a:t>
            </a:r>
            <a:r>
              <a:rPr lang="en-US" dirty="0" smtClean="0"/>
              <a:t>Machine</a:t>
            </a:r>
          </a:p>
          <a:p>
            <a:r>
              <a:rPr lang="en-US" dirty="0" smtClean="0"/>
              <a:t>(runs compiled code)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29400" y="4572000"/>
            <a:ext cx="2057400" cy="175432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Executable Program</a:t>
            </a:r>
          </a:p>
          <a:p>
            <a:r>
              <a:rPr lang="en-US" dirty="0" smtClean="0"/>
              <a:t>Graphical programs run in a new window (Window Controller)</a:t>
            </a:r>
          </a:p>
          <a:p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057400" y="2761428"/>
            <a:ext cx="381000" cy="1587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962400" y="2761427"/>
            <a:ext cx="381000" cy="158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553200" y="2758251"/>
            <a:ext cx="381000" cy="158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306092" y="4104898"/>
            <a:ext cx="934207" cy="158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2025511"/>
            <a:ext cx="8229600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BlueJ</a:t>
            </a:r>
            <a:r>
              <a:rPr lang="en-US" dirty="0" smtClean="0">
                <a:solidFill>
                  <a:schemeClr val="tx1"/>
                </a:solidFill>
              </a:rPr>
              <a:t> Integrated Development Environment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compilation details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languages do not need to be compiled</a:t>
            </a:r>
          </a:p>
          <a:p>
            <a:pPr lvl="1"/>
            <a:r>
              <a:rPr lang="en-US" dirty="0" smtClean="0"/>
              <a:t>PHP code is interpreted on the fly </a:t>
            </a:r>
            <a:r>
              <a:rPr lang="en-US" dirty="0" err="1" smtClean="0"/>
              <a:t>bya</a:t>
            </a:r>
            <a:r>
              <a:rPr lang="en-US" dirty="0" smtClean="0"/>
              <a:t> server</a:t>
            </a:r>
          </a:p>
          <a:p>
            <a:r>
              <a:rPr lang="en-US" dirty="0" smtClean="0"/>
              <a:t>Most languages are compiled directly into binary code for a platform (PC, Mac, Unix)</a:t>
            </a:r>
          </a:p>
          <a:p>
            <a:pPr lvl="1"/>
            <a:r>
              <a:rPr lang="en-US" dirty="0" smtClean="0"/>
              <a:t>For example, C++ is often compiled into a PC .exe file; won’t run on a Mac or Unix computer.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ObjectDraw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library of pre-compiled code that lets you draw objects</a:t>
            </a:r>
          </a:p>
          <a:p>
            <a:r>
              <a:rPr lang="en-US" dirty="0" smtClean="0"/>
              <a:t>It includes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Objects that can be drawn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Window Controller that can detect event and allow you to interact with the objects via the mouse.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 and AWT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ObjectDraw</a:t>
            </a:r>
            <a:r>
              <a:rPr lang="en-US" b="1" dirty="0" smtClean="0"/>
              <a:t> </a:t>
            </a:r>
            <a:r>
              <a:rPr lang="en-US" dirty="0" smtClean="0"/>
              <a:t>is a very simple library of “</a:t>
            </a:r>
            <a:r>
              <a:rPr lang="en-US" i="1" dirty="0" smtClean="0"/>
              <a:t>classes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Java provides other libraries (Swing and AWT) that are more powerful than </a:t>
            </a:r>
            <a:r>
              <a:rPr lang="en-US" dirty="0" err="1" smtClean="0"/>
              <a:t>ObjectDraw</a:t>
            </a:r>
            <a:endParaRPr lang="en-US" dirty="0" smtClean="0"/>
          </a:p>
          <a:p>
            <a:pPr lvl="1"/>
            <a:r>
              <a:rPr lang="en-US" dirty="0" smtClean="0"/>
              <a:t>We use </a:t>
            </a:r>
            <a:r>
              <a:rPr lang="en-US" dirty="0" err="1" smtClean="0"/>
              <a:t>ObjectDraw</a:t>
            </a:r>
            <a:r>
              <a:rPr lang="en-US" dirty="0" smtClean="0"/>
              <a:t> because it is simple and easier to understand</a:t>
            </a:r>
          </a:p>
          <a:p>
            <a:pPr lvl="1"/>
            <a:r>
              <a:rPr lang="en-US" dirty="0" smtClean="0"/>
              <a:t>Once you learn </a:t>
            </a:r>
            <a:r>
              <a:rPr lang="en-US" dirty="0" err="1" smtClean="0"/>
              <a:t>ObjectDraw</a:t>
            </a:r>
            <a:r>
              <a:rPr lang="en-US" dirty="0" smtClean="0"/>
              <a:t> learning other libraries is easier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 err="1" smtClean="0"/>
              <a:t>ObjectDraw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I know what I can do and how I can do it.</a:t>
            </a:r>
          </a:p>
          <a:p>
            <a:r>
              <a:rPr lang="en-US" dirty="0" smtClean="0"/>
              <a:t>The book shows you how to do lots</a:t>
            </a:r>
          </a:p>
          <a:p>
            <a:r>
              <a:rPr lang="en-US" dirty="0" smtClean="0"/>
              <a:t>Google “</a:t>
            </a:r>
            <a:r>
              <a:rPr lang="en-US" dirty="0" err="1" smtClean="0"/>
              <a:t>ObjectDraw</a:t>
            </a:r>
            <a:r>
              <a:rPr lang="en-US" dirty="0" smtClean="0"/>
              <a:t> Documentation” and you’ll get the </a:t>
            </a:r>
            <a:r>
              <a:rPr lang="en-US" smtClean="0"/>
              <a:t>official documentation.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hibit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Exhibit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Exhibi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10000"/>
                <a:lumMod val="70000"/>
              </a:schemeClr>
            </a:gs>
            <a:gs pos="50000">
              <a:schemeClr val="phClr">
                <a:tint val="80000"/>
                <a:satMod val="135000"/>
              </a:schemeClr>
            </a:gs>
            <a:gs pos="100000">
              <a:schemeClr val="phClr">
                <a:tint val="3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10000"/>
                <a:lumMod val="70000"/>
              </a:schemeClr>
            </a:gs>
            <a:gs pos="65000">
              <a:schemeClr val="phClr">
                <a:shade val="90000"/>
                <a:satMod val="200000"/>
                <a:lumMod val="110000"/>
              </a:schemeClr>
            </a:gs>
            <a:gs pos="100000">
              <a:schemeClr val="phClr"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</a:fillStyleLst>
      <a:lnStyleLst>
        <a:ln w="31750" cap="flat" cmpd="sng" algn="ctr">
          <a:solidFill>
            <a:schemeClr val="phClr"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alpha val="95000"/>
            </a:schemeClr>
          </a:solidFill>
          <a:prstDash val="solid"/>
        </a:ln>
        <a:ln w="50800" cap="flat" cmpd="sng" algn="ctr">
          <a:solidFill>
            <a:schemeClr val="phClr">
              <a:alpha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5000" endPos="15000" dist="50800" dir="5400000" sy="-100000" rotWithShape="0"/>
          </a:effectLst>
        </a:effectStyle>
        <a:effectStyle>
          <a:effectLst>
            <a:innerShdw blurRad="76200" dist="25400" dir="5400000">
              <a:srgbClr val="FFFFFF">
                <a:alpha val="50000"/>
              </a:srgbClr>
            </a:innerShdw>
            <a:outerShdw blurRad="254000" dist="254000" dir="5400000" sx="90000" sy="-30000" rotWithShape="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  <a:lumMod val="30000"/>
              </a:schemeClr>
              <a:schemeClr val="phClr">
                <a:tint val="70000"/>
                <a:satMod val="500000"/>
                <a:lumMod val="5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Exhibit.thmx</Template>
  <TotalTime>28</TotalTime>
  <Words>276</Words>
  <Application>Microsoft Macintosh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Exhibit</vt:lpstr>
      <vt:lpstr>Announcements</vt:lpstr>
      <vt:lpstr>Recap of compilation process</vt:lpstr>
      <vt:lpstr>Other compilation details</vt:lpstr>
      <vt:lpstr>ObjectDraw</vt:lpstr>
      <vt:lpstr>Swing and AWT</vt:lpstr>
      <vt:lpstr>Learning ObjectDraw</vt:lpstr>
    </vt:vector>
  </TitlesOfParts>
  <Company>Siena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Eric Breimer</dc:creator>
  <cp:lastModifiedBy>Eric Breimer</cp:lastModifiedBy>
  <cp:revision>4</cp:revision>
  <dcterms:created xsi:type="dcterms:W3CDTF">2011-09-09T13:48:13Z</dcterms:created>
  <dcterms:modified xsi:type="dcterms:W3CDTF">2011-09-09T14:16:55Z</dcterms:modified>
</cp:coreProperties>
</file>