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5" r:id="rId9"/>
    <p:sldId id="266" r:id="rId10"/>
    <p:sldId id="267" r:id="rId11"/>
    <p:sldId id="268" r:id="rId12"/>
    <p:sldId id="276" r:id="rId13"/>
    <p:sldId id="27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80" r:id="rId23"/>
    <p:sldId id="283" r:id="rId24"/>
    <p:sldId id="284" r:id="rId25"/>
    <p:sldId id="285" r:id="rId26"/>
    <p:sldId id="286" r:id="rId27"/>
    <p:sldId id="282" r:id="rId28"/>
    <p:sldId id="279" r:id="rId29"/>
    <p:sldId id="281" r:id="rId30"/>
    <p:sldId id="287" r:id="rId31"/>
    <p:sldId id="288" r:id="rId32"/>
    <p:sldId id="289" r:id="rId33"/>
    <p:sldId id="290" r:id="rId34"/>
    <p:sldId id="291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C259B85-A2B4-5D4E-BCF6-4944C203335D}">
          <p14:sldIdLst>
            <p14:sldId id="256"/>
            <p14:sldId id="257"/>
            <p14:sldId id="258"/>
            <p14:sldId id="259"/>
            <p14:sldId id="263"/>
            <p14:sldId id="260"/>
            <p14:sldId id="264"/>
            <p14:sldId id="265"/>
            <p14:sldId id="266"/>
            <p14:sldId id="267"/>
            <p14:sldId id="268"/>
            <p14:sldId id="276"/>
            <p14:sldId id="277"/>
            <p14:sldId id="269"/>
            <p14:sldId id="270"/>
            <p14:sldId id="271"/>
            <p14:sldId id="272"/>
            <p14:sldId id="273"/>
            <p14:sldId id="274"/>
            <p14:sldId id="275"/>
            <p14:sldId id="278"/>
            <p14:sldId id="280"/>
            <p14:sldId id="283"/>
            <p14:sldId id="284"/>
            <p14:sldId id="285"/>
            <p14:sldId id="286"/>
            <p14:sldId id="282"/>
            <p14:sldId id="279"/>
            <p14:sldId id="281"/>
            <p14:sldId id="287"/>
            <p14:sldId id="288"/>
            <p14:sldId id="289"/>
            <p14:sldId id="290"/>
            <p14:sldId id="29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8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C605F-62A6-704A-8A67-A5790A0CE1D3}" type="datetimeFigureOut">
              <a:rPr lang="en-US" smtClean="0"/>
              <a:t>4/1/15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F82DF-9E27-2649-8CF9-BC6DE3536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26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F82DF-9E27-2649-8CF9-BC6DE3536A3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77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F82DF-9E27-2649-8CF9-BC6DE3536A3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5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F82DF-9E27-2649-8CF9-BC6DE3536A3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08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F82DF-9E27-2649-8CF9-BC6DE3536A3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79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F82DF-9E27-2649-8CF9-BC6DE3536A3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630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F82DF-9E27-2649-8CF9-BC6DE3536A3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4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F82DF-9E27-2649-8CF9-BC6DE3536A3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411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Embos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012" y="1904999"/>
            <a:ext cx="6938963" cy="1582271"/>
          </a:xfrm>
        </p:spPr>
        <p:txBody>
          <a:bodyPr anchor="b" anchorCtr="0"/>
          <a:lstStyle>
            <a:lvl1pPr>
              <a:lnSpc>
                <a:spcPct val="95000"/>
              </a:lnSpc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013" y="3487271"/>
            <a:ext cx="6938961" cy="1143000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07741" y="5715000"/>
            <a:ext cx="2133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2659" y="5715000"/>
            <a:ext cx="2895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5715000"/>
            <a:ext cx="4572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coverAccentBotto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4686766"/>
            <a:ext cx="7315200" cy="400705"/>
          </a:xfrm>
          <a:prstGeom prst="rect">
            <a:avLst/>
          </a:prstGeom>
        </p:spPr>
      </p:pic>
      <p:pic>
        <p:nvPicPr>
          <p:cNvPr id="10" name="Picture 9" descr="coverAccentTop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1619136"/>
            <a:ext cx="7315200" cy="39138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754083" y="673398"/>
            <a:ext cx="742950" cy="361950"/>
          </a:xfrm>
          <a:prstGeom prst="rect">
            <a:avLst/>
          </a:prstGeom>
          <a:noFill/>
        </p:spPr>
      </p:pic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4754083" y="5636584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4169" y="5636584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4169" y="673398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3429000" cy="137160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81121" y="914400"/>
            <a:ext cx="3108960" cy="4815841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667001"/>
            <a:ext cx="3429000" cy="2895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500"/>
              </a:spcBef>
              <a:buNone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4/1/15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caption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2326341"/>
            <a:ext cx="3429000" cy="24030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752600" y="565897"/>
            <a:ext cx="742950" cy="361950"/>
          </a:xfrm>
          <a:prstGeom prst="rect">
            <a:avLst/>
          </a:prstGeom>
          <a:noFill/>
        </p:spPr>
      </p:pic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752600" y="4128247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8450" y="4128247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8450" y="565897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" y="4406153"/>
            <a:ext cx="6583680" cy="78441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0" y="780826"/>
            <a:ext cx="45720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5446059"/>
            <a:ext cx="7543800" cy="609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4/1/15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6146" name="Picture 2" descr="captionLong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90650" y="5204012"/>
            <a:ext cx="6362700" cy="2476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993402" y="4128247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07649" y="4128247"/>
            <a:ext cx="742950" cy="361950"/>
          </a:xfrm>
          <a:prstGeom prst="rect">
            <a:avLst/>
          </a:prstGeom>
          <a:noFill/>
        </p:spPr>
      </p:pic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93402" y="565897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07649" y="565897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" y="4406153"/>
            <a:ext cx="6583680" cy="78441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780826"/>
            <a:ext cx="27432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5446059"/>
            <a:ext cx="7543800" cy="609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4/1/15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6146" name="Picture 2" descr="captionLong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90650" y="5204012"/>
            <a:ext cx="6362700" cy="247650"/>
          </a:xfrm>
          <a:prstGeom prst="rect">
            <a:avLst/>
          </a:prstGeom>
          <a:noFill/>
        </p:spPr>
      </p:pic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4912659" y="780826"/>
            <a:ext cx="27432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084294"/>
            <a:ext cx="7543800" cy="3639670"/>
          </a:xfrm>
        </p:spPr>
        <p:txBody>
          <a:bodyPr vert="eaVert"/>
          <a:lstStyle>
            <a:lvl5pPr>
              <a:defRPr/>
            </a:lvl5pPr>
            <a:lvl6pPr marL="2286000">
              <a:defRPr/>
            </a:lvl6pPr>
            <a:lvl7pPr marL="2286000">
              <a:defRPr/>
            </a:lvl7pPr>
            <a:lvl8pPr marL="2286000">
              <a:defRPr/>
            </a:lvl8pPr>
            <a:lvl9pPr marL="228600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922048"/>
            <a:ext cx="1676400" cy="4814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922048"/>
            <a:ext cx="5638800" cy="481488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5122" name="Picture 2" descr="verticalAccen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6225" y="860612"/>
            <a:ext cx="247364" cy="493776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/>
            </a:lvl1pPr>
            <a:lvl2pPr>
              <a:defRPr sz="36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Embos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519" y="4038600"/>
            <a:ext cx="6938963" cy="1174376"/>
          </a:xfrm>
        </p:spPr>
        <p:txBody>
          <a:bodyPr anchor="b" anchorCtr="0">
            <a:noAutofit/>
          </a:bodyPr>
          <a:lstStyle>
            <a:lvl1pPr>
              <a:lnSpc>
                <a:spcPct val="95000"/>
              </a:lnSpc>
              <a:defRPr sz="5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2520" y="5212977"/>
            <a:ext cx="6938961" cy="775447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07741" y="6214969"/>
            <a:ext cx="2133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2659" y="6214969"/>
            <a:ext cx="2895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214969"/>
            <a:ext cx="4572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coverAccentBotto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915801"/>
            <a:ext cx="7315200" cy="400705"/>
          </a:xfrm>
          <a:prstGeom prst="rect">
            <a:avLst/>
          </a:prstGeom>
        </p:spPr>
      </p:pic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1188720" y="1004455"/>
            <a:ext cx="6766560" cy="2729345"/>
          </a:xfrm>
          <a:solidFill>
            <a:schemeClr val="bg2"/>
          </a:solidFill>
          <a:ln w="127000">
            <a:solidFill>
              <a:schemeClr val="tx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2" y="1904998"/>
            <a:ext cx="6938964" cy="1582271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012" y="3487271"/>
            <a:ext cx="6938960" cy="11430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SzPct val="100000"/>
              <a:buFont typeface="Wingdings" pitchFamily="2" charset="2"/>
              <a:buNone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SectionAccent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18488"/>
            <a:ext cx="7315200" cy="356382"/>
          </a:xfrm>
          <a:prstGeom prst="rect">
            <a:avLst/>
          </a:prstGeom>
          <a:noFill/>
        </p:spPr>
      </p:pic>
      <p:pic>
        <p:nvPicPr>
          <p:cNvPr id="1027" name="Picture 3" descr="SectionAccent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690872"/>
            <a:ext cx="7315200" cy="35638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84293"/>
            <a:ext cx="3429000" cy="3639312"/>
          </a:xfrm>
        </p:spPr>
        <p:txBody>
          <a:bodyPr>
            <a:normAutofit/>
          </a:bodyPr>
          <a:lstStyle>
            <a:lvl1pPr marL="282575" indent="-282575">
              <a:defRPr sz="20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6106" y="2084293"/>
            <a:ext cx="3429000" cy="3639312"/>
          </a:xfrm>
        </p:spPr>
        <p:txBody>
          <a:bodyPr>
            <a:normAutofit/>
          </a:bodyPr>
          <a:lstStyle>
            <a:lvl1pPr marL="282575" indent="-282575">
              <a:defRPr sz="20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5013" indent="-282575">
              <a:defRPr sz="1800"/>
            </a:lvl7pPr>
            <a:lvl8pPr marL="2287588" indent="-282575">
              <a:defRPr sz="1800"/>
            </a:lvl8pPr>
            <a:lvl9pPr marL="2568575" indent="-2809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4/1/15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1100" y="1839913"/>
            <a:ext cx="2743200" cy="90328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2971800"/>
            <a:ext cx="3429000" cy="2751804"/>
          </a:xfrm>
        </p:spPr>
        <p:txBody>
          <a:bodyPr>
            <a:normAutofit/>
          </a:bodyPr>
          <a:lstStyle>
            <a:lvl1pPr marL="282575" indent="-282575">
              <a:defRPr sz="18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4163">
              <a:defRPr sz="1800"/>
            </a:lvl5pPr>
            <a:lvl6pPr marL="1712913" indent="-282575">
              <a:defRPr sz="1600"/>
            </a:lvl6pPr>
            <a:lvl7pPr marL="2003425" indent="-282575">
              <a:defRPr sz="1600"/>
            </a:lvl7pPr>
            <a:lvl8pPr marL="2286000" indent="-282575">
              <a:defRPr sz="1600"/>
            </a:lvl8pPr>
            <a:lvl9pPr marL="2568575" indent="-282575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69006" y="1839913"/>
            <a:ext cx="2743200" cy="90328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6106" y="2971800"/>
            <a:ext cx="3429000" cy="2751804"/>
          </a:xfrm>
        </p:spPr>
        <p:txBody>
          <a:bodyPr>
            <a:normAutofit/>
          </a:bodyPr>
          <a:lstStyle>
            <a:lvl1pPr marL="282575" indent="-282575">
              <a:defRPr sz="18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600"/>
            </a:lvl6pPr>
            <a:lvl7pPr marL="2003425" indent="-282575">
              <a:defRPr sz="1600"/>
            </a:lvl7pPr>
            <a:lvl8pPr marL="2286000" indent="-282575">
              <a:defRPr sz="1600"/>
            </a:lvl8pPr>
            <a:lvl9pPr marL="2568575" indent="-282575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4/1/15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2050" name="Picture 2" descr="comparisonRul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47775" y="2686050"/>
            <a:ext cx="2609850" cy="133350"/>
          </a:xfrm>
          <a:prstGeom prst="rect">
            <a:avLst/>
          </a:prstGeom>
          <a:noFill/>
        </p:spPr>
      </p:pic>
      <p:pic>
        <p:nvPicPr>
          <p:cNvPr id="12" name="Picture 2" descr="comparisonRul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5681" y="2686050"/>
            <a:ext cx="2609850" cy="1333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4/1/15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4/1/15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3429000" cy="137160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6106" y="914400"/>
            <a:ext cx="3429000" cy="4815841"/>
          </a:xfrm>
        </p:spPr>
        <p:txBody>
          <a:bodyPr>
            <a:normAutofit/>
          </a:bodyPr>
          <a:lstStyle>
            <a:lvl1pPr marL="341313" indent="-341313">
              <a:defRPr sz="2200"/>
            </a:lvl1pPr>
            <a:lvl2pPr marL="631825" indent="-284163">
              <a:defRPr sz="2000"/>
            </a:lvl2pPr>
            <a:lvl3pPr marL="914400" indent="-284163">
              <a:defRPr sz="1800"/>
            </a:lvl3pPr>
            <a:lvl4pPr marL="1196975" indent="-284163">
              <a:defRPr sz="1800"/>
            </a:lvl4pPr>
            <a:lvl5pPr marL="1487488" indent="-284163">
              <a:defRPr sz="1800"/>
            </a:lvl5pPr>
            <a:lvl6pPr marL="1770063" indent="-284163">
              <a:defRPr sz="1800"/>
            </a:lvl6pPr>
            <a:lvl7pPr marL="2060575" indent="-284163">
              <a:defRPr sz="1800"/>
            </a:lvl7pPr>
            <a:lvl8pPr marL="2344738" indent="-284163">
              <a:defRPr sz="1800"/>
            </a:lvl8pPr>
            <a:lvl9pPr marL="2627313" indent="-2841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667001"/>
            <a:ext cx="3429000" cy="2895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4/1/15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3074" name="Picture 2" descr="captionAccen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326341"/>
            <a:ext cx="3429000" cy="24030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Edging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0100" y="381000"/>
            <a:ext cx="75438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84294"/>
            <a:ext cx="6949440" cy="3639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118412"/>
            <a:ext cx="21336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4/1/15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18412"/>
            <a:ext cx="28956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118412"/>
            <a:ext cx="4572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SzPct val="100000"/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500"/>
        </a:spcBef>
        <a:buSzPct val="100000"/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500"/>
        </a:spcBef>
        <a:buSzPct val="100000"/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iki.whatwg.org/wiki/Video_type_parameters%23Browser_Suppor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012" y="1904999"/>
            <a:ext cx="6938963" cy="2725616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HTML 5</a:t>
            </a:r>
            <a:br>
              <a:rPr lang="en-US" dirty="0" smtClean="0"/>
            </a:br>
            <a:r>
              <a:rPr lang="en-US" dirty="0" smtClean="0"/>
              <a:t>&lt;video&gt;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324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 the type of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335" y="2084294"/>
            <a:ext cx="7910575" cy="3639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&lt;source </a:t>
            </a:r>
            <a:r>
              <a:rPr lang="en-US" sz="2000" dirty="0" err="1">
                <a:latin typeface="Courier"/>
                <a:cs typeface="Courier"/>
              </a:rPr>
              <a:t>src</a:t>
            </a:r>
            <a:r>
              <a:rPr lang="en-US" sz="2000" dirty="0">
                <a:latin typeface="Courier"/>
                <a:cs typeface="Courier"/>
              </a:rPr>
              <a:t>="</a:t>
            </a:r>
            <a:r>
              <a:rPr lang="en-US" sz="2000" dirty="0" err="1">
                <a:latin typeface="Courier"/>
                <a:cs typeface="Courier"/>
              </a:rPr>
              <a:t>bunny.webm</a:t>
            </a:r>
            <a:r>
              <a:rPr lang="en-US" sz="2000" dirty="0">
                <a:latin typeface="Courier"/>
                <a:cs typeface="Courier"/>
              </a:rPr>
              <a:t>" </a:t>
            </a:r>
            <a:r>
              <a:rPr lang="en-US" sz="2000" b="1" dirty="0">
                <a:solidFill>
                  <a:srgbClr val="800000"/>
                </a:solidFill>
                <a:latin typeface="Courier"/>
                <a:cs typeface="Courier"/>
              </a:rPr>
              <a:t>type="video/</a:t>
            </a:r>
            <a:r>
              <a:rPr lang="en-US" sz="2000" b="1" dirty="0" err="1" smtClean="0">
                <a:solidFill>
                  <a:srgbClr val="800000"/>
                </a:solidFill>
                <a:latin typeface="Courier"/>
                <a:cs typeface="Courier"/>
              </a:rPr>
              <a:t>webm</a:t>
            </a:r>
            <a:r>
              <a:rPr lang="en-US" sz="2000" b="1" dirty="0" smtClean="0">
                <a:solidFill>
                  <a:srgbClr val="800000"/>
                </a:solidFill>
                <a:latin typeface="Courier"/>
                <a:cs typeface="Courier"/>
              </a:rPr>
              <a:t>”</a:t>
            </a:r>
            <a:r>
              <a:rPr lang="en-US" sz="2000" dirty="0" smtClean="0">
                <a:latin typeface="Courier"/>
                <a:cs typeface="Courier"/>
              </a:rPr>
              <a:t>&gt;</a:t>
            </a:r>
            <a:endParaRPr lang="en-US" sz="2000" dirty="0" smtClean="0"/>
          </a:p>
          <a:p>
            <a:r>
              <a:rPr lang="en-US" dirty="0" smtClean="0"/>
              <a:t>You </a:t>
            </a:r>
            <a:r>
              <a:rPr lang="en-US" dirty="0"/>
              <a:t>should always include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800000"/>
                </a:solidFill>
              </a:rPr>
              <a:t>type attribute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/>
              <a:t>I</a:t>
            </a:r>
            <a:r>
              <a:rPr lang="en-US" dirty="0" smtClean="0"/>
              <a:t>t helps the browser figure out which video player to use. </a:t>
            </a:r>
          </a:p>
        </p:txBody>
      </p:sp>
    </p:spTree>
    <p:extLst>
      <p:ext uri="{BB962C8B-B14F-4D97-AF65-F5344CB8AC3E}">
        <p14:creationId xmlns:p14="http://schemas.microsoft.com/office/powerpoint/2010/main" val="2147507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web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519" y="2084293"/>
            <a:ext cx="7889758" cy="4120439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WebM</a:t>
            </a:r>
            <a:r>
              <a:rPr lang="en-US" dirty="0"/>
              <a:t>	</a:t>
            </a:r>
            <a:r>
              <a:rPr lang="en-US" dirty="0" smtClean="0"/>
              <a:t>	type=“video/</a:t>
            </a:r>
            <a:r>
              <a:rPr lang="en-US" dirty="0" err="1" smtClean="0"/>
              <a:t>webm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open web media format free codecs and video creators.</a:t>
            </a:r>
          </a:p>
          <a:p>
            <a:r>
              <a:rPr lang="en-US" b="1" dirty="0" err="1" smtClean="0"/>
              <a:t>Ogv</a:t>
            </a:r>
            <a:r>
              <a:rPr lang="en-US" dirty="0" smtClean="0"/>
              <a:t>  		type=“video/</a:t>
            </a:r>
            <a:r>
              <a:rPr lang="en-US" dirty="0" err="1" smtClean="0"/>
              <a:t>ogg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Another free and open video format. Not as good as </a:t>
            </a:r>
            <a:r>
              <a:rPr lang="en-US" dirty="0" err="1" smtClean="0"/>
              <a:t>WebM</a:t>
            </a:r>
            <a:r>
              <a:rPr lang="en-US" dirty="0" smtClean="0"/>
              <a:t> in terms of compression to quality ratio.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924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web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519" y="2084293"/>
            <a:ext cx="7889758" cy="4120439"/>
          </a:xfrm>
        </p:spPr>
        <p:txBody>
          <a:bodyPr>
            <a:normAutofit/>
          </a:bodyPr>
          <a:lstStyle/>
          <a:p>
            <a:r>
              <a:rPr lang="en-US" b="1" dirty="0" smtClean="0"/>
              <a:t>MP4</a:t>
            </a:r>
            <a:r>
              <a:rPr lang="en-US" dirty="0" smtClean="0"/>
              <a:t>		type=“video</a:t>
            </a:r>
          </a:p>
          <a:p>
            <a:pPr lvl="1"/>
            <a:r>
              <a:rPr lang="en-US" dirty="0" smtClean="0"/>
              <a:t>Uses the commercial H.264 codec, which is widely used.</a:t>
            </a:r>
          </a:p>
          <a:p>
            <a:pPr lvl="1"/>
            <a:r>
              <a:rPr lang="en-US" dirty="0" smtClean="0"/>
              <a:t>MP4 Players are free, but the video creators and other development tools are often expensive.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107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web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Video types that you may be familiar with (MOV, AVI, etc.) are not appropriate embedding in a web page.</a:t>
            </a:r>
          </a:p>
          <a:p>
            <a:r>
              <a:rPr lang="en-US" dirty="0" smtClean="0"/>
              <a:t>For example, the MOV format will launch </a:t>
            </a:r>
            <a:r>
              <a:rPr lang="en-US" dirty="0" err="1" smtClean="0"/>
              <a:t>Quicktime</a:t>
            </a:r>
            <a:r>
              <a:rPr lang="en-US" dirty="0" smtClean="0"/>
              <a:t> and cannot be played inside of the web browser. </a:t>
            </a:r>
          </a:p>
          <a:p>
            <a:r>
              <a:rPr lang="en-US" dirty="0" smtClean="0"/>
              <a:t>As of 2015, </a:t>
            </a:r>
            <a:r>
              <a:rPr lang="en-US" dirty="0" err="1" smtClean="0"/>
              <a:t>webm</a:t>
            </a:r>
            <a:r>
              <a:rPr lang="en-US" dirty="0" smtClean="0"/>
              <a:t>, mp4 and </a:t>
            </a:r>
            <a:r>
              <a:rPr lang="en-US" dirty="0" err="1" smtClean="0"/>
              <a:t>ogg</a:t>
            </a:r>
            <a:r>
              <a:rPr lang="en-US" dirty="0" smtClean="0"/>
              <a:t> are the most widely support formats.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398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Codecs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Codec stands for Code – Decode</a:t>
            </a:r>
          </a:p>
          <a:p>
            <a:r>
              <a:rPr lang="en-US" dirty="0" smtClean="0"/>
              <a:t>Hardware and software for</a:t>
            </a:r>
          </a:p>
          <a:p>
            <a:pPr lvl="1"/>
            <a:r>
              <a:rPr lang="en-US" b="1" dirty="0" smtClean="0"/>
              <a:t>Compressing</a:t>
            </a:r>
            <a:r>
              <a:rPr lang="en-US" dirty="0" smtClean="0"/>
              <a:t> (coding) video for efficient storage/download and</a:t>
            </a:r>
          </a:p>
          <a:p>
            <a:pPr lvl="1"/>
            <a:r>
              <a:rPr lang="en-US" b="1" dirty="0" smtClean="0"/>
              <a:t>Decompressing</a:t>
            </a:r>
            <a:r>
              <a:rPr lang="en-US" dirty="0" smtClean="0"/>
              <a:t> (decoding) video so it can be played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551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Video Compressed?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Digital video files can be very large.</a:t>
            </a:r>
          </a:p>
          <a:p>
            <a:pPr lvl="1"/>
            <a:r>
              <a:rPr lang="en-US" dirty="0" smtClean="0"/>
              <a:t>In the past, one minute of high quality video required up to 100MB</a:t>
            </a:r>
            <a:r>
              <a:rPr lang="en-US" dirty="0"/>
              <a:t> </a:t>
            </a:r>
            <a:r>
              <a:rPr lang="en-US" dirty="0" smtClean="0"/>
              <a:t>of data.</a:t>
            </a:r>
          </a:p>
          <a:p>
            <a:r>
              <a:rPr lang="en-US" dirty="0" smtClean="0"/>
              <a:t>To view a 2 hour movie might require downloading 12,000MB (or 12GB) of data.</a:t>
            </a:r>
          </a:p>
          <a:p>
            <a:r>
              <a:rPr lang="en-US" dirty="0" smtClean="0"/>
              <a:t>Even with high speed Internet, </a:t>
            </a:r>
            <a:r>
              <a:rPr lang="en-US" dirty="0" err="1" smtClean="0"/>
              <a:t>itcould</a:t>
            </a:r>
            <a:r>
              <a:rPr lang="en-US" dirty="0" smtClean="0"/>
              <a:t> take several hours to download a movie.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68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Video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</a:t>
            </a:r>
            <a:r>
              <a:rPr lang="en-US" dirty="0" smtClean="0"/>
              <a:t>lgorithms are used to reduce the data size of video by slightly decreasing the quality (“</a:t>
            </a:r>
            <a:r>
              <a:rPr lang="en-US" dirty="0" err="1" smtClean="0"/>
              <a:t>lossy</a:t>
            </a:r>
            <a:r>
              <a:rPr lang="en-US" dirty="0" smtClean="0"/>
              <a:t>” compression).</a:t>
            </a:r>
          </a:p>
          <a:p>
            <a:r>
              <a:rPr lang="en-US" dirty="0" smtClean="0"/>
              <a:t>Today, 1 minute of high quality video requires as little as 5MB of data.</a:t>
            </a:r>
          </a:p>
          <a:p>
            <a:r>
              <a:rPr lang="en-US" dirty="0" smtClean="0"/>
              <a:t>Thus, videos can often be downloaded faster than they can be watched (streaming video).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527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decoding a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Decoding video requires intense processing that heavily utilizes the CPU.</a:t>
            </a:r>
          </a:p>
          <a:p>
            <a:r>
              <a:rPr lang="en-US" dirty="0"/>
              <a:t>C</a:t>
            </a:r>
            <a:r>
              <a:rPr lang="en-US" dirty="0" smtClean="0"/>
              <a:t>an quickly drain battery life on mobile devices.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13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Decoding 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 end mobile devices like the iPhone and Samsung Galaxy have special video decoding hardware so video can decode more efficiently</a:t>
            </a:r>
          </a:p>
          <a:p>
            <a:r>
              <a:rPr lang="en-US" dirty="0" smtClean="0"/>
              <a:t>Allows the CPU to “rest” and uses less energy and battery life.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661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Specifying codecs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While most web browsers and devices will automatically select the best codec to use based on video type and device, you can specify which codec to use.</a:t>
            </a:r>
          </a:p>
          <a:p>
            <a:r>
              <a:rPr lang="en-US" dirty="0" smtClean="0"/>
              <a:t>List of video/audio types and codecs:</a:t>
            </a:r>
          </a:p>
          <a:p>
            <a:r>
              <a:rPr lang="en-US" dirty="0">
                <a:hlinkClick r:id="rId2"/>
              </a:rPr>
              <a:t>https://wiki.whatwg.org/wiki/Video_type_parameters#</a:t>
            </a:r>
            <a:r>
              <a:rPr lang="en-US" dirty="0" smtClean="0">
                <a:hlinkClick r:id="rId2"/>
              </a:rPr>
              <a:t>Browser_Support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220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modern browsers, adding a video to your page is as easy as adding an image. </a:t>
            </a:r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/>
              <a:t>longer do you need to deal with special plug-ins </a:t>
            </a:r>
            <a:r>
              <a:rPr lang="en-US" dirty="0" smtClean="0"/>
              <a:t>like </a:t>
            </a:r>
            <a:r>
              <a:rPr lang="en-US" b="1" dirty="0" smtClean="0"/>
              <a:t>Adobe’s Shockwave Flash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13347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012" y="1905000"/>
            <a:ext cx="6938963" cy="1239010"/>
          </a:xfrm>
        </p:spPr>
        <p:txBody>
          <a:bodyPr anchor="ctr">
            <a:normAutofit/>
          </a:bodyPr>
          <a:lstStyle/>
          <a:p>
            <a:r>
              <a:rPr lang="en-US" sz="4800" dirty="0"/>
              <a:t>Demo </a:t>
            </a:r>
            <a:r>
              <a:rPr lang="en-US" sz="4800" dirty="0" smtClean="0"/>
              <a:t>4: Different Codecs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013" y="3144011"/>
            <a:ext cx="6938961" cy="1486260"/>
          </a:xfrm>
        </p:spPr>
        <p:txBody>
          <a:bodyPr anchor="ctr">
            <a:normAutofit/>
          </a:bodyPr>
          <a:lstStyle/>
          <a:p>
            <a:r>
              <a:rPr lang="en-US" sz="3200" dirty="0" smtClean="0"/>
              <a:t>We will use the type attribute to specify different codecs to use.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68599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you embed a video in a web page, you can add </a:t>
            </a:r>
            <a:r>
              <a:rPr lang="en-US" b="1" dirty="0" smtClean="0"/>
              <a:t>attributes</a:t>
            </a:r>
            <a:r>
              <a:rPr lang="en-US" dirty="0" smtClean="0"/>
              <a:t> to control how it looks and how the video is played.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832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controls</a:t>
            </a:r>
          </a:p>
          <a:p>
            <a:pPr lvl="1"/>
            <a:r>
              <a:rPr lang="en-US" dirty="0" smtClean="0"/>
              <a:t>Shows the default video controls (play, stop, pause, </a:t>
            </a:r>
            <a:r>
              <a:rPr lang="en-US" dirty="0" err="1" smtClean="0"/>
              <a:t>fullscreen</a:t>
            </a:r>
            <a:r>
              <a:rPr lang="en-US" dirty="0" smtClean="0"/>
              <a:t>, etc.)</a:t>
            </a:r>
          </a:p>
          <a:p>
            <a:pPr lvl="1"/>
            <a:r>
              <a:rPr lang="en-US" dirty="0" smtClean="0"/>
              <a:t>If this is missing, users will not be able to easily control the video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679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loop</a:t>
            </a:r>
          </a:p>
          <a:p>
            <a:pPr lvl="1"/>
            <a:r>
              <a:rPr lang="en-US" dirty="0" smtClean="0"/>
              <a:t>Automatically loop the video.</a:t>
            </a:r>
          </a:p>
          <a:p>
            <a:pPr lvl="1"/>
            <a:r>
              <a:rPr lang="en-US" dirty="0" smtClean="0"/>
              <a:t>If you disable the controls and allow a video to loop, it is very annoying :)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615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muted</a:t>
            </a:r>
          </a:p>
          <a:p>
            <a:pPr lvl="1"/>
            <a:r>
              <a:rPr lang="en-US" dirty="0" smtClean="0"/>
              <a:t>Mutes the audio (set volume to zero).</a:t>
            </a:r>
          </a:p>
          <a:p>
            <a:pPr lvl="1"/>
            <a:r>
              <a:rPr lang="en-US" dirty="0" smtClean="0"/>
              <a:t>Users can still use the controls to turn up the volume.</a:t>
            </a:r>
          </a:p>
          <a:p>
            <a:pPr lvl="1"/>
            <a:r>
              <a:rPr lang="en-US" dirty="0" smtClean="0"/>
              <a:t>If you use </a:t>
            </a:r>
            <a:r>
              <a:rPr lang="en-US" dirty="0" err="1" smtClean="0"/>
              <a:t>autoplay</a:t>
            </a:r>
            <a:r>
              <a:rPr lang="en-US" dirty="0" smtClean="0"/>
              <a:t> and mute together, it will get the user attention but without making noise :)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561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height = “640”</a:t>
            </a:r>
          </a:p>
          <a:p>
            <a:r>
              <a:rPr lang="en-US" b="1" dirty="0" smtClean="0"/>
              <a:t>width = “360”</a:t>
            </a:r>
          </a:p>
          <a:p>
            <a:pPr lvl="1"/>
            <a:r>
              <a:rPr lang="en-US" dirty="0" smtClean="0"/>
              <a:t>Set the width and height</a:t>
            </a:r>
          </a:p>
          <a:p>
            <a:pPr lvl="1"/>
            <a:r>
              <a:rPr lang="en-US" dirty="0" smtClean="0"/>
              <a:t>Otherwise, the video source file determines the height and width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510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height x width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884" y="2084294"/>
            <a:ext cx="8014662" cy="363967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640 x 480  </a:t>
            </a:r>
            <a:r>
              <a:rPr lang="en-US" sz="3200" dirty="0"/>
              <a:t>– O</a:t>
            </a:r>
            <a:r>
              <a:rPr lang="en-US" sz="3200" dirty="0" smtClean="0"/>
              <a:t>ld fashioned standard-screen</a:t>
            </a:r>
          </a:p>
          <a:p>
            <a:r>
              <a:rPr lang="en-US" sz="3200" b="1" dirty="0" smtClean="0"/>
              <a:t>1920 X 1080 </a:t>
            </a:r>
            <a:r>
              <a:rPr lang="en-US" sz="3200" dirty="0" smtClean="0"/>
              <a:t>– HD wide-screen (1080p)</a:t>
            </a:r>
          </a:p>
          <a:p>
            <a:r>
              <a:rPr lang="en-US" sz="3200" b="1" dirty="0" smtClean="0"/>
              <a:t>1280X 720 </a:t>
            </a:r>
            <a:r>
              <a:rPr lang="en-US" sz="3200" dirty="0" smtClean="0"/>
              <a:t>– wide-screen (720p)</a:t>
            </a:r>
          </a:p>
          <a:p>
            <a:r>
              <a:rPr lang="en-US" sz="3200" b="1" dirty="0"/>
              <a:t>640 X </a:t>
            </a:r>
            <a:r>
              <a:rPr lang="en-US" sz="3200" b="1" dirty="0" smtClean="0"/>
              <a:t>360 </a:t>
            </a:r>
            <a:r>
              <a:rPr lang="en-US" sz="3200" dirty="0"/>
              <a:t>– </a:t>
            </a:r>
            <a:r>
              <a:rPr lang="en-US" sz="3200" dirty="0" smtClean="0"/>
              <a:t>small wide-screen</a:t>
            </a:r>
            <a:endParaRPr lang="en-US" sz="3200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651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 smtClean="0"/>
              <a:t>autoplay</a:t>
            </a:r>
            <a:endParaRPr lang="en-US" b="1" dirty="0" smtClean="0"/>
          </a:p>
          <a:p>
            <a:pPr lvl="1"/>
            <a:r>
              <a:rPr lang="en-US" dirty="0"/>
              <a:t>Tells the browser to immediately start downloading the video and play it as soon as it can. </a:t>
            </a:r>
            <a:endParaRPr lang="en-US" dirty="0" smtClean="0"/>
          </a:p>
          <a:p>
            <a:pPr lvl="1"/>
            <a:r>
              <a:rPr lang="en-US" dirty="0" smtClean="0"/>
              <a:t>Note </a:t>
            </a:r>
            <a:r>
              <a:rPr lang="en-US" dirty="0"/>
              <a:t>that mobile browsers generally do not support this attribute, the user must tap the screen to begin video playback.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735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preload = “auto”</a:t>
            </a:r>
          </a:p>
          <a:p>
            <a:pPr lvl="1"/>
            <a:r>
              <a:rPr lang="en-US" dirty="0" smtClean="0"/>
              <a:t>“Suggests” that the browser download the video immediately.</a:t>
            </a:r>
          </a:p>
          <a:p>
            <a:pPr lvl="1"/>
            <a:r>
              <a:rPr lang="en-US" dirty="0" smtClean="0"/>
              <a:t>Some browsers will only start the download when the video is played.</a:t>
            </a:r>
          </a:p>
          <a:p>
            <a:pPr lvl="1"/>
            <a:r>
              <a:rPr lang="en-US" dirty="0" smtClean="0"/>
              <a:t>Mobile browsers often ignore this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918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poster = “</a:t>
            </a:r>
            <a:r>
              <a:rPr lang="en-US" b="1" dirty="0" err="1" smtClean="0"/>
              <a:t>image.jpg</a:t>
            </a:r>
            <a:r>
              <a:rPr lang="en-US" b="1" dirty="0" smtClean="0"/>
              <a:t>”</a:t>
            </a:r>
          </a:p>
          <a:p>
            <a:pPr lvl="1"/>
            <a:r>
              <a:rPr lang="en-US" dirty="0" smtClean="0"/>
              <a:t>Show an image while the video is loading</a:t>
            </a:r>
          </a:p>
          <a:p>
            <a:pPr lvl="1"/>
            <a:r>
              <a:rPr lang="en-US" dirty="0" smtClean="0"/>
              <a:t>Some video formats will automatically show a key frame</a:t>
            </a:r>
          </a:p>
          <a:p>
            <a:pPr lvl="1"/>
            <a:r>
              <a:rPr lang="en-US" dirty="0" smtClean="0"/>
              <a:t>Most video formats will just show a black screen.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25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Adobe’s Shockwave Flash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Free web browser plugin for multimedia</a:t>
            </a:r>
            <a:r>
              <a:rPr lang="en-US" dirty="0"/>
              <a:t> </a:t>
            </a:r>
            <a:r>
              <a:rPr lang="en-US" dirty="0" smtClean="0"/>
              <a:t>(including video)</a:t>
            </a:r>
          </a:p>
          <a:p>
            <a:r>
              <a:rPr lang="en-US" dirty="0" smtClean="0"/>
              <a:t>Flash Plugin is installed on most browsers</a:t>
            </a:r>
          </a:p>
          <a:p>
            <a:r>
              <a:rPr lang="en-US" dirty="0" smtClean="0"/>
              <a:t>Developing websites with Shockwave video requires special software.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35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012" y="1905000"/>
            <a:ext cx="6938963" cy="1239010"/>
          </a:xfrm>
        </p:spPr>
        <p:txBody>
          <a:bodyPr anchor="ctr">
            <a:normAutofit/>
          </a:bodyPr>
          <a:lstStyle/>
          <a:p>
            <a:r>
              <a:rPr lang="en-US" sz="4800" dirty="0"/>
              <a:t>Demo 5</a:t>
            </a:r>
            <a:r>
              <a:rPr lang="en-US" sz="4800" dirty="0" smtClean="0"/>
              <a:t>: Bad Attributes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013" y="3144011"/>
            <a:ext cx="6938961" cy="1486260"/>
          </a:xfrm>
        </p:spPr>
        <p:txBody>
          <a:bodyPr anchor="ctr">
            <a:normAutofit/>
          </a:bodyPr>
          <a:lstStyle/>
          <a:p>
            <a:r>
              <a:rPr lang="en-US" sz="3200" dirty="0" smtClean="0"/>
              <a:t>We will use attributes to make a small looping video without controls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51650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err="1" smtClean="0"/>
              <a:t>Autoplaying</a:t>
            </a:r>
            <a:r>
              <a:rPr lang="en-US" b="1" dirty="0" smtClean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preloading</a:t>
            </a:r>
            <a:r>
              <a:rPr lang="en-US" dirty="0" smtClean="0"/>
              <a:t> videos is bad for mobile devices</a:t>
            </a:r>
          </a:p>
          <a:p>
            <a:pPr lvl="1"/>
            <a:r>
              <a:rPr lang="en-US" dirty="0" smtClean="0"/>
              <a:t>users may only be interested in the web page and do not want to play the video.</a:t>
            </a:r>
          </a:p>
          <a:p>
            <a:r>
              <a:rPr lang="en-US" dirty="0" smtClean="0"/>
              <a:t>Downloading a video on a mobile device</a:t>
            </a:r>
          </a:p>
          <a:p>
            <a:pPr lvl="1"/>
            <a:r>
              <a:rPr lang="en-US" dirty="0" smtClean="0"/>
              <a:t>Can lead to data charges and </a:t>
            </a:r>
          </a:p>
          <a:p>
            <a:pPr lvl="1"/>
            <a:r>
              <a:rPr lang="en-US" dirty="0" smtClean="0"/>
              <a:t>Will use bandwidth and battery power.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Enabling </a:t>
            </a:r>
            <a:r>
              <a:rPr lang="en-US" b="1" dirty="0" smtClean="0"/>
              <a:t>controls</a:t>
            </a:r>
            <a:r>
              <a:rPr lang="en-US" dirty="0" smtClean="0"/>
              <a:t>, </a:t>
            </a:r>
          </a:p>
          <a:p>
            <a:r>
              <a:rPr lang="en-US" dirty="0"/>
              <a:t>U</a:t>
            </a:r>
            <a:r>
              <a:rPr lang="en-US" dirty="0" smtClean="0"/>
              <a:t>sing an appropriate </a:t>
            </a:r>
            <a:r>
              <a:rPr lang="en-US" b="1" dirty="0" smtClean="0"/>
              <a:t>poster</a:t>
            </a:r>
            <a:r>
              <a:rPr lang="en-US" dirty="0" smtClean="0"/>
              <a:t> image that represents the video, and </a:t>
            </a:r>
          </a:p>
          <a:p>
            <a:r>
              <a:rPr lang="en-US" dirty="0"/>
              <a:t>U</a:t>
            </a:r>
            <a:r>
              <a:rPr lang="en-US" dirty="0" smtClean="0"/>
              <a:t>sing an appropriate </a:t>
            </a:r>
            <a:r>
              <a:rPr lang="en-US" b="1" dirty="0" smtClean="0"/>
              <a:t>height</a:t>
            </a:r>
            <a:r>
              <a:rPr lang="en-US" dirty="0" smtClean="0"/>
              <a:t> and </a:t>
            </a:r>
            <a:r>
              <a:rPr lang="en-US" b="1" dirty="0" smtClean="0"/>
              <a:t>width </a:t>
            </a:r>
            <a:r>
              <a:rPr lang="en-US" dirty="0" smtClean="0"/>
              <a:t>or none at all.</a:t>
            </a:r>
          </a:p>
        </p:txBody>
      </p:sp>
    </p:spTree>
    <p:extLst>
      <p:ext uri="{BB962C8B-B14F-4D97-AF65-F5344CB8AC3E}">
        <p14:creationId xmlns:p14="http://schemas.microsoft.com/office/powerpoint/2010/main" val="3768594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Size &amp;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Most video is now wide-screen where the ratio between the height and width is 16:9.</a:t>
            </a:r>
          </a:p>
          <a:p>
            <a:r>
              <a:rPr lang="en-US" dirty="0" smtClean="0"/>
              <a:t>If the source video is 640 x 360 (16:9) , you will see </a:t>
            </a:r>
          </a:p>
          <a:p>
            <a:pPr lvl="1"/>
            <a:r>
              <a:rPr lang="en-US" dirty="0" smtClean="0"/>
              <a:t>A letterbox effect if you set the size to be a different ratio, say 640 x 480 (4:3)</a:t>
            </a:r>
          </a:p>
          <a:p>
            <a:pPr lvl="1"/>
            <a:r>
              <a:rPr lang="en-US" dirty="0" smtClean="0"/>
              <a:t>A pixilation effect if you set the size to larger but the same ratio, say 1280 x 720.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4136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012" y="1905000"/>
            <a:ext cx="6938963" cy="1239010"/>
          </a:xfrm>
        </p:spPr>
        <p:txBody>
          <a:bodyPr anchor="ctr">
            <a:normAutofit/>
          </a:bodyPr>
          <a:lstStyle/>
          <a:p>
            <a:r>
              <a:rPr lang="en-US" sz="4800" dirty="0"/>
              <a:t>Demo </a:t>
            </a:r>
            <a:r>
              <a:rPr lang="en-US" sz="4800" dirty="0" smtClean="0"/>
              <a:t>6: Good Attributes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013" y="3144011"/>
            <a:ext cx="6938961" cy="1486260"/>
          </a:xfrm>
        </p:spPr>
        <p:txBody>
          <a:bodyPr anchor="ctr">
            <a:normAutofit/>
          </a:bodyPr>
          <a:lstStyle/>
          <a:p>
            <a:r>
              <a:rPr lang="en-US" sz="3200" dirty="0" smtClean="0"/>
              <a:t>We will use attributes to configure a video using best practices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99072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Shockwave Flash is 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Not open source.  </a:t>
            </a:r>
          </a:p>
          <a:p>
            <a:pPr lvl="1"/>
            <a:r>
              <a:rPr lang="en-US" dirty="0" smtClean="0"/>
              <a:t>Software and languages are owned by the Adobe corporation and they are </a:t>
            </a:r>
            <a:r>
              <a:rPr lang="en-US" b="1" dirty="0" smtClean="0"/>
              <a:t>Expensive</a:t>
            </a:r>
          </a:p>
          <a:p>
            <a:r>
              <a:rPr lang="en-US" dirty="0" smtClean="0"/>
              <a:t>The Shockwave Flash plugin is not optimized for mobile device hardware.</a:t>
            </a:r>
          </a:p>
          <a:p>
            <a:pPr lvl="1"/>
            <a:r>
              <a:rPr lang="en-US" dirty="0" smtClean="0"/>
              <a:t>Playing video uses </a:t>
            </a:r>
            <a:r>
              <a:rPr lang="en-US" b="1" dirty="0" smtClean="0"/>
              <a:t>too much battery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513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012" y="1905000"/>
            <a:ext cx="6938963" cy="1239010"/>
          </a:xfrm>
        </p:spPr>
        <p:txBody>
          <a:bodyPr anchor="ctr">
            <a:normAutofit/>
          </a:bodyPr>
          <a:lstStyle/>
          <a:p>
            <a:r>
              <a:rPr lang="en-US" sz="4800" dirty="0" smtClean="0"/>
              <a:t>Demo 1</a:t>
            </a:r>
            <a:r>
              <a:rPr lang="en-US" sz="4800" dirty="0"/>
              <a:t>: The Old Way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013" y="3144011"/>
            <a:ext cx="6938961" cy="1486260"/>
          </a:xfrm>
        </p:spPr>
        <p:txBody>
          <a:bodyPr anchor="ctr">
            <a:normAutofit/>
          </a:bodyPr>
          <a:lstStyle/>
          <a:p>
            <a:r>
              <a:rPr lang="en-US" sz="3200" dirty="0" smtClean="0"/>
              <a:t>We will use the &lt;object&gt; tag to embed a Shockwave Flash Video.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64901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HTML5 video is good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84293"/>
            <a:ext cx="6949440" cy="418290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Modern web browsers can play videos without a plugin.</a:t>
            </a:r>
          </a:p>
          <a:p>
            <a:r>
              <a:rPr lang="en-US" dirty="0" smtClean="0"/>
              <a:t>Uses the devices’ built-in decoders 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smtClean="0"/>
              <a:t>less processing power</a:t>
            </a:r>
            <a:r>
              <a:rPr lang="en-US" dirty="0" smtClean="0"/>
              <a:t> and 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 </a:t>
            </a:r>
            <a:r>
              <a:rPr lang="en-US" b="1" dirty="0" smtClean="0"/>
              <a:t>less battery life to play </a:t>
            </a:r>
            <a:r>
              <a:rPr lang="en-US" dirty="0" smtClean="0"/>
              <a:t>video.</a:t>
            </a:r>
          </a:p>
          <a:p>
            <a:r>
              <a:rPr lang="en-US" dirty="0" smtClean="0"/>
              <a:t>Works with many different video formats including open source and commercial/proprietary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294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012" y="1905000"/>
            <a:ext cx="6938963" cy="1239010"/>
          </a:xfrm>
        </p:spPr>
        <p:txBody>
          <a:bodyPr anchor="ctr">
            <a:normAutofit/>
          </a:bodyPr>
          <a:lstStyle/>
          <a:p>
            <a:r>
              <a:rPr lang="en-US" sz="4800" dirty="0"/>
              <a:t>Demo </a:t>
            </a:r>
            <a:r>
              <a:rPr lang="en-US" sz="4800" dirty="0" smtClean="0"/>
              <a:t>2: </a:t>
            </a:r>
            <a:r>
              <a:rPr lang="en-US" sz="4800" dirty="0"/>
              <a:t>The </a:t>
            </a:r>
            <a:r>
              <a:rPr lang="en-US" sz="4800" dirty="0" smtClean="0"/>
              <a:t>New Way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013" y="3144011"/>
            <a:ext cx="6938961" cy="1486260"/>
          </a:xfrm>
        </p:spPr>
        <p:txBody>
          <a:bodyPr anchor="ctr">
            <a:normAutofit/>
          </a:bodyPr>
          <a:lstStyle/>
          <a:p>
            <a:r>
              <a:rPr lang="en-US" sz="3200" dirty="0" smtClean="0"/>
              <a:t>We will use the HTML5 &lt;video&gt; tag to embed an </a:t>
            </a:r>
            <a:r>
              <a:rPr lang="en-US" sz="3200" b="1" dirty="0" err="1" smtClean="0"/>
              <a:t>webm</a:t>
            </a:r>
            <a:r>
              <a:rPr lang="en-US" sz="3200" dirty="0" smtClean="0"/>
              <a:t> video.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74358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Specifying Video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Not all devices can </a:t>
            </a:r>
            <a:r>
              <a:rPr lang="en-US" smtClean="0"/>
              <a:t>play </a:t>
            </a:r>
            <a:r>
              <a:rPr lang="en-US" b="1" smtClean="0"/>
              <a:t>mp4 </a:t>
            </a:r>
            <a:r>
              <a:rPr lang="en-US" smtClean="0"/>
              <a:t>videos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So, the HTML &lt;video&gt; tag lets you specify alternative sources.</a:t>
            </a:r>
          </a:p>
          <a:p>
            <a:r>
              <a:rPr lang="en-US" dirty="0" smtClean="0"/>
              <a:t>If the first source cannot be played, the browser will try the next source.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166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012" y="1905000"/>
            <a:ext cx="6938963" cy="1239010"/>
          </a:xfrm>
        </p:spPr>
        <p:txBody>
          <a:bodyPr anchor="ctr">
            <a:normAutofit/>
          </a:bodyPr>
          <a:lstStyle/>
          <a:p>
            <a:r>
              <a:rPr lang="en-US" sz="4800" dirty="0"/>
              <a:t>Demo </a:t>
            </a:r>
            <a:r>
              <a:rPr lang="en-US" sz="4800" dirty="0" smtClean="0"/>
              <a:t>3: Different Sources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013" y="3144011"/>
            <a:ext cx="6938961" cy="1486260"/>
          </a:xfrm>
        </p:spPr>
        <p:txBody>
          <a:bodyPr anchor="ctr">
            <a:normAutofit/>
          </a:bodyPr>
          <a:lstStyle/>
          <a:p>
            <a:r>
              <a:rPr lang="en-US" sz="3200" dirty="0" smtClean="0"/>
              <a:t>We will use the HTML5 &lt;source&gt; tag to specify three different video sources.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30948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rmal">
  <a:themeElements>
    <a:clrScheme name="Formal">
      <a:dk1>
        <a:srgbClr val="534239"/>
      </a:dk1>
      <a:lt1>
        <a:srgbClr val="FFFFFF"/>
      </a:lt1>
      <a:dk2>
        <a:srgbClr val="3D3A48"/>
      </a:dk2>
      <a:lt2>
        <a:srgbClr val="E1DFD1"/>
      </a:lt2>
      <a:accent1>
        <a:srgbClr val="907F76"/>
      </a:accent1>
      <a:accent2>
        <a:srgbClr val="A46645"/>
      </a:accent2>
      <a:accent3>
        <a:srgbClr val="CD9C47"/>
      </a:accent3>
      <a:accent4>
        <a:srgbClr val="9A92CD"/>
      </a:accent4>
      <a:accent5>
        <a:srgbClr val="7D639B"/>
      </a:accent5>
      <a:accent6>
        <a:srgbClr val="733678"/>
      </a:accent6>
      <a:hlink>
        <a:srgbClr val="A84914"/>
      </a:hlink>
      <a:folHlink>
        <a:srgbClr val="B25672"/>
      </a:folHlink>
    </a:clrScheme>
    <a:fontScheme name="Formal">
      <a:maj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ajorFont>
      <a:min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inorFont>
    </a:fontScheme>
    <a:fmtScheme name="Form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0000"/>
                <a:satMod val="200000"/>
              </a:schemeClr>
              <a:schemeClr val="phClr">
                <a:shade val="9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atMod val="135000"/>
              </a:schemeClr>
              <a:schemeClr val="phClr">
                <a:shade val="80000"/>
                <a:satMod val="150000"/>
              </a:schemeClr>
            </a:duotone>
          </a:blip>
          <a:tile tx="0" ty="0" sx="65000" sy="65000" flip="none" algn="tl"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>
              <a:shade val="90000"/>
              <a:alpha val="90000"/>
            </a:schemeClr>
          </a:solidFill>
          <a:prstDash val="solid"/>
          <a:miter/>
        </a:ln>
        <a:ln w="38100" cap="flat" cmpd="sng" algn="ctr">
          <a:solidFill>
            <a:schemeClr val="phClr">
              <a:shade val="85000"/>
              <a:alpha val="90000"/>
              <a:satMod val="125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88900" dist="38100" dir="5400000" sx="101000" sy="101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6000000"/>
            </a:lightRig>
          </a:scene3d>
          <a:sp3d prstMaterial="metal">
            <a:bevelT w="25400" h="12700" prst="artDeco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3">
            <a:duotone>
              <a:schemeClr val="phClr">
                <a:tint val="50000"/>
                <a:satMod val="250000"/>
              </a:schemeClr>
              <a:schemeClr val="phClr">
                <a:shade val="80000"/>
                <a:satMod val="175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tint val="10000"/>
                <a:satMod val="260000"/>
                <a:lumMod val="115000"/>
              </a:schemeClr>
              <a:schemeClr val="phClr">
                <a:shade val="75000"/>
                <a:satMod val="175000"/>
                <a:lumMod val="10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Formal.thmx</Template>
  <TotalTime>396</TotalTime>
  <Words>1159</Words>
  <Application>Microsoft Macintosh PowerPoint</Application>
  <PresentationFormat>On-screen Show (4:3)</PresentationFormat>
  <Paragraphs>151</Paragraphs>
  <Slides>34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Formal</vt:lpstr>
      <vt:lpstr>HTML 5 &lt;video&gt;</vt:lpstr>
      <vt:lpstr>Introduction</vt:lpstr>
      <vt:lpstr>Adobe’s Shockwave Flash</vt:lpstr>
      <vt:lpstr>Why Shockwave Flash is bad</vt:lpstr>
      <vt:lpstr>Demo 1: The Old Way</vt:lpstr>
      <vt:lpstr>Why HTML5 video is good </vt:lpstr>
      <vt:lpstr>Demo 2: The New Way</vt:lpstr>
      <vt:lpstr>Specifying Video Sources</vt:lpstr>
      <vt:lpstr>Demo 3: Different Sources</vt:lpstr>
      <vt:lpstr>Specify the type of video</vt:lpstr>
      <vt:lpstr>Types of web Video</vt:lpstr>
      <vt:lpstr>Types of web Video</vt:lpstr>
      <vt:lpstr>Types of web Video</vt:lpstr>
      <vt:lpstr>Video Codecs</vt:lpstr>
      <vt:lpstr>Why is Video Compressed?</vt:lpstr>
      <vt:lpstr>Video Compression</vt:lpstr>
      <vt:lpstr>Why is decoding a problem?</vt:lpstr>
      <vt:lpstr>Decoding Hardware</vt:lpstr>
      <vt:lpstr>Specifying codecs</vt:lpstr>
      <vt:lpstr>Demo 4: Different Codecs</vt:lpstr>
      <vt:lpstr>Video Attributes</vt:lpstr>
      <vt:lpstr>Video Attributes</vt:lpstr>
      <vt:lpstr>Video Attributes</vt:lpstr>
      <vt:lpstr>Video Attributes</vt:lpstr>
      <vt:lpstr>Video Attributes</vt:lpstr>
      <vt:lpstr>Video height x width</vt:lpstr>
      <vt:lpstr>Video Attributes</vt:lpstr>
      <vt:lpstr>Video Attributes</vt:lpstr>
      <vt:lpstr>Video Attributes</vt:lpstr>
      <vt:lpstr>Demo 5: Bad Attributes</vt:lpstr>
      <vt:lpstr>Best Practices</vt:lpstr>
      <vt:lpstr>Good Practices</vt:lpstr>
      <vt:lpstr>Size &amp; Ratio</vt:lpstr>
      <vt:lpstr>Demo 6: Good Attributes</vt:lpstr>
    </vt:vector>
  </TitlesOfParts>
  <Company>Siena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Breimer</dc:creator>
  <cp:lastModifiedBy>Eric Breimer</cp:lastModifiedBy>
  <cp:revision>28</cp:revision>
  <dcterms:created xsi:type="dcterms:W3CDTF">2015-04-01T11:18:26Z</dcterms:created>
  <dcterms:modified xsi:type="dcterms:W3CDTF">2015-04-01T17:54:36Z</dcterms:modified>
</cp:coreProperties>
</file>